
<file path=[Content_Types].xml><?xml version="1.0" encoding="utf-8"?>
<Types xmlns="http://schemas.openxmlformats.org/package/2006/content-types">
  <Default Extension="png" ContentType="image/png"/>
  <Default Extension="bin" ContentType="application/vnd.openxmlformats-officedocument.oleObject"/>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4.xml" ContentType="application/vnd.openxmlformats-officedocument.presentationml.tags+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43"/>
  </p:notesMasterIdLst>
  <p:sldIdLst>
    <p:sldId id="286" r:id="rId3"/>
    <p:sldId id="1756" r:id="rId4"/>
    <p:sldId id="816" r:id="rId5"/>
    <p:sldId id="920" r:id="rId6"/>
    <p:sldId id="921" r:id="rId7"/>
    <p:sldId id="954" r:id="rId8"/>
    <p:sldId id="817" r:id="rId9"/>
    <p:sldId id="822" r:id="rId10"/>
    <p:sldId id="828" r:id="rId11"/>
    <p:sldId id="953" r:id="rId12"/>
    <p:sldId id="1757" r:id="rId13"/>
    <p:sldId id="1762" r:id="rId14"/>
    <p:sldId id="1763" r:id="rId15"/>
    <p:sldId id="1764" r:id="rId16"/>
    <p:sldId id="1767" r:id="rId17"/>
    <p:sldId id="1768" r:id="rId18"/>
    <p:sldId id="1769" r:id="rId19"/>
    <p:sldId id="1770" r:id="rId20"/>
    <p:sldId id="1759" r:id="rId21"/>
    <p:sldId id="1760" r:id="rId22"/>
    <p:sldId id="1761" r:id="rId23"/>
    <p:sldId id="1772" r:id="rId24"/>
    <p:sldId id="1723" r:id="rId25"/>
    <p:sldId id="1724" r:id="rId26"/>
    <p:sldId id="1725" r:id="rId27"/>
    <p:sldId id="1726" r:id="rId28"/>
    <p:sldId id="1727" r:id="rId29"/>
    <p:sldId id="1728" r:id="rId30"/>
    <p:sldId id="1775" r:id="rId31"/>
    <p:sldId id="1776" r:id="rId32"/>
    <p:sldId id="1753" r:id="rId33"/>
    <p:sldId id="1712" r:id="rId34"/>
    <p:sldId id="1713" r:id="rId35"/>
    <p:sldId id="1714" r:id="rId36"/>
    <p:sldId id="1758" r:id="rId37"/>
    <p:sldId id="1704" r:id="rId38"/>
    <p:sldId id="1705" r:id="rId39"/>
    <p:sldId id="1706" r:id="rId40"/>
    <p:sldId id="1710" r:id="rId41"/>
    <p:sldId id="259" r:id="rId4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9">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546A"/>
    <a:srgbClr val="3560BB"/>
    <a:srgbClr val="516485"/>
    <a:srgbClr val="ED7D31"/>
    <a:srgbClr val="A5A5A5"/>
    <a:srgbClr val="5B9BD5"/>
    <a:srgbClr val="FFC000"/>
    <a:srgbClr val="0346CD"/>
    <a:srgbClr val="0060DA"/>
    <a:srgbClr val="92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93D81CF-94F2-401A-BA57-92F5A7B2D0C5}" styleName="中度样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5BE263C-DBD7-4A20-BB59-AAB30ACAA65A}" styleName="中度样式 3 - 强调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63" autoAdjust="0"/>
    <p:restoredTop sz="92448"/>
  </p:normalViewPr>
  <p:slideViewPr>
    <p:cSldViewPr snapToGrid="0" showGuides="1">
      <p:cViewPr varScale="1">
        <p:scale>
          <a:sx n="63" d="100"/>
          <a:sy n="63" d="100"/>
        </p:scale>
        <p:origin x="832" y="60"/>
      </p:cViewPr>
      <p:guideLst>
        <p:guide orient="horz" pos="2169"/>
        <p:guide pos="3840"/>
      </p:guideLst>
    </p:cSldViewPr>
  </p:slideViewPr>
  <p:notesTextViewPr>
    <p:cViewPr>
      <p:scale>
        <a:sx n="1" d="1"/>
        <a:sy n="1" d="1"/>
      </p:scale>
      <p:origin x="0" y="0"/>
    </p:cViewPr>
  </p:notesTextViewPr>
  <p:gridSpacing cx="72000" cy="720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8.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8.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28485C-AFDB-480C-AB7E-8EC2F041EDA0}" type="doc">
      <dgm:prSet loTypeId="urn:microsoft.com/office/officeart/2008/layout/PictureStrips" loCatId="list" qsTypeId="urn:microsoft.com/office/officeart/2005/8/quickstyle/simple1" qsCatId="simple" csTypeId="urn:microsoft.com/office/officeart/2005/8/colors/accent1_2" csCatId="accent1" phldr="1"/>
      <dgm:spPr/>
      <dgm:t>
        <a:bodyPr/>
        <a:lstStyle/>
        <a:p>
          <a:endParaRPr lang="zh-CN" altLang="en-US"/>
        </a:p>
      </dgm:t>
    </dgm:pt>
    <dgm:pt modelId="{64A43028-1549-4588-9AB0-70F9573CDE98}">
      <dgm:prSet phldrT="[文本]" custT="1"/>
      <dgm:spPr>
        <a:ln w="28575">
          <a:solidFill>
            <a:srgbClr val="44546A"/>
          </a:solidFill>
        </a:ln>
      </dgm:spPr>
      <dgm:t>
        <a:bodyPr/>
        <a:lstStyle/>
        <a:p>
          <a:r>
            <a:rPr lang="zh-CN" altLang="en-US" sz="2000" b="1" dirty="0">
              <a:solidFill>
                <a:srgbClr val="44546A"/>
              </a:solidFill>
            </a:rPr>
            <a:t>配合项目制专业学位课程学习，加深专业课程理解、促进产业行业认知</a:t>
          </a:r>
        </a:p>
      </dgm:t>
    </dgm:pt>
    <dgm:pt modelId="{FE0FD0A9-78B2-418D-B623-353D6869D817}" type="parTrans" cxnId="{31255B3A-289E-439B-8109-B9F7A5D1A087}">
      <dgm:prSet/>
      <dgm:spPr/>
      <dgm:t>
        <a:bodyPr/>
        <a:lstStyle/>
        <a:p>
          <a:endParaRPr lang="zh-CN" altLang="en-US" sz="2000" b="1"/>
        </a:p>
      </dgm:t>
    </dgm:pt>
    <dgm:pt modelId="{8BAFFA1E-EC00-47BC-A205-9109F9A218ED}" type="sibTrans" cxnId="{31255B3A-289E-439B-8109-B9F7A5D1A087}">
      <dgm:prSet/>
      <dgm:spPr/>
      <dgm:t>
        <a:bodyPr/>
        <a:lstStyle/>
        <a:p>
          <a:endParaRPr lang="zh-CN" altLang="en-US" sz="2000" b="1"/>
        </a:p>
      </dgm:t>
    </dgm:pt>
    <dgm:pt modelId="{B24A180B-2418-4D66-92AC-27C2CAAEF8B2}">
      <dgm:prSet custT="1"/>
      <dgm:spPr>
        <a:ln w="28575">
          <a:solidFill>
            <a:srgbClr val="44546A"/>
          </a:solidFill>
        </a:ln>
      </dgm:spPr>
      <dgm:t>
        <a:bodyPr/>
        <a:lstStyle/>
        <a:p>
          <a:r>
            <a:rPr lang="zh-CN" altLang="en-US" sz="2000" b="1" dirty="0">
              <a:solidFill>
                <a:srgbClr val="44546A"/>
              </a:solidFill>
            </a:rPr>
            <a:t>系统性训练工程基本技能，掌握工程创新知识链、工具链、资源链，树立工程意识、系统思维、工匠精神</a:t>
          </a:r>
        </a:p>
      </dgm:t>
    </dgm:pt>
    <dgm:pt modelId="{6228658D-0780-46F0-B6A1-33BC95EE0628}" type="sibTrans" cxnId="{E8D5D2CE-7574-4C43-9BB9-7BA39D47F65B}">
      <dgm:prSet/>
      <dgm:spPr/>
      <dgm:t>
        <a:bodyPr/>
        <a:lstStyle/>
        <a:p>
          <a:endParaRPr lang="zh-CN" altLang="en-US" sz="2000" b="1"/>
        </a:p>
      </dgm:t>
    </dgm:pt>
    <dgm:pt modelId="{5561967C-382B-4F72-BCB8-556EFDEB312C}" type="parTrans" cxnId="{E8D5D2CE-7574-4C43-9BB9-7BA39D47F65B}">
      <dgm:prSet/>
      <dgm:spPr/>
      <dgm:t>
        <a:bodyPr/>
        <a:lstStyle/>
        <a:p>
          <a:endParaRPr lang="zh-CN" altLang="en-US" sz="2000" b="1"/>
        </a:p>
      </dgm:t>
    </dgm:pt>
    <dgm:pt modelId="{28F2C53D-84CC-46CA-B30F-9FCBBB28CF1D}">
      <dgm:prSet custT="1"/>
      <dgm:spPr>
        <a:ln w="28575">
          <a:solidFill>
            <a:srgbClr val="44546A"/>
          </a:solidFill>
        </a:ln>
      </dgm:spPr>
      <dgm:t>
        <a:bodyPr/>
        <a:lstStyle/>
        <a:p>
          <a:r>
            <a:rPr lang="zh-CN" altLang="en-US" sz="2000" b="1" dirty="0">
              <a:solidFill>
                <a:srgbClr val="44546A"/>
              </a:solidFill>
            </a:rPr>
            <a:t>为解决复杂工程问题打好基础，与后期校企联合基地实习实践有效衔接</a:t>
          </a:r>
        </a:p>
      </dgm:t>
    </dgm:pt>
    <dgm:pt modelId="{1462929C-1D90-4C2A-B57A-E7FA4532BA0C}" type="sibTrans" cxnId="{57137E22-3726-40A8-9599-99C93D83B7EA}">
      <dgm:prSet/>
      <dgm:spPr/>
      <dgm:t>
        <a:bodyPr/>
        <a:lstStyle/>
        <a:p>
          <a:endParaRPr lang="zh-CN" altLang="en-US" sz="2000" b="1"/>
        </a:p>
      </dgm:t>
    </dgm:pt>
    <dgm:pt modelId="{5BE87993-0446-4FCF-B59A-1761FA043CF3}" type="parTrans" cxnId="{57137E22-3726-40A8-9599-99C93D83B7EA}">
      <dgm:prSet/>
      <dgm:spPr/>
      <dgm:t>
        <a:bodyPr/>
        <a:lstStyle/>
        <a:p>
          <a:endParaRPr lang="zh-CN" altLang="en-US" sz="2000" b="1"/>
        </a:p>
      </dgm:t>
    </dgm:pt>
    <dgm:pt modelId="{14E6CB3C-7FEF-4017-A425-22FA94D9E0DB}" type="pres">
      <dgm:prSet presAssocID="{C928485C-AFDB-480C-AB7E-8EC2F041EDA0}" presName="Name0" presStyleCnt="0">
        <dgm:presLayoutVars>
          <dgm:dir/>
          <dgm:resizeHandles val="exact"/>
        </dgm:presLayoutVars>
      </dgm:prSet>
      <dgm:spPr/>
      <dgm:t>
        <a:bodyPr/>
        <a:lstStyle/>
        <a:p>
          <a:endParaRPr lang="zh-CN" altLang="en-US"/>
        </a:p>
      </dgm:t>
    </dgm:pt>
    <dgm:pt modelId="{A9640AE5-787F-4838-BBDF-A8AD5ABB9E19}" type="pres">
      <dgm:prSet presAssocID="{64A43028-1549-4588-9AB0-70F9573CDE98}" presName="composite" presStyleCnt="0"/>
      <dgm:spPr/>
    </dgm:pt>
    <dgm:pt modelId="{EAECDEEA-D118-4B54-B53C-0C4C5CB86523}" type="pres">
      <dgm:prSet presAssocID="{64A43028-1549-4588-9AB0-70F9573CDE98}" presName="rect1" presStyleLbl="trAlignAcc1" presStyleIdx="0" presStyleCnt="3" custScaleX="232086" custLinFactNeighborX="25000" custLinFactNeighborY="-5790">
        <dgm:presLayoutVars>
          <dgm:bulletEnabled val="1"/>
        </dgm:presLayoutVars>
      </dgm:prSet>
      <dgm:spPr/>
      <dgm:t>
        <a:bodyPr/>
        <a:lstStyle/>
        <a:p>
          <a:endParaRPr lang="zh-CN" altLang="en-US"/>
        </a:p>
      </dgm:t>
    </dgm:pt>
    <dgm:pt modelId="{EABD75B3-9893-4AF0-8CBA-AA2F95938B61}" type="pres">
      <dgm:prSet presAssocID="{64A43028-1549-4588-9AB0-70F9573CDE98}" presName="rect2" presStyleLbl="fgImgPlace1" presStyleIdx="0" presStyleCnt="3" custLinFactX="-100000" custLinFactNeighborX="-177835" custLinFactNeighborY="1775"/>
      <dgm:spPr>
        <a:blipFill dpi="0" rotWithShape="1">
          <a:blip xmlns:r="http://schemas.openxmlformats.org/officeDocument/2006/relationships" r:embed="rId1">
            <a:duotone>
              <a:schemeClr val="accent5">
                <a:shade val="45000"/>
                <a:satMod val="135000"/>
              </a:schemeClr>
              <a:prstClr val="white"/>
            </a:duotone>
            <a:extLst>
              <a:ext uri="{96DAC541-7B7A-43D3-8B79-37D633B846F1}">
                <asvg:svgBlip xmlns="" xmlns:asvg="http://schemas.microsoft.com/office/drawing/2016/SVG/main" r:embed="rId2"/>
              </a:ext>
            </a:extLst>
          </a:blip>
          <a:srcRect/>
          <a:stretch>
            <a:fillRect l="-18183" t="2088" r="-18183" b="2088"/>
          </a:stretch>
        </a:blipFill>
      </dgm:spPr>
      <dgm:extLst>
        <a:ext uri="{E40237B7-FDA0-4F09-8148-C483321AD2D9}">
          <dgm14:cNvPr xmlns:dgm14="http://schemas.microsoft.com/office/drawing/2010/diagram" id="0" name="" descr="带齿轮的头部"/>
        </a:ext>
      </dgm:extLst>
    </dgm:pt>
    <dgm:pt modelId="{271609B8-D85F-4B7C-B7EB-29BCFE6C5714}" type="pres">
      <dgm:prSet presAssocID="{8BAFFA1E-EC00-47BC-A205-9109F9A218ED}" presName="sibTrans" presStyleCnt="0"/>
      <dgm:spPr/>
    </dgm:pt>
    <dgm:pt modelId="{5C004D5B-057A-4B77-BCAF-21293B3BBDE3}" type="pres">
      <dgm:prSet presAssocID="{B24A180B-2418-4D66-92AC-27C2CAAEF8B2}" presName="composite" presStyleCnt="0"/>
      <dgm:spPr/>
    </dgm:pt>
    <dgm:pt modelId="{E0952974-6C9F-47C5-8738-1B9DE6AFE4CC}" type="pres">
      <dgm:prSet presAssocID="{B24A180B-2418-4D66-92AC-27C2CAAEF8B2}" presName="rect1" presStyleLbl="trAlignAcc1" presStyleIdx="1" presStyleCnt="3" custScaleX="231165" custLinFactNeighborX="25000" custLinFactNeighborY="-5790">
        <dgm:presLayoutVars>
          <dgm:bulletEnabled val="1"/>
        </dgm:presLayoutVars>
      </dgm:prSet>
      <dgm:spPr/>
      <dgm:t>
        <a:bodyPr/>
        <a:lstStyle/>
        <a:p>
          <a:endParaRPr lang="zh-CN" altLang="en-US"/>
        </a:p>
      </dgm:t>
    </dgm:pt>
    <dgm:pt modelId="{B3876E2E-701D-4EFF-8FD7-584A7A91D0B8}" type="pres">
      <dgm:prSet presAssocID="{B24A180B-2418-4D66-92AC-27C2CAAEF8B2}" presName="rect2" presStyleLbl="fgImgPlace1" presStyleIdx="1" presStyleCnt="3" custLinFactX="-100000" custLinFactNeighborX="-177835" custLinFactNeighborY="1775"/>
      <dgm:spPr>
        <a:blipFill dpi="0" rotWithShape="1">
          <a:blip xmlns:r="http://schemas.openxmlformats.org/officeDocument/2006/relationships" r:embed="rId3">
            <a:duotone>
              <a:schemeClr val="accent5">
                <a:shade val="45000"/>
                <a:satMod val="135000"/>
              </a:schemeClr>
              <a:prstClr val="white"/>
            </a:duotone>
            <a:extLst>
              <a:ext uri="{96DAC541-7B7A-43D3-8B79-37D633B846F1}">
                <asvg:svgBlip xmlns="" xmlns:asvg="http://schemas.microsoft.com/office/drawing/2016/SVG/main" r:embed="rId4"/>
              </a:ext>
            </a:extLst>
          </a:blip>
          <a:srcRect/>
          <a:stretch>
            <a:fillRect l="-7126" t="3317" r="-7126" b="3317"/>
          </a:stretch>
        </a:blipFill>
      </dgm:spPr>
      <dgm:extLst>
        <a:ext uri="{E40237B7-FDA0-4F09-8148-C483321AD2D9}">
          <dgm14:cNvPr xmlns:dgm14="http://schemas.microsoft.com/office/drawing/2010/diagram" id="0" name="" descr="工具"/>
        </a:ext>
      </dgm:extLst>
    </dgm:pt>
    <dgm:pt modelId="{31A6C2BF-47AF-4622-A4A0-1E2FAB761C24}" type="pres">
      <dgm:prSet presAssocID="{6228658D-0780-46F0-B6A1-33BC95EE0628}" presName="sibTrans" presStyleCnt="0"/>
      <dgm:spPr/>
    </dgm:pt>
    <dgm:pt modelId="{6F02512D-092E-4C6C-953F-BE7FA2E5A11B}" type="pres">
      <dgm:prSet presAssocID="{28F2C53D-84CC-46CA-B30F-9FCBBB28CF1D}" presName="composite" presStyleCnt="0"/>
      <dgm:spPr/>
    </dgm:pt>
    <dgm:pt modelId="{3CB87374-F9D5-46CE-B30D-F8CDD8BAE3CE}" type="pres">
      <dgm:prSet presAssocID="{28F2C53D-84CC-46CA-B30F-9FCBBB28CF1D}" presName="rect1" presStyleLbl="trAlignAcc1" presStyleIdx="2" presStyleCnt="3" custScaleX="231165" custLinFactNeighborX="25000" custLinFactNeighborY="-5790">
        <dgm:presLayoutVars>
          <dgm:bulletEnabled val="1"/>
        </dgm:presLayoutVars>
      </dgm:prSet>
      <dgm:spPr/>
      <dgm:t>
        <a:bodyPr/>
        <a:lstStyle/>
        <a:p>
          <a:endParaRPr lang="zh-CN" altLang="en-US"/>
        </a:p>
      </dgm:t>
    </dgm:pt>
    <dgm:pt modelId="{1391920C-F104-498B-B22A-4ACBA4EA7328}" type="pres">
      <dgm:prSet presAssocID="{28F2C53D-84CC-46CA-B30F-9FCBBB28CF1D}" presName="rect2" presStyleLbl="fgImgPlace1" presStyleIdx="2" presStyleCnt="3" custLinFactX="-100000" custLinFactNeighborX="-177835" custLinFactNeighborY="1775"/>
      <dgm:spPr>
        <a:blipFill>
          <a:blip xmlns:r="http://schemas.openxmlformats.org/officeDocument/2006/relationships" r:embed="rId5">
            <a:duotone>
              <a:schemeClr val="accent5">
                <a:shade val="45000"/>
                <a:satMod val="135000"/>
              </a:schemeClr>
              <a:prstClr val="white"/>
            </a:duotone>
            <a:extLst>
              <a:ext uri="{96DAC541-7B7A-43D3-8B79-37D633B846F1}">
                <asvg:svgBlip xmlns="" xmlns:asvg="http://schemas.microsoft.com/office/drawing/2016/SVG/main" r:embed="rId6"/>
              </a:ext>
            </a:extLst>
          </a:blip>
          <a:srcRect/>
          <a:stretch>
            <a:fillRect l="-25000" r="-25000"/>
          </a:stretch>
        </a:blipFill>
      </dgm:spPr>
      <dgm:extLst>
        <a:ext uri="{E40237B7-FDA0-4F09-8148-C483321AD2D9}">
          <dgm14:cNvPr xmlns:dgm14="http://schemas.microsoft.com/office/drawing/2010/diagram" id="0" name="" descr="齿轮"/>
        </a:ext>
      </dgm:extLst>
    </dgm:pt>
  </dgm:ptLst>
  <dgm:cxnLst>
    <dgm:cxn modelId="{E8C312B4-6D76-46E3-A3B0-A1145664C814}" type="presOf" srcId="{B24A180B-2418-4D66-92AC-27C2CAAEF8B2}" destId="{E0952974-6C9F-47C5-8738-1B9DE6AFE4CC}" srcOrd="0" destOrd="0" presId="urn:microsoft.com/office/officeart/2008/layout/PictureStrips"/>
    <dgm:cxn modelId="{B9A1A9F5-F3F2-4E34-9120-BD33C8CC9CE9}" type="presOf" srcId="{28F2C53D-84CC-46CA-B30F-9FCBBB28CF1D}" destId="{3CB87374-F9D5-46CE-B30D-F8CDD8BAE3CE}" srcOrd="0" destOrd="0" presId="urn:microsoft.com/office/officeart/2008/layout/PictureStrips"/>
    <dgm:cxn modelId="{31255B3A-289E-439B-8109-B9F7A5D1A087}" srcId="{C928485C-AFDB-480C-AB7E-8EC2F041EDA0}" destId="{64A43028-1549-4588-9AB0-70F9573CDE98}" srcOrd="0" destOrd="0" parTransId="{FE0FD0A9-78B2-418D-B623-353D6869D817}" sibTransId="{8BAFFA1E-EC00-47BC-A205-9109F9A218ED}"/>
    <dgm:cxn modelId="{57137E22-3726-40A8-9599-99C93D83B7EA}" srcId="{C928485C-AFDB-480C-AB7E-8EC2F041EDA0}" destId="{28F2C53D-84CC-46CA-B30F-9FCBBB28CF1D}" srcOrd="2" destOrd="0" parTransId="{5BE87993-0446-4FCF-B59A-1761FA043CF3}" sibTransId="{1462929C-1D90-4C2A-B57A-E7FA4532BA0C}"/>
    <dgm:cxn modelId="{E8D5D2CE-7574-4C43-9BB9-7BA39D47F65B}" srcId="{C928485C-AFDB-480C-AB7E-8EC2F041EDA0}" destId="{B24A180B-2418-4D66-92AC-27C2CAAEF8B2}" srcOrd="1" destOrd="0" parTransId="{5561967C-382B-4F72-BCB8-556EFDEB312C}" sibTransId="{6228658D-0780-46F0-B6A1-33BC95EE0628}"/>
    <dgm:cxn modelId="{DC93CFA0-98B9-4351-88E1-61DA33F4E133}" type="presOf" srcId="{C928485C-AFDB-480C-AB7E-8EC2F041EDA0}" destId="{14E6CB3C-7FEF-4017-A425-22FA94D9E0DB}" srcOrd="0" destOrd="0" presId="urn:microsoft.com/office/officeart/2008/layout/PictureStrips"/>
    <dgm:cxn modelId="{ABD5CC0E-7BC9-458F-952D-5857BFEA1C7D}" type="presOf" srcId="{64A43028-1549-4588-9AB0-70F9573CDE98}" destId="{EAECDEEA-D118-4B54-B53C-0C4C5CB86523}" srcOrd="0" destOrd="0" presId="urn:microsoft.com/office/officeart/2008/layout/PictureStrips"/>
    <dgm:cxn modelId="{EDCFA328-ADA7-469B-AEB7-3826C4195DAB}" type="presParOf" srcId="{14E6CB3C-7FEF-4017-A425-22FA94D9E0DB}" destId="{A9640AE5-787F-4838-BBDF-A8AD5ABB9E19}" srcOrd="0" destOrd="0" presId="urn:microsoft.com/office/officeart/2008/layout/PictureStrips"/>
    <dgm:cxn modelId="{375C4C42-7324-48F7-BC3A-6DB40BE05E70}" type="presParOf" srcId="{A9640AE5-787F-4838-BBDF-A8AD5ABB9E19}" destId="{EAECDEEA-D118-4B54-B53C-0C4C5CB86523}" srcOrd="0" destOrd="0" presId="urn:microsoft.com/office/officeart/2008/layout/PictureStrips"/>
    <dgm:cxn modelId="{BC2F5D43-ADF3-40F5-A4D7-E3C80D850BA2}" type="presParOf" srcId="{A9640AE5-787F-4838-BBDF-A8AD5ABB9E19}" destId="{EABD75B3-9893-4AF0-8CBA-AA2F95938B61}" srcOrd="1" destOrd="0" presId="urn:microsoft.com/office/officeart/2008/layout/PictureStrips"/>
    <dgm:cxn modelId="{B5FBE510-AA9F-4CA6-971B-17ACEC1762AC}" type="presParOf" srcId="{14E6CB3C-7FEF-4017-A425-22FA94D9E0DB}" destId="{271609B8-D85F-4B7C-B7EB-29BCFE6C5714}" srcOrd="1" destOrd="0" presId="urn:microsoft.com/office/officeart/2008/layout/PictureStrips"/>
    <dgm:cxn modelId="{45F634A3-1347-4CDB-BF4F-6CD856C20F9A}" type="presParOf" srcId="{14E6CB3C-7FEF-4017-A425-22FA94D9E0DB}" destId="{5C004D5B-057A-4B77-BCAF-21293B3BBDE3}" srcOrd="2" destOrd="0" presId="urn:microsoft.com/office/officeart/2008/layout/PictureStrips"/>
    <dgm:cxn modelId="{EAE9C912-F6C2-4C4E-80DB-9476D910BF99}" type="presParOf" srcId="{5C004D5B-057A-4B77-BCAF-21293B3BBDE3}" destId="{E0952974-6C9F-47C5-8738-1B9DE6AFE4CC}" srcOrd="0" destOrd="0" presId="urn:microsoft.com/office/officeart/2008/layout/PictureStrips"/>
    <dgm:cxn modelId="{55DFBA95-A7AF-4E09-A5C0-30D0413B76A7}" type="presParOf" srcId="{5C004D5B-057A-4B77-BCAF-21293B3BBDE3}" destId="{B3876E2E-701D-4EFF-8FD7-584A7A91D0B8}" srcOrd="1" destOrd="0" presId="urn:microsoft.com/office/officeart/2008/layout/PictureStrips"/>
    <dgm:cxn modelId="{4E870556-8EDB-4382-81FE-047644271B9C}" type="presParOf" srcId="{14E6CB3C-7FEF-4017-A425-22FA94D9E0DB}" destId="{31A6C2BF-47AF-4622-A4A0-1E2FAB761C24}" srcOrd="3" destOrd="0" presId="urn:microsoft.com/office/officeart/2008/layout/PictureStrips"/>
    <dgm:cxn modelId="{6B3CF9E0-B58A-4A4C-A779-399AAC418255}" type="presParOf" srcId="{14E6CB3C-7FEF-4017-A425-22FA94D9E0DB}" destId="{6F02512D-092E-4C6C-953F-BE7FA2E5A11B}" srcOrd="4" destOrd="0" presId="urn:microsoft.com/office/officeart/2008/layout/PictureStrips"/>
    <dgm:cxn modelId="{4F568C05-7089-4DFA-95CC-513AE4B8848D}" type="presParOf" srcId="{6F02512D-092E-4C6C-953F-BE7FA2E5A11B}" destId="{3CB87374-F9D5-46CE-B30D-F8CDD8BAE3CE}" srcOrd="0" destOrd="0" presId="urn:microsoft.com/office/officeart/2008/layout/PictureStrips"/>
    <dgm:cxn modelId="{C5021E5E-4C4C-4DD3-8D36-5AB6861C8123}" type="presParOf" srcId="{6F02512D-092E-4C6C-953F-BE7FA2E5A11B}" destId="{1391920C-F104-498B-B22A-4ACBA4EA7328}" srcOrd="1" destOrd="0" presId="urn:microsoft.com/office/officeart/2008/layout/PictureStrip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736E086-12DF-4374-BA21-DE36E5FDDEC9}" type="doc">
      <dgm:prSet loTypeId="urn:microsoft.com/office/officeart/2005/8/layout/process3" loCatId="process" qsTypeId="urn:microsoft.com/office/officeart/2005/8/quickstyle/simple1" qsCatId="simple" csTypeId="urn:microsoft.com/office/officeart/2005/8/colors/accent0_3" csCatId="mainScheme" phldr="1"/>
      <dgm:spPr/>
      <dgm:t>
        <a:bodyPr/>
        <a:lstStyle/>
        <a:p>
          <a:endParaRPr lang="zh-CN" altLang="en-US"/>
        </a:p>
      </dgm:t>
    </dgm:pt>
    <dgm:pt modelId="{43394DC1-77CE-4072-9A26-A345DAB21C6F}">
      <dgm:prSet phldrT="[文本]"/>
      <dgm:spPr/>
      <dgm:t>
        <a:bodyPr/>
        <a:lstStyle/>
        <a:p>
          <a:r>
            <a:rPr lang="zh-CN" altLang="en-US" b="1" dirty="0"/>
            <a:t>系统性</a:t>
          </a:r>
        </a:p>
      </dgm:t>
    </dgm:pt>
    <dgm:pt modelId="{A3713BB9-EE2F-40D3-9088-12284540EDBD}" type="parTrans" cxnId="{B0B7924D-8E37-4603-B768-CB630BE4D652}">
      <dgm:prSet/>
      <dgm:spPr/>
      <dgm:t>
        <a:bodyPr/>
        <a:lstStyle/>
        <a:p>
          <a:endParaRPr lang="zh-CN" altLang="en-US" b="1"/>
        </a:p>
      </dgm:t>
    </dgm:pt>
    <dgm:pt modelId="{42878ECB-1F8F-4F69-98A9-DD925E43D4F8}" type="sibTrans" cxnId="{B0B7924D-8E37-4603-B768-CB630BE4D652}">
      <dgm:prSet/>
      <dgm:spPr/>
      <dgm:t>
        <a:bodyPr/>
        <a:lstStyle/>
        <a:p>
          <a:endParaRPr lang="zh-CN" altLang="en-US" b="1"/>
        </a:p>
      </dgm:t>
    </dgm:pt>
    <dgm:pt modelId="{64DC1F2D-C193-450A-AADE-CA665A386759}">
      <dgm:prSet/>
      <dgm:spPr/>
      <dgm:t>
        <a:bodyPr/>
        <a:lstStyle/>
        <a:p>
          <a:r>
            <a:rPr lang="zh-CN" altLang="en-US" b="1" dirty="0"/>
            <a:t>高阶性</a:t>
          </a:r>
          <a:endParaRPr lang="en-US" altLang="zh-CN" b="1" dirty="0"/>
        </a:p>
      </dgm:t>
    </dgm:pt>
    <dgm:pt modelId="{1F781ECB-B28A-4772-849F-E64347501BF9}" type="parTrans" cxnId="{AC7D2868-6428-4C81-A6A2-4F45C0CBAE51}">
      <dgm:prSet/>
      <dgm:spPr/>
      <dgm:t>
        <a:bodyPr/>
        <a:lstStyle/>
        <a:p>
          <a:endParaRPr lang="zh-CN" altLang="en-US" b="1"/>
        </a:p>
      </dgm:t>
    </dgm:pt>
    <dgm:pt modelId="{816446F7-E7B3-44AA-B550-FC1A2EB288C4}" type="sibTrans" cxnId="{AC7D2868-6428-4C81-A6A2-4F45C0CBAE51}">
      <dgm:prSet/>
      <dgm:spPr/>
      <dgm:t>
        <a:bodyPr/>
        <a:lstStyle/>
        <a:p>
          <a:endParaRPr lang="zh-CN" altLang="en-US" b="1"/>
        </a:p>
      </dgm:t>
    </dgm:pt>
    <dgm:pt modelId="{A3E70618-74F5-48A2-8709-38960DF8A276}">
      <dgm:prSet/>
      <dgm:spPr/>
      <dgm:t>
        <a:bodyPr/>
        <a:lstStyle/>
        <a:p>
          <a:r>
            <a:rPr lang="zh-CN" altLang="en-US" b="1" dirty="0"/>
            <a:t>实战性</a:t>
          </a:r>
          <a:endParaRPr lang="en-US" altLang="zh-CN" b="1" dirty="0"/>
        </a:p>
      </dgm:t>
    </dgm:pt>
    <dgm:pt modelId="{AF2B40DD-A036-4DCE-8579-4970F3AEF926}" type="parTrans" cxnId="{0EB0A587-7CBB-4DDD-A505-EEF0BEAEE510}">
      <dgm:prSet/>
      <dgm:spPr/>
      <dgm:t>
        <a:bodyPr/>
        <a:lstStyle/>
        <a:p>
          <a:endParaRPr lang="zh-CN" altLang="en-US" b="1"/>
        </a:p>
      </dgm:t>
    </dgm:pt>
    <dgm:pt modelId="{3E17A424-DB72-47E8-B144-9AADDCC79703}" type="sibTrans" cxnId="{0EB0A587-7CBB-4DDD-A505-EEF0BEAEE510}">
      <dgm:prSet/>
      <dgm:spPr/>
      <dgm:t>
        <a:bodyPr/>
        <a:lstStyle/>
        <a:p>
          <a:endParaRPr lang="zh-CN" altLang="en-US" b="1"/>
        </a:p>
      </dgm:t>
    </dgm:pt>
    <dgm:pt modelId="{15088628-1BB0-4EC9-A697-7449C87CE0F1}">
      <dgm:prSet phldrT="[文本]" custT="1"/>
      <dgm:spPr/>
      <dgm:t>
        <a:bodyPr/>
        <a:lstStyle/>
        <a:p>
          <a:r>
            <a:rPr lang="zh-CN" altLang="en-US" sz="2000" b="1"/>
            <a:t>体系贯通</a:t>
          </a:r>
          <a:endParaRPr lang="zh-CN" altLang="en-US" sz="2000" b="1" dirty="0"/>
        </a:p>
      </dgm:t>
    </dgm:pt>
    <dgm:pt modelId="{50E66E75-2E0E-43AF-A07F-76FD93312F57}" type="parTrans" cxnId="{8F33C1C8-659A-41D7-9726-4B79D1300352}">
      <dgm:prSet/>
      <dgm:spPr/>
      <dgm:t>
        <a:bodyPr/>
        <a:lstStyle/>
        <a:p>
          <a:endParaRPr lang="zh-CN" altLang="en-US" b="1"/>
        </a:p>
      </dgm:t>
    </dgm:pt>
    <dgm:pt modelId="{9A986E2C-7D7C-4F4F-9254-28AFF84F99F6}" type="sibTrans" cxnId="{8F33C1C8-659A-41D7-9726-4B79D1300352}">
      <dgm:prSet/>
      <dgm:spPr/>
      <dgm:t>
        <a:bodyPr/>
        <a:lstStyle/>
        <a:p>
          <a:endParaRPr lang="zh-CN" altLang="en-US" b="1"/>
        </a:p>
      </dgm:t>
    </dgm:pt>
    <dgm:pt modelId="{CA230CC7-6999-478B-9417-21FB542A60DD}">
      <dgm:prSet phldrT="[文本]" custT="1"/>
      <dgm:spPr/>
      <dgm:t>
        <a:bodyPr/>
        <a:lstStyle/>
        <a:p>
          <a:r>
            <a:rPr lang="zh-CN" altLang="en-US" sz="2000" b="1"/>
            <a:t>专业交叉</a:t>
          </a:r>
          <a:endParaRPr lang="zh-CN" altLang="en-US" sz="2000" b="1" dirty="0"/>
        </a:p>
      </dgm:t>
    </dgm:pt>
    <dgm:pt modelId="{31B302B6-CC1A-4383-B5E9-84226C8C547F}" type="parTrans" cxnId="{10C3CF06-3B9C-40B0-B384-50CEFC216BF6}">
      <dgm:prSet/>
      <dgm:spPr/>
      <dgm:t>
        <a:bodyPr/>
        <a:lstStyle/>
        <a:p>
          <a:endParaRPr lang="zh-CN" altLang="en-US" b="1"/>
        </a:p>
      </dgm:t>
    </dgm:pt>
    <dgm:pt modelId="{6BEEEAB7-8E6F-42FD-AAA6-4624E31469E2}" type="sibTrans" cxnId="{10C3CF06-3B9C-40B0-B384-50CEFC216BF6}">
      <dgm:prSet/>
      <dgm:spPr/>
      <dgm:t>
        <a:bodyPr/>
        <a:lstStyle/>
        <a:p>
          <a:endParaRPr lang="zh-CN" altLang="en-US" b="1"/>
        </a:p>
      </dgm:t>
    </dgm:pt>
    <dgm:pt modelId="{CA29F1B6-29BF-4445-9BF6-095FB548562E}">
      <dgm:prSet phldrT="[文本]" custT="1"/>
      <dgm:spPr/>
      <dgm:t>
        <a:bodyPr/>
        <a:lstStyle/>
        <a:p>
          <a:r>
            <a:rPr lang="zh-CN" altLang="en-US" sz="2000" b="1"/>
            <a:t>层次丰富</a:t>
          </a:r>
          <a:endParaRPr lang="zh-CN" altLang="en-US" sz="2000" b="1" dirty="0"/>
        </a:p>
      </dgm:t>
    </dgm:pt>
    <dgm:pt modelId="{E6F35A66-70C7-4DCD-8CEA-E873293BC864}" type="parTrans" cxnId="{72ED2BD6-95BD-4B00-8CC2-A7E07CFF76FE}">
      <dgm:prSet/>
      <dgm:spPr/>
      <dgm:t>
        <a:bodyPr/>
        <a:lstStyle/>
        <a:p>
          <a:endParaRPr lang="zh-CN" altLang="en-US" b="1"/>
        </a:p>
      </dgm:t>
    </dgm:pt>
    <dgm:pt modelId="{D9A11695-AADE-4435-9F96-6D997E16AE91}" type="sibTrans" cxnId="{72ED2BD6-95BD-4B00-8CC2-A7E07CFF76FE}">
      <dgm:prSet/>
      <dgm:spPr/>
      <dgm:t>
        <a:bodyPr/>
        <a:lstStyle/>
        <a:p>
          <a:endParaRPr lang="zh-CN" altLang="en-US" b="1"/>
        </a:p>
      </dgm:t>
    </dgm:pt>
    <dgm:pt modelId="{5D29E4C4-A5B7-49AC-AB08-D0C6E2EFE5E1}">
      <dgm:prSet phldrT="[文本]" custT="1"/>
      <dgm:spPr/>
      <dgm:t>
        <a:bodyPr/>
        <a:lstStyle/>
        <a:p>
          <a:r>
            <a:rPr lang="zh-CN" altLang="en-US" sz="2000" b="1"/>
            <a:t>结构完整</a:t>
          </a:r>
          <a:endParaRPr lang="zh-CN" altLang="en-US" sz="2000" b="1" dirty="0"/>
        </a:p>
      </dgm:t>
    </dgm:pt>
    <dgm:pt modelId="{AFD263FD-08AA-403D-B147-0B138D2E1CF2}" type="parTrans" cxnId="{7544FA71-44FF-441C-AB2A-AA2F5882A0A0}">
      <dgm:prSet/>
      <dgm:spPr/>
      <dgm:t>
        <a:bodyPr/>
        <a:lstStyle/>
        <a:p>
          <a:endParaRPr lang="zh-CN" altLang="en-US" b="1"/>
        </a:p>
      </dgm:t>
    </dgm:pt>
    <dgm:pt modelId="{56C2665B-2D11-4BA7-B23E-BDF61424E913}" type="sibTrans" cxnId="{7544FA71-44FF-441C-AB2A-AA2F5882A0A0}">
      <dgm:prSet/>
      <dgm:spPr/>
      <dgm:t>
        <a:bodyPr/>
        <a:lstStyle/>
        <a:p>
          <a:endParaRPr lang="zh-CN" altLang="en-US" b="1"/>
        </a:p>
      </dgm:t>
    </dgm:pt>
    <dgm:pt modelId="{767E1AFC-BA4E-4509-9C7B-32D286A612CE}">
      <dgm:prSet custT="1"/>
      <dgm:spPr/>
      <dgm:t>
        <a:bodyPr/>
        <a:lstStyle/>
        <a:p>
          <a:r>
            <a:rPr lang="zh-CN" altLang="en-US" sz="2000" b="1"/>
            <a:t>产业前沿</a:t>
          </a:r>
          <a:endParaRPr lang="en-US" altLang="zh-CN" sz="2000" b="1" dirty="0"/>
        </a:p>
      </dgm:t>
    </dgm:pt>
    <dgm:pt modelId="{ABC7E455-623A-4ECB-BFEF-CB8511CEA45D}" type="parTrans" cxnId="{386574AC-E40D-4FC2-8F9A-B89B72BFD15B}">
      <dgm:prSet/>
      <dgm:spPr/>
      <dgm:t>
        <a:bodyPr/>
        <a:lstStyle/>
        <a:p>
          <a:endParaRPr lang="zh-CN" altLang="en-US" b="1"/>
        </a:p>
      </dgm:t>
    </dgm:pt>
    <dgm:pt modelId="{33B8C92B-4AAD-4337-82AD-55CA08A69880}" type="sibTrans" cxnId="{386574AC-E40D-4FC2-8F9A-B89B72BFD15B}">
      <dgm:prSet/>
      <dgm:spPr/>
      <dgm:t>
        <a:bodyPr/>
        <a:lstStyle/>
        <a:p>
          <a:endParaRPr lang="zh-CN" altLang="en-US" b="1"/>
        </a:p>
      </dgm:t>
    </dgm:pt>
    <dgm:pt modelId="{172009CE-DAE4-4469-9C43-61348F0D5708}">
      <dgm:prSet custT="1"/>
      <dgm:spPr/>
      <dgm:t>
        <a:bodyPr/>
        <a:lstStyle/>
        <a:p>
          <a:r>
            <a:rPr lang="zh-CN" altLang="en-US" sz="2000" b="1"/>
            <a:t>能力开放</a:t>
          </a:r>
          <a:endParaRPr lang="en-US" altLang="zh-CN" sz="2000" b="1" dirty="0"/>
        </a:p>
      </dgm:t>
    </dgm:pt>
    <dgm:pt modelId="{0ABF8302-275B-4361-9626-245903E8F761}" type="parTrans" cxnId="{4D92595B-2736-4C2C-8842-3BE59E5F74D6}">
      <dgm:prSet/>
      <dgm:spPr/>
      <dgm:t>
        <a:bodyPr/>
        <a:lstStyle/>
        <a:p>
          <a:endParaRPr lang="zh-CN" altLang="en-US" b="1"/>
        </a:p>
      </dgm:t>
    </dgm:pt>
    <dgm:pt modelId="{FA739C19-A09A-4898-B334-122AD3810EFF}" type="sibTrans" cxnId="{4D92595B-2736-4C2C-8842-3BE59E5F74D6}">
      <dgm:prSet/>
      <dgm:spPr/>
      <dgm:t>
        <a:bodyPr/>
        <a:lstStyle/>
        <a:p>
          <a:endParaRPr lang="zh-CN" altLang="en-US" b="1"/>
        </a:p>
      </dgm:t>
    </dgm:pt>
    <dgm:pt modelId="{2BB0FE72-D189-4225-AE29-17D11F985A27}">
      <dgm:prSet custT="1"/>
      <dgm:spPr/>
      <dgm:t>
        <a:bodyPr/>
        <a:lstStyle/>
        <a:p>
          <a:r>
            <a:rPr lang="zh-CN" altLang="en-US" sz="2000" b="1"/>
            <a:t>问题导向</a:t>
          </a:r>
          <a:endParaRPr lang="en-US" altLang="zh-CN" sz="2000" b="1" dirty="0"/>
        </a:p>
      </dgm:t>
    </dgm:pt>
    <dgm:pt modelId="{2B757A1A-5501-4936-A7FE-D0666FF02F35}" type="parTrans" cxnId="{96CA82FB-87DD-4BAD-8B8F-61A83088AFB3}">
      <dgm:prSet/>
      <dgm:spPr/>
      <dgm:t>
        <a:bodyPr/>
        <a:lstStyle/>
        <a:p>
          <a:endParaRPr lang="zh-CN" altLang="en-US" b="1"/>
        </a:p>
      </dgm:t>
    </dgm:pt>
    <dgm:pt modelId="{F5BD8DEA-C2D8-4BF6-8714-58300C2998E0}" type="sibTrans" cxnId="{96CA82FB-87DD-4BAD-8B8F-61A83088AFB3}">
      <dgm:prSet/>
      <dgm:spPr/>
      <dgm:t>
        <a:bodyPr/>
        <a:lstStyle/>
        <a:p>
          <a:endParaRPr lang="zh-CN" altLang="en-US" b="1"/>
        </a:p>
      </dgm:t>
    </dgm:pt>
    <dgm:pt modelId="{18A4F558-4503-4826-858C-6C9C79C2E8A7}">
      <dgm:prSet custT="1"/>
      <dgm:spPr/>
      <dgm:t>
        <a:bodyPr/>
        <a:lstStyle/>
        <a:p>
          <a:r>
            <a:rPr lang="zh-CN" altLang="en-US" sz="2000" b="1"/>
            <a:t>技术创新</a:t>
          </a:r>
          <a:endParaRPr lang="en-US" altLang="zh-CN" sz="2000" b="1" dirty="0"/>
        </a:p>
      </dgm:t>
    </dgm:pt>
    <dgm:pt modelId="{CC50F067-FA7D-473F-9390-41E5540E70EC}" type="parTrans" cxnId="{33A11CFC-F5F1-439B-A9E0-FE39436FDD95}">
      <dgm:prSet/>
      <dgm:spPr/>
      <dgm:t>
        <a:bodyPr/>
        <a:lstStyle/>
        <a:p>
          <a:endParaRPr lang="zh-CN" altLang="en-US"/>
        </a:p>
      </dgm:t>
    </dgm:pt>
    <dgm:pt modelId="{F8DFAD40-9EBC-44F0-93ED-CAF7926C1D68}" type="sibTrans" cxnId="{33A11CFC-F5F1-439B-A9E0-FE39436FDD95}">
      <dgm:prSet/>
      <dgm:spPr/>
      <dgm:t>
        <a:bodyPr/>
        <a:lstStyle/>
        <a:p>
          <a:endParaRPr lang="zh-CN" altLang="en-US"/>
        </a:p>
      </dgm:t>
    </dgm:pt>
    <dgm:pt modelId="{347A5A68-7342-49E9-BE13-D033057DCA57}">
      <dgm:prSet custT="1"/>
      <dgm:spPr/>
      <dgm:t>
        <a:bodyPr/>
        <a:lstStyle/>
        <a:p>
          <a:r>
            <a:rPr lang="zh-CN" altLang="en-US" sz="2000" b="1"/>
            <a:t>持续升级</a:t>
          </a:r>
          <a:endParaRPr lang="en-US" altLang="zh-CN" sz="2000" b="1" dirty="0"/>
        </a:p>
      </dgm:t>
    </dgm:pt>
    <dgm:pt modelId="{C5F32187-F11F-41B8-9A59-F23649834D82}" type="parTrans" cxnId="{2CDBA2AD-C72D-4342-A1A1-EB5A34BC455D}">
      <dgm:prSet/>
      <dgm:spPr/>
      <dgm:t>
        <a:bodyPr/>
        <a:lstStyle/>
        <a:p>
          <a:endParaRPr lang="zh-CN" altLang="en-US"/>
        </a:p>
      </dgm:t>
    </dgm:pt>
    <dgm:pt modelId="{6D428256-386D-4A34-8441-F574D8F04984}" type="sibTrans" cxnId="{2CDBA2AD-C72D-4342-A1A1-EB5A34BC455D}">
      <dgm:prSet/>
      <dgm:spPr/>
      <dgm:t>
        <a:bodyPr/>
        <a:lstStyle/>
        <a:p>
          <a:endParaRPr lang="zh-CN" altLang="en-US"/>
        </a:p>
      </dgm:t>
    </dgm:pt>
    <dgm:pt modelId="{49B76F43-23BC-4B71-901B-362A1175AAF2}">
      <dgm:prSet custT="1"/>
      <dgm:spPr/>
      <dgm:t>
        <a:bodyPr/>
        <a:lstStyle/>
        <a:p>
          <a:r>
            <a:rPr lang="zh-CN" altLang="en-US" sz="2000" b="1"/>
            <a:t>实践检验</a:t>
          </a:r>
          <a:endParaRPr lang="en-US" altLang="zh-CN" sz="2000" b="1" dirty="0"/>
        </a:p>
      </dgm:t>
    </dgm:pt>
    <dgm:pt modelId="{684A99BA-DFBA-4679-8091-0C93397B4CA5}" type="parTrans" cxnId="{D402B2BB-81BA-4E20-B56F-1EEBF2FFB3DB}">
      <dgm:prSet/>
      <dgm:spPr/>
      <dgm:t>
        <a:bodyPr/>
        <a:lstStyle/>
        <a:p>
          <a:endParaRPr lang="zh-CN" altLang="en-US"/>
        </a:p>
      </dgm:t>
    </dgm:pt>
    <dgm:pt modelId="{5922297F-732C-4C78-8DC7-EF38140536B7}" type="sibTrans" cxnId="{D402B2BB-81BA-4E20-B56F-1EEBF2FFB3DB}">
      <dgm:prSet/>
      <dgm:spPr/>
      <dgm:t>
        <a:bodyPr/>
        <a:lstStyle/>
        <a:p>
          <a:endParaRPr lang="zh-CN" altLang="en-US"/>
        </a:p>
      </dgm:t>
    </dgm:pt>
    <dgm:pt modelId="{8C1311E5-1217-44E6-BA10-6B2249C57C41}">
      <dgm:prSet custT="1"/>
      <dgm:spPr/>
      <dgm:t>
        <a:bodyPr/>
        <a:lstStyle/>
        <a:p>
          <a:r>
            <a:rPr lang="zh-CN" altLang="en-US" sz="2000" b="1"/>
            <a:t>综合支撑</a:t>
          </a:r>
          <a:endParaRPr lang="en-US" altLang="zh-CN" sz="2000" b="1" dirty="0"/>
        </a:p>
      </dgm:t>
    </dgm:pt>
    <dgm:pt modelId="{E7030FE4-4115-459D-8DEC-A402ED012648}" type="parTrans" cxnId="{2996C471-4896-48E2-92F4-C88D684D397E}">
      <dgm:prSet/>
      <dgm:spPr/>
      <dgm:t>
        <a:bodyPr/>
        <a:lstStyle/>
        <a:p>
          <a:endParaRPr lang="zh-CN" altLang="en-US"/>
        </a:p>
      </dgm:t>
    </dgm:pt>
    <dgm:pt modelId="{208D3710-BCD4-45CA-B02A-AB2CBD750D7F}" type="sibTrans" cxnId="{2996C471-4896-48E2-92F4-C88D684D397E}">
      <dgm:prSet/>
      <dgm:spPr/>
      <dgm:t>
        <a:bodyPr/>
        <a:lstStyle/>
        <a:p>
          <a:endParaRPr lang="zh-CN" altLang="en-US"/>
        </a:p>
      </dgm:t>
    </dgm:pt>
    <dgm:pt modelId="{09816C50-7246-482F-9DEC-17E952C24592}">
      <dgm:prSet custT="1"/>
      <dgm:spPr/>
      <dgm:t>
        <a:bodyPr/>
        <a:lstStyle/>
        <a:p>
          <a:r>
            <a:rPr lang="zh-CN" altLang="en-US" sz="2000" b="1"/>
            <a:t>快速响应</a:t>
          </a:r>
          <a:endParaRPr lang="en-US" altLang="zh-CN" sz="2000" b="1" dirty="0"/>
        </a:p>
      </dgm:t>
    </dgm:pt>
    <dgm:pt modelId="{EBA884A3-B586-4500-AD5D-5179A60CF664}" type="parTrans" cxnId="{1E2C3E49-9365-451A-B16B-F977A13795A7}">
      <dgm:prSet/>
      <dgm:spPr/>
      <dgm:t>
        <a:bodyPr/>
        <a:lstStyle/>
        <a:p>
          <a:endParaRPr lang="zh-CN" altLang="en-US"/>
        </a:p>
      </dgm:t>
    </dgm:pt>
    <dgm:pt modelId="{23FE0C27-7C7D-4489-982F-087DD586B359}" type="sibTrans" cxnId="{1E2C3E49-9365-451A-B16B-F977A13795A7}">
      <dgm:prSet/>
      <dgm:spPr/>
      <dgm:t>
        <a:bodyPr/>
        <a:lstStyle/>
        <a:p>
          <a:endParaRPr lang="zh-CN" altLang="en-US"/>
        </a:p>
      </dgm:t>
    </dgm:pt>
    <dgm:pt modelId="{98262458-BC01-419C-829D-5140BD62D495}">
      <dgm:prSet custT="1"/>
      <dgm:spPr/>
      <dgm:t>
        <a:bodyPr spcFirstLastPara="0" vert="horz" wrap="square" lIns="156464" tIns="156464" rIns="156464" bIns="83820" numCol="1" spcCol="1270" anchor="t" anchorCtr="0"/>
        <a:lstStyle/>
        <a:p>
          <a:pPr marL="0" lvl="0" indent="0" algn="l" defTabSz="977900">
            <a:lnSpc>
              <a:spcPct val="90000"/>
            </a:lnSpc>
            <a:spcBef>
              <a:spcPct val="0"/>
            </a:spcBef>
            <a:spcAft>
              <a:spcPct val="35000"/>
            </a:spcAft>
            <a:buNone/>
          </a:pPr>
          <a:r>
            <a:rPr lang="zh-CN" altLang="en-US" sz="2200" b="1" kern="1200">
              <a:latin typeface="Times New Roman"/>
              <a:ea typeface="微软雅黑"/>
              <a:cs typeface="+mn-cs"/>
            </a:rPr>
            <a:t>塑造力</a:t>
          </a:r>
          <a:endParaRPr lang="en-US" altLang="zh-CN" sz="2200" b="1" kern="1200" dirty="0">
            <a:latin typeface="Times New Roman"/>
            <a:ea typeface="微软雅黑"/>
            <a:cs typeface="+mn-cs"/>
          </a:endParaRPr>
        </a:p>
      </dgm:t>
    </dgm:pt>
    <dgm:pt modelId="{4D8F8E52-C633-4685-8E32-DB5B71E4CE1B}" type="parTrans" cxnId="{8696E8CB-100E-4171-93A9-7898ABECC8CD}">
      <dgm:prSet/>
      <dgm:spPr/>
      <dgm:t>
        <a:bodyPr/>
        <a:lstStyle/>
        <a:p>
          <a:endParaRPr lang="zh-CN" altLang="en-US"/>
        </a:p>
      </dgm:t>
    </dgm:pt>
    <dgm:pt modelId="{0A4E2655-5AB6-473E-96B0-46EDF79AB9F4}" type="sibTrans" cxnId="{8696E8CB-100E-4171-93A9-7898ABECC8CD}">
      <dgm:prSet/>
      <dgm:spPr/>
      <dgm:t>
        <a:bodyPr/>
        <a:lstStyle/>
        <a:p>
          <a:endParaRPr lang="zh-CN" altLang="en-US"/>
        </a:p>
      </dgm:t>
    </dgm:pt>
    <dgm:pt modelId="{7BAC1E9A-8CC9-4672-97B8-6793DD6D43E2}">
      <dgm:prSet custT="1"/>
      <dgm:spPr/>
      <dgm:t>
        <a:bodyPr/>
        <a:lstStyle/>
        <a:p>
          <a:r>
            <a:rPr lang="zh-CN" altLang="en-US" sz="2000" b="1"/>
            <a:t>工程意识</a:t>
          </a:r>
          <a:endParaRPr lang="en-US" altLang="zh-CN" sz="2000" b="1" dirty="0"/>
        </a:p>
      </dgm:t>
    </dgm:pt>
    <dgm:pt modelId="{4E5D7978-ABA0-4694-BEA5-B214274C2265}" type="parTrans" cxnId="{ADFC210F-9A6A-47BF-AF26-68FC927B3D96}">
      <dgm:prSet/>
      <dgm:spPr/>
      <dgm:t>
        <a:bodyPr/>
        <a:lstStyle/>
        <a:p>
          <a:endParaRPr lang="zh-CN" altLang="en-US"/>
        </a:p>
      </dgm:t>
    </dgm:pt>
    <dgm:pt modelId="{155E41C7-7849-4EE3-A32C-167B6262D4F5}" type="sibTrans" cxnId="{ADFC210F-9A6A-47BF-AF26-68FC927B3D96}">
      <dgm:prSet/>
      <dgm:spPr/>
      <dgm:t>
        <a:bodyPr/>
        <a:lstStyle/>
        <a:p>
          <a:endParaRPr lang="zh-CN" altLang="en-US"/>
        </a:p>
      </dgm:t>
    </dgm:pt>
    <dgm:pt modelId="{CE2EE4AB-EF26-407A-BAD0-6F8A64E1E034}">
      <dgm:prSet custT="1"/>
      <dgm:spPr/>
      <dgm:t>
        <a:bodyPr/>
        <a:lstStyle/>
        <a:p>
          <a:r>
            <a:rPr lang="zh-CN" altLang="en-US" sz="2000" b="1"/>
            <a:t>系统思维</a:t>
          </a:r>
          <a:endParaRPr lang="en-US" altLang="zh-CN" sz="2000" b="1" dirty="0"/>
        </a:p>
      </dgm:t>
    </dgm:pt>
    <dgm:pt modelId="{7D12CB11-DCB1-4117-940A-E4FCC9550966}" type="parTrans" cxnId="{33C11462-56CD-4A6E-890D-A6249B3997F7}">
      <dgm:prSet/>
      <dgm:spPr/>
      <dgm:t>
        <a:bodyPr/>
        <a:lstStyle/>
        <a:p>
          <a:endParaRPr lang="zh-CN" altLang="en-US"/>
        </a:p>
      </dgm:t>
    </dgm:pt>
    <dgm:pt modelId="{01160816-A56E-4E3B-82A1-D4C90FF23B86}" type="sibTrans" cxnId="{33C11462-56CD-4A6E-890D-A6249B3997F7}">
      <dgm:prSet/>
      <dgm:spPr/>
      <dgm:t>
        <a:bodyPr/>
        <a:lstStyle/>
        <a:p>
          <a:endParaRPr lang="zh-CN" altLang="en-US"/>
        </a:p>
      </dgm:t>
    </dgm:pt>
    <dgm:pt modelId="{DDD49349-DE3A-4D5F-9BE0-69272D808CD7}">
      <dgm:prSet custT="1"/>
      <dgm:spPr/>
      <dgm:t>
        <a:bodyPr/>
        <a:lstStyle/>
        <a:p>
          <a:r>
            <a:rPr lang="zh-CN" altLang="en-US" sz="2000" b="1"/>
            <a:t>工匠精神</a:t>
          </a:r>
          <a:endParaRPr lang="en-US" altLang="zh-CN" sz="2000" b="1" dirty="0"/>
        </a:p>
      </dgm:t>
    </dgm:pt>
    <dgm:pt modelId="{D98A9B3D-6E47-4520-B527-7B8235C43DE1}" type="parTrans" cxnId="{E3C9CFE0-27CB-4B44-8487-3323FBC797A3}">
      <dgm:prSet/>
      <dgm:spPr/>
      <dgm:t>
        <a:bodyPr/>
        <a:lstStyle/>
        <a:p>
          <a:endParaRPr lang="zh-CN" altLang="en-US"/>
        </a:p>
      </dgm:t>
    </dgm:pt>
    <dgm:pt modelId="{5C23ED58-F6EC-420E-BF64-2C315A5C6470}" type="sibTrans" cxnId="{E3C9CFE0-27CB-4B44-8487-3323FBC797A3}">
      <dgm:prSet/>
      <dgm:spPr/>
      <dgm:t>
        <a:bodyPr/>
        <a:lstStyle/>
        <a:p>
          <a:endParaRPr lang="zh-CN" altLang="en-US"/>
        </a:p>
      </dgm:t>
    </dgm:pt>
    <dgm:pt modelId="{87959A75-40C8-4D5E-9D17-3F900D4281EE}">
      <dgm:prSet custT="1"/>
      <dgm:spPr/>
      <dgm:t>
        <a:bodyPr/>
        <a:lstStyle/>
        <a:p>
          <a:r>
            <a:rPr lang="zh-CN" altLang="en-US" sz="2000" b="1"/>
            <a:t>职业素养</a:t>
          </a:r>
          <a:endParaRPr lang="en-US" altLang="zh-CN" sz="2000" b="1" dirty="0"/>
        </a:p>
      </dgm:t>
    </dgm:pt>
    <dgm:pt modelId="{EF4C4C64-59CB-4709-A1DE-DBAD6A9B196D}" type="parTrans" cxnId="{F3DFFB94-5B4F-4C56-BFD8-30D1C04532F4}">
      <dgm:prSet/>
      <dgm:spPr/>
      <dgm:t>
        <a:bodyPr/>
        <a:lstStyle/>
        <a:p>
          <a:endParaRPr lang="zh-CN" altLang="en-US"/>
        </a:p>
      </dgm:t>
    </dgm:pt>
    <dgm:pt modelId="{E34F58D9-193D-4C14-BD16-D77AAD02CF04}" type="sibTrans" cxnId="{F3DFFB94-5B4F-4C56-BFD8-30D1C04532F4}">
      <dgm:prSet/>
      <dgm:spPr/>
      <dgm:t>
        <a:bodyPr/>
        <a:lstStyle/>
        <a:p>
          <a:endParaRPr lang="zh-CN" altLang="en-US"/>
        </a:p>
      </dgm:t>
    </dgm:pt>
    <dgm:pt modelId="{2018B219-816D-4C2F-94A4-2C374D657950}" type="pres">
      <dgm:prSet presAssocID="{A736E086-12DF-4374-BA21-DE36E5FDDEC9}" presName="linearFlow" presStyleCnt="0">
        <dgm:presLayoutVars>
          <dgm:dir/>
          <dgm:animLvl val="lvl"/>
          <dgm:resizeHandles val="exact"/>
        </dgm:presLayoutVars>
      </dgm:prSet>
      <dgm:spPr/>
      <dgm:t>
        <a:bodyPr/>
        <a:lstStyle/>
        <a:p>
          <a:endParaRPr lang="zh-CN" altLang="en-US"/>
        </a:p>
      </dgm:t>
    </dgm:pt>
    <dgm:pt modelId="{DF0FC65E-CFA7-40E4-B37B-4D37AB1C4878}" type="pres">
      <dgm:prSet presAssocID="{43394DC1-77CE-4072-9A26-A345DAB21C6F}" presName="composite" presStyleCnt="0"/>
      <dgm:spPr/>
    </dgm:pt>
    <dgm:pt modelId="{DCF76033-77D1-402D-81E6-C9BC92C087D9}" type="pres">
      <dgm:prSet presAssocID="{43394DC1-77CE-4072-9A26-A345DAB21C6F}" presName="parTx" presStyleLbl="node1" presStyleIdx="0" presStyleCnt="4">
        <dgm:presLayoutVars>
          <dgm:chMax val="0"/>
          <dgm:chPref val="0"/>
          <dgm:bulletEnabled val="1"/>
        </dgm:presLayoutVars>
      </dgm:prSet>
      <dgm:spPr/>
      <dgm:t>
        <a:bodyPr/>
        <a:lstStyle/>
        <a:p>
          <a:endParaRPr lang="zh-CN" altLang="en-US"/>
        </a:p>
      </dgm:t>
    </dgm:pt>
    <dgm:pt modelId="{715AB199-3165-4B17-BEF5-6852AF089A87}" type="pres">
      <dgm:prSet presAssocID="{43394DC1-77CE-4072-9A26-A345DAB21C6F}" presName="parSh" presStyleLbl="node1" presStyleIdx="0" presStyleCnt="4"/>
      <dgm:spPr/>
      <dgm:t>
        <a:bodyPr/>
        <a:lstStyle/>
        <a:p>
          <a:endParaRPr lang="zh-CN" altLang="en-US"/>
        </a:p>
      </dgm:t>
    </dgm:pt>
    <dgm:pt modelId="{54BC50B8-6F5C-4DA6-8A8D-D658347C8341}" type="pres">
      <dgm:prSet presAssocID="{43394DC1-77CE-4072-9A26-A345DAB21C6F}" presName="desTx" presStyleLbl="fgAcc1" presStyleIdx="0" presStyleCnt="4">
        <dgm:presLayoutVars>
          <dgm:bulletEnabled val="1"/>
        </dgm:presLayoutVars>
      </dgm:prSet>
      <dgm:spPr/>
      <dgm:t>
        <a:bodyPr/>
        <a:lstStyle/>
        <a:p>
          <a:endParaRPr lang="zh-CN" altLang="en-US"/>
        </a:p>
      </dgm:t>
    </dgm:pt>
    <dgm:pt modelId="{1F2B7B26-2DF0-4A33-9411-35AD7048962C}" type="pres">
      <dgm:prSet presAssocID="{42878ECB-1F8F-4F69-98A9-DD925E43D4F8}" presName="sibTrans" presStyleLbl="sibTrans2D1" presStyleIdx="0" presStyleCnt="3"/>
      <dgm:spPr/>
      <dgm:t>
        <a:bodyPr/>
        <a:lstStyle/>
        <a:p>
          <a:endParaRPr lang="zh-CN" altLang="en-US"/>
        </a:p>
      </dgm:t>
    </dgm:pt>
    <dgm:pt modelId="{77BBAF64-D463-42CD-BD0A-E02A622E1C77}" type="pres">
      <dgm:prSet presAssocID="{42878ECB-1F8F-4F69-98A9-DD925E43D4F8}" presName="connTx" presStyleLbl="sibTrans2D1" presStyleIdx="0" presStyleCnt="3"/>
      <dgm:spPr/>
      <dgm:t>
        <a:bodyPr/>
        <a:lstStyle/>
        <a:p>
          <a:endParaRPr lang="zh-CN" altLang="en-US"/>
        </a:p>
      </dgm:t>
    </dgm:pt>
    <dgm:pt modelId="{0A860409-123A-4F48-8EAA-2048D5A6C623}" type="pres">
      <dgm:prSet presAssocID="{64DC1F2D-C193-450A-AADE-CA665A386759}" presName="composite" presStyleCnt="0"/>
      <dgm:spPr/>
    </dgm:pt>
    <dgm:pt modelId="{F79B8CBF-A9F8-4275-A15B-CFFB0B6F1C0E}" type="pres">
      <dgm:prSet presAssocID="{64DC1F2D-C193-450A-AADE-CA665A386759}" presName="parTx" presStyleLbl="node1" presStyleIdx="0" presStyleCnt="4">
        <dgm:presLayoutVars>
          <dgm:chMax val="0"/>
          <dgm:chPref val="0"/>
          <dgm:bulletEnabled val="1"/>
        </dgm:presLayoutVars>
      </dgm:prSet>
      <dgm:spPr/>
      <dgm:t>
        <a:bodyPr/>
        <a:lstStyle/>
        <a:p>
          <a:endParaRPr lang="zh-CN" altLang="en-US"/>
        </a:p>
      </dgm:t>
    </dgm:pt>
    <dgm:pt modelId="{C552DFBF-5541-4F10-89AF-6D62D709EBE0}" type="pres">
      <dgm:prSet presAssocID="{64DC1F2D-C193-450A-AADE-CA665A386759}" presName="parSh" presStyleLbl="node1" presStyleIdx="1" presStyleCnt="4"/>
      <dgm:spPr/>
      <dgm:t>
        <a:bodyPr/>
        <a:lstStyle/>
        <a:p>
          <a:endParaRPr lang="zh-CN" altLang="en-US"/>
        </a:p>
      </dgm:t>
    </dgm:pt>
    <dgm:pt modelId="{B030F4A9-A249-4382-AFB8-EE6CB12F7C1A}" type="pres">
      <dgm:prSet presAssocID="{64DC1F2D-C193-450A-AADE-CA665A386759}" presName="desTx" presStyleLbl="fgAcc1" presStyleIdx="1" presStyleCnt="4">
        <dgm:presLayoutVars>
          <dgm:bulletEnabled val="1"/>
        </dgm:presLayoutVars>
      </dgm:prSet>
      <dgm:spPr/>
      <dgm:t>
        <a:bodyPr/>
        <a:lstStyle/>
        <a:p>
          <a:endParaRPr lang="zh-CN" altLang="en-US"/>
        </a:p>
      </dgm:t>
    </dgm:pt>
    <dgm:pt modelId="{479056A5-091E-48CB-8ABD-487A16266452}" type="pres">
      <dgm:prSet presAssocID="{816446F7-E7B3-44AA-B550-FC1A2EB288C4}" presName="sibTrans" presStyleLbl="sibTrans2D1" presStyleIdx="1" presStyleCnt="3"/>
      <dgm:spPr/>
      <dgm:t>
        <a:bodyPr/>
        <a:lstStyle/>
        <a:p>
          <a:endParaRPr lang="zh-CN" altLang="en-US"/>
        </a:p>
      </dgm:t>
    </dgm:pt>
    <dgm:pt modelId="{DE5E257E-C6C0-4A96-9DF3-80937BA193F5}" type="pres">
      <dgm:prSet presAssocID="{816446F7-E7B3-44AA-B550-FC1A2EB288C4}" presName="connTx" presStyleLbl="sibTrans2D1" presStyleIdx="1" presStyleCnt="3"/>
      <dgm:spPr/>
      <dgm:t>
        <a:bodyPr/>
        <a:lstStyle/>
        <a:p>
          <a:endParaRPr lang="zh-CN" altLang="en-US"/>
        </a:p>
      </dgm:t>
    </dgm:pt>
    <dgm:pt modelId="{343C35E6-E54A-49AF-B755-9EAA5D1EAB98}" type="pres">
      <dgm:prSet presAssocID="{A3E70618-74F5-48A2-8709-38960DF8A276}" presName="composite" presStyleCnt="0"/>
      <dgm:spPr/>
    </dgm:pt>
    <dgm:pt modelId="{F01F8669-1073-4747-A5D6-736719F3EC9C}" type="pres">
      <dgm:prSet presAssocID="{A3E70618-74F5-48A2-8709-38960DF8A276}" presName="parTx" presStyleLbl="node1" presStyleIdx="1" presStyleCnt="4">
        <dgm:presLayoutVars>
          <dgm:chMax val="0"/>
          <dgm:chPref val="0"/>
          <dgm:bulletEnabled val="1"/>
        </dgm:presLayoutVars>
      </dgm:prSet>
      <dgm:spPr/>
      <dgm:t>
        <a:bodyPr/>
        <a:lstStyle/>
        <a:p>
          <a:endParaRPr lang="zh-CN" altLang="en-US"/>
        </a:p>
      </dgm:t>
    </dgm:pt>
    <dgm:pt modelId="{04880604-C501-42FB-92B4-219443249C0D}" type="pres">
      <dgm:prSet presAssocID="{A3E70618-74F5-48A2-8709-38960DF8A276}" presName="parSh" presStyleLbl="node1" presStyleIdx="2" presStyleCnt="4"/>
      <dgm:spPr/>
      <dgm:t>
        <a:bodyPr/>
        <a:lstStyle/>
        <a:p>
          <a:endParaRPr lang="zh-CN" altLang="en-US"/>
        </a:p>
      </dgm:t>
    </dgm:pt>
    <dgm:pt modelId="{5151AE59-9605-42A9-9832-37508A6F4F05}" type="pres">
      <dgm:prSet presAssocID="{A3E70618-74F5-48A2-8709-38960DF8A276}" presName="desTx" presStyleLbl="fgAcc1" presStyleIdx="2" presStyleCnt="4">
        <dgm:presLayoutVars>
          <dgm:bulletEnabled val="1"/>
        </dgm:presLayoutVars>
      </dgm:prSet>
      <dgm:spPr/>
      <dgm:t>
        <a:bodyPr/>
        <a:lstStyle/>
        <a:p>
          <a:endParaRPr lang="zh-CN" altLang="en-US"/>
        </a:p>
      </dgm:t>
    </dgm:pt>
    <dgm:pt modelId="{FC865F24-F53C-41B4-BBD9-A7EC3E630C2E}" type="pres">
      <dgm:prSet presAssocID="{3E17A424-DB72-47E8-B144-9AADDCC79703}" presName="sibTrans" presStyleLbl="sibTrans2D1" presStyleIdx="2" presStyleCnt="3"/>
      <dgm:spPr/>
      <dgm:t>
        <a:bodyPr/>
        <a:lstStyle/>
        <a:p>
          <a:endParaRPr lang="zh-CN" altLang="en-US"/>
        </a:p>
      </dgm:t>
    </dgm:pt>
    <dgm:pt modelId="{D5AF643F-37C6-47A1-8652-14D108495198}" type="pres">
      <dgm:prSet presAssocID="{3E17A424-DB72-47E8-B144-9AADDCC79703}" presName="connTx" presStyleLbl="sibTrans2D1" presStyleIdx="2" presStyleCnt="3"/>
      <dgm:spPr/>
      <dgm:t>
        <a:bodyPr/>
        <a:lstStyle/>
        <a:p>
          <a:endParaRPr lang="zh-CN" altLang="en-US"/>
        </a:p>
      </dgm:t>
    </dgm:pt>
    <dgm:pt modelId="{326BEB38-09C1-407B-9763-E15C9EDAF138}" type="pres">
      <dgm:prSet presAssocID="{98262458-BC01-419C-829D-5140BD62D495}" presName="composite" presStyleCnt="0"/>
      <dgm:spPr/>
    </dgm:pt>
    <dgm:pt modelId="{FFC14E55-9C0B-4827-AA3C-B6173B98085E}" type="pres">
      <dgm:prSet presAssocID="{98262458-BC01-419C-829D-5140BD62D495}" presName="parTx" presStyleLbl="node1" presStyleIdx="2" presStyleCnt="4">
        <dgm:presLayoutVars>
          <dgm:chMax val="0"/>
          <dgm:chPref val="0"/>
          <dgm:bulletEnabled val="1"/>
        </dgm:presLayoutVars>
      </dgm:prSet>
      <dgm:spPr/>
      <dgm:t>
        <a:bodyPr/>
        <a:lstStyle/>
        <a:p>
          <a:endParaRPr lang="zh-CN" altLang="en-US"/>
        </a:p>
      </dgm:t>
    </dgm:pt>
    <dgm:pt modelId="{444D3FDC-310F-4DE6-94B3-D868DFDA5A00}" type="pres">
      <dgm:prSet presAssocID="{98262458-BC01-419C-829D-5140BD62D495}" presName="parSh" presStyleLbl="node1" presStyleIdx="3" presStyleCnt="4"/>
      <dgm:spPr>
        <a:xfrm>
          <a:off x="8533841" y="1277886"/>
          <a:ext cx="1770524" cy="1027341"/>
        </a:xfrm>
        <a:prstGeom prst="roundRect">
          <a:avLst>
            <a:gd name="adj" fmla="val 10000"/>
          </a:avLst>
        </a:prstGeom>
      </dgm:spPr>
      <dgm:t>
        <a:bodyPr/>
        <a:lstStyle/>
        <a:p>
          <a:endParaRPr lang="zh-CN" altLang="en-US"/>
        </a:p>
      </dgm:t>
    </dgm:pt>
    <dgm:pt modelId="{67B929BF-2882-4B47-89EF-0155BB77A803}" type="pres">
      <dgm:prSet presAssocID="{98262458-BC01-419C-829D-5140BD62D495}" presName="desTx" presStyleLbl="fgAcc1" presStyleIdx="3" presStyleCnt="4">
        <dgm:presLayoutVars>
          <dgm:bulletEnabled val="1"/>
        </dgm:presLayoutVars>
      </dgm:prSet>
      <dgm:spPr/>
      <dgm:t>
        <a:bodyPr/>
        <a:lstStyle/>
        <a:p>
          <a:endParaRPr lang="zh-CN" altLang="en-US"/>
        </a:p>
      </dgm:t>
    </dgm:pt>
  </dgm:ptLst>
  <dgm:cxnLst>
    <dgm:cxn modelId="{50B365A1-694E-4C1F-8FB4-EB1B07ADC6E9}" type="presOf" srcId="{172009CE-DAE4-4469-9C43-61348F0D5708}" destId="{B030F4A9-A249-4382-AFB8-EE6CB12F7C1A}" srcOrd="0" destOrd="2" presId="urn:microsoft.com/office/officeart/2005/8/layout/process3"/>
    <dgm:cxn modelId="{863AB6F8-5F90-4F6C-81E0-12D025185A55}" type="presOf" srcId="{64DC1F2D-C193-450A-AADE-CA665A386759}" destId="{F79B8CBF-A9F8-4275-A15B-CFFB0B6F1C0E}" srcOrd="0" destOrd="0" presId="urn:microsoft.com/office/officeart/2005/8/layout/process3"/>
    <dgm:cxn modelId="{443A71AB-F165-46D6-9F9B-EB132F6A54D2}" type="presOf" srcId="{64DC1F2D-C193-450A-AADE-CA665A386759}" destId="{C552DFBF-5541-4F10-89AF-6D62D709EBE0}" srcOrd="1" destOrd="0" presId="urn:microsoft.com/office/officeart/2005/8/layout/process3"/>
    <dgm:cxn modelId="{5D5180F2-070F-4BB2-8360-F30017FDD936}" type="presOf" srcId="{DDD49349-DE3A-4D5F-9BE0-69272D808CD7}" destId="{67B929BF-2882-4B47-89EF-0155BB77A803}" srcOrd="0" destOrd="3" presId="urn:microsoft.com/office/officeart/2005/8/layout/process3"/>
    <dgm:cxn modelId="{556790AA-34FF-4434-A837-909231A625E7}" type="presOf" srcId="{A736E086-12DF-4374-BA21-DE36E5FDDEC9}" destId="{2018B219-816D-4C2F-94A4-2C374D657950}" srcOrd="0" destOrd="0" presId="urn:microsoft.com/office/officeart/2005/8/layout/process3"/>
    <dgm:cxn modelId="{AC7D2868-6428-4C81-A6A2-4F45C0CBAE51}" srcId="{A736E086-12DF-4374-BA21-DE36E5FDDEC9}" destId="{64DC1F2D-C193-450A-AADE-CA665A386759}" srcOrd="1" destOrd="0" parTransId="{1F781ECB-B28A-4772-849F-E64347501BF9}" sibTransId="{816446F7-E7B3-44AA-B550-FC1A2EB288C4}"/>
    <dgm:cxn modelId="{1E8B008B-6691-474B-B927-3EB3FF7D5FDD}" type="presOf" srcId="{3E17A424-DB72-47E8-B144-9AADDCC79703}" destId="{FC865F24-F53C-41B4-BBD9-A7EC3E630C2E}" srcOrd="0" destOrd="0" presId="urn:microsoft.com/office/officeart/2005/8/layout/process3"/>
    <dgm:cxn modelId="{F3DFFB94-5B4F-4C56-BFD8-30D1C04532F4}" srcId="{98262458-BC01-419C-829D-5140BD62D495}" destId="{87959A75-40C8-4D5E-9D17-3F900D4281EE}" srcOrd="2" destOrd="0" parTransId="{EF4C4C64-59CB-4709-A1DE-DBAD6A9B196D}" sibTransId="{E34F58D9-193D-4C14-BD16-D77AAD02CF04}"/>
    <dgm:cxn modelId="{8F33C1C8-659A-41D7-9726-4B79D1300352}" srcId="{43394DC1-77CE-4072-9A26-A345DAB21C6F}" destId="{15088628-1BB0-4EC9-A697-7449C87CE0F1}" srcOrd="0" destOrd="0" parTransId="{50E66E75-2E0E-43AF-A07F-76FD93312F57}" sibTransId="{9A986E2C-7D7C-4F4F-9254-28AFF84F99F6}"/>
    <dgm:cxn modelId="{96CA82FB-87DD-4BAD-8B8F-61A83088AFB3}" srcId="{A3E70618-74F5-48A2-8709-38960DF8A276}" destId="{2BB0FE72-D189-4225-AE29-17D11F985A27}" srcOrd="0" destOrd="0" parTransId="{2B757A1A-5501-4936-A7FE-D0666FF02F35}" sibTransId="{F5BD8DEA-C2D8-4BF6-8714-58300C2998E0}"/>
    <dgm:cxn modelId="{386574AC-E40D-4FC2-8F9A-B89B72BFD15B}" srcId="{64DC1F2D-C193-450A-AADE-CA665A386759}" destId="{767E1AFC-BA4E-4509-9C7B-32D286A612CE}" srcOrd="0" destOrd="0" parTransId="{ABC7E455-623A-4ECB-BFEF-CB8511CEA45D}" sibTransId="{33B8C92B-4AAD-4337-82AD-55CA08A69880}"/>
    <dgm:cxn modelId="{B80EDD70-7DE3-480D-9361-7255DDF4819D}" type="presOf" srcId="{42878ECB-1F8F-4F69-98A9-DD925E43D4F8}" destId="{77BBAF64-D463-42CD-BD0A-E02A622E1C77}" srcOrd="1" destOrd="0" presId="urn:microsoft.com/office/officeart/2005/8/layout/process3"/>
    <dgm:cxn modelId="{638A5076-691F-4582-A6A0-68A79A996D66}" type="presOf" srcId="{816446F7-E7B3-44AA-B550-FC1A2EB288C4}" destId="{DE5E257E-C6C0-4A96-9DF3-80937BA193F5}" srcOrd="1" destOrd="0" presId="urn:microsoft.com/office/officeart/2005/8/layout/process3"/>
    <dgm:cxn modelId="{CABCBCDC-C360-478B-9E08-D8C9C7F3BA0B}" type="presOf" srcId="{CA29F1B6-29BF-4445-9BF6-095FB548562E}" destId="{54BC50B8-6F5C-4DA6-8A8D-D658347C8341}" srcOrd="0" destOrd="2" presId="urn:microsoft.com/office/officeart/2005/8/layout/process3"/>
    <dgm:cxn modelId="{0C665EC9-62DD-43CC-83CA-5DAC125EB6E1}" type="presOf" srcId="{A3E70618-74F5-48A2-8709-38960DF8A276}" destId="{F01F8669-1073-4747-A5D6-736719F3EC9C}" srcOrd="0" destOrd="0" presId="urn:microsoft.com/office/officeart/2005/8/layout/process3"/>
    <dgm:cxn modelId="{0EB0A587-7CBB-4DDD-A505-EEF0BEAEE510}" srcId="{A736E086-12DF-4374-BA21-DE36E5FDDEC9}" destId="{A3E70618-74F5-48A2-8709-38960DF8A276}" srcOrd="2" destOrd="0" parTransId="{AF2B40DD-A036-4DCE-8579-4970F3AEF926}" sibTransId="{3E17A424-DB72-47E8-B144-9AADDCC79703}"/>
    <dgm:cxn modelId="{A7986DD5-14A0-4943-BE9A-E5162172F7F1}" type="presOf" srcId="{09816C50-7246-482F-9DEC-17E952C24592}" destId="{5151AE59-9605-42A9-9832-37508A6F4F05}" srcOrd="0" destOrd="3" presId="urn:microsoft.com/office/officeart/2005/8/layout/process3"/>
    <dgm:cxn modelId="{B0B7924D-8E37-4603-B768-CB630BE4D652}" srcId="{A736E086-12DF-4374-BA21-DE36E5FDDEC9}" destId="{43394DC1-77CE-4072-9A26-A345DAB21C6F}" srcOrd="0" destOrd="0" parTransId="{A3713BB9-EE2F-40D3-9088-12284540EDBD}" sibTransId="{42878ECB-1F8F-4F69-98A9-DD925E43D4F8}"/>
    <dgm:cxn modelId="{7544FA71-44FF-441C-AB2A-AA2F5882A0A0}" srcId="{43394DC1-77CE-4072-9A26-A345DAB21C6F}" destId="{5D29E4C4-A5B7-49AC-AB08-D0C6E2EFE5E1}" srcOrd="3" destOrd="0" parTransId="{AFD263FD-08AA-403D-B147-0B138D2E1CF2}" sibTransId="{56C2665B-2D11-4BA7-B23E-BDF61424E913}"/>
    <dgm:cxn modelId="{E3C9CFE0-27CB-4B44-8487-3323FBC797A3}" srcId="{98262458-BC01-419C-829D-5140BD62D495}" destId="{DDD49349-DE3A-4D5F-9BE0-69272D808CD7}" srcOrd="3" destOrd="0" parTransId="{D98A9B3D-6E47-4520-B527-7B8235C43DE1}" sibTransId="{5C23ED58-F6EC-420E-BF64-2C315A5C6470}"/>
    <dgm:cxn modelId="{4D92595B-2736-4C2C-8842-3BE59E5F74D6}" srcId="{64DC1F2D-C193-450A-AADE-CA665A386759}" destId="{172009CE-DAE4-4469-9C43-61348F0D5708}" srcOrd="2" destOrd="0" parTransId="{0ABF8302-275B-4361-9626-245903E8F761}" sibTransId="{FA739C19-A09A-4898-B334-122AD3810EFF}"/>
    <dgm:cxn modelId="{0C1FD201-622F-4DE1-86D2-F44E6A53A5B1}" type="presOf" srcId="{767E1AFC-BA4E-4509-9C7B-32D286A612CE}" destId="{B030F4A9-A249-4382-AFB8-EE6CB12F7C1A}" srcOrd="0" destOrd="0" presId="urn:microsoft.com/office/officeart/2005/8/layout/process3"/>
    <dgm:cxn modelId="{353D071B-C542-494D-A362-32C0D4A1F47A}" type="presOf" srcId="{15088628-1BB0-4EC9-A697-7449C87CE0F1}" destId="{54BC50B8-6F5C-4DA6-8A8D-D658347C8341}" srcOrd="0" destOrd="0" presId="urn:microsoft.com/office/officeart/2005/8/layout/process3"/>
    <dgm:cxn modelId="{3537E141-1EE7-4427-815B-2E489FF05E41}" type="presOf" srcId="{43394DC1-77CE-4072-9A26-A345DAB21C6F}" destId="{DCF76033-77D1-402D-81E6-C9BC92C087D9}" srcOrd="0" destOrd="0" presId="urn:microsoft.com/office/officeart/2005/8/layout/process3"/>
    <dgm:cxn modelId="{5EA34CBC-4137-4164-875B-69F4270B1798}" type="presOf" srcId="{CE2EE4AB-EF26-407A-BAD0-6F8A64E1E034}" destId="{67B929BF-2882-4B47-89EF-0155BB77A803}" srcOrd="0" destOrd="1" presId="urn:microsoft.com/office/officeart/2005/8/layout/process3"/>
    <dgm:cxn modelId="{135C546C-EDF7-4906-AA2C-89EEEE1A2FB9}" type="presOf" srcId="{7BAC1E9A-8CC9-4672-97B8-6793DD6D43E2}" destId="{67B929BF-2882-4B47-89EF-0155BB77A803}" srcOrd="0" destOrd="0" presId="urn:microsoft.com/office/officeart/2005/8/layout/process3"/>
    <dgm:cxn modelId="{33C11462-56CD-4A6E-890D-A6249B3997F7}" srcId="{98262458-BC01-419C-829D-5140BD62D495}" destId="{CE2EE4AB-EF26-407A-BAD0-6F8A64E1E034}" srcOrd="1" destOrd="0" parTransId="{7D12CB11-DCB1-4117-940A-E4FCC9550966}" sibTransId="{01160816-A56E-4E3B-82A1-D4C90FF23B86}"/>
    <dgm:cxn modelId="{4892498F-40F5-4400-828D-FC90C34414CF}" type="presOf" srcId="{42878ECB-1F8F-4F69-98A9-DD925E43D4F8}" destId="{1F2B7B26-2DF0-4A33-9411-35AD7048962C}" srcOrd="0" destOrd="0" presId="urn:microsoft.com/office/officeart/2005/8/layout/process3"/>
    <dgm:cxn modelId="{F89585D1-0491-4339-A056-FAF0257E5E41}" type="presOf" srcId="{2BB0FE72-D189-4225-AE29-17D11F985A27}" destId="{5151AE59-9605-42A9-9832-37508A6F4F05}" srcOrd="0" destOrd="0" presId="urn:microsoft.com/office/officeart/2005/8/layout/process3"/>
    <dgm:cxn modelId="{33A11CFC-F5F1-439B-A9E0-FE39436FDD95}" srcId="{64DC1F2D-C193-450A-AADE-CA665A386759}" destId="{18A4F558-4503-4826-858C-6C9C79C2E8A7}" srcOrd="1" destOrd="0" parTransId="{CC50F067-FA7D-473F-9390-41E5540E70EC}" sibTransId="{F8DFAD40-9EBC-44F0-93ED-CAF7926C1D68}"/>
    <dgm:cxn modelId="{745A96F5-B7AF-44F5-906F-4174EC6D4E5B}" type="presOf" srcId="{43394DC1-77CE-4072-9A26-A345DAB21C6F}" destId="{715AB199-3165-4B17-BEF5-6852AF089A87}" srcOrd="1" destOrd="0" presId="urn:microsoft.com/office/officeart/2005/8/layout/process3"/>
    <dgm:cxn modelId="{D5AFDBDC-83CD-4111-A2DA-8E6C5C070547}" type="presOf" srcId="{98262458-BC01-419C-829D-5140BD62D495}" destId="{444D3FDC-310F-4DE6-94B3-D868DFDA5A00}" srcOrd="1" destOrd="0" presId="urn:microsoft.com/office/officeart/2005/8/layout/process3"/>
    <dgm:cxn modelId="{10C3CF06-3B9C-40B0-B384-50CEFC216BF6}" srcId="{43394DC1-77CE-4072-9A26-A345DAB21C6F}" destId="{CA230CC7-6999-478B-9417-21FB542A60DD}" srcOrd="1" destOrd="0" parTransId="{31B302B6-CC1A-4383-B5E9-84226C8C547F}" sibTransId="{6BEEEAB7-8E6F-42FD-AAA6-4624E31469E2}"/>
    <dgm:cxn modelId="{9E4299A9-45D4-4984-B51F-4AE3D11AA698}" type="presOf" srcId="{3E17A424-DB72-47E8-B144-9AADDCC79703}" destId="{D5AF643F-37C6-47A1-8652-14D108495198}" srcOrd="1" destOrd="0" presId="urn:microsoft.com/office/officeart/2005/8/layout/process3"/>
    <dgm:cxn modelId="{ADFC210F-9A6A-47BF-AF26-68FC927B3D96}" srcId="{98262458-BC01-419C-829D-5140BD62D495}" destId="{7BAC1E9A-8CC9-4672-97B8-6793DD6D43E2}" srcOrd="0" destOrd="0" parTransId="{4E5D7978-ABA0-4694-BEA5-B214274C2265}" sibTransId="{155E41C7-7849-4EE3-A32C-167B6262D4F5}"/>
    <dgm:cxn modelId="{2CDBA2AD-C72D-4342-A1A1-EB5A34BC455D}" srcId="{64DC1F2D-C193-450A-AADE-CA665A386759}" destId="{347A5A68-7342-49E9-BE13-D033057DCA57}" srcOrd="3" destOrd="0" parTransId="{C5F32187-F11F-41B8-9A59-F23649834D82}" sibTransId="{6D428256-386D-4A34-8441-F574D8F04984}"/>
    <dgm:cxn modelId="{1E2C3E49-9365-451A-B16B-F977A13795A7}" srcId="{A3E70618-74F5-48A2-8709-38960DF8A276}" destId="{09816C50-7246-482F-9DEC-17E952C24592}" srcOrd="3" destOrd="0" parTransId="{EBA884A3-B586-4500-AD5D-5179A60CF664}" sibTransId="{23FE0C27-7C7D-4489-982F-087DD586B359}"/>
    <dgm:cxn modelId="{2996C471-4896-48E2-92F4-C88D684D397E}" srcId="{A3E70618-74F5-48A2-8709-38960DF8A276}" destId="{8C1311E5-1217-44E6-BA10-6B2249C57C41}" srcOrd="2" destOrd="0" parTransId="{E7030FE4-4115-459D-8DEC-A402ED012648}" sibTransId="{208D3710-BCD4-45CA-B02A-AB2CBD750D7F}"/>
    <dgm:cxn modelId="{D402B2BB-81BA-4E20-B56F-1EEBF2FFB3DB}" srcId="{A3E70618-74F5-48A2-8709-38960DF8A276}" destId="{49B76F43-23BC-4B71-901B-362A1175AAF2}" srcOrd="1" destOrd="0" parTransId="{684A99BA-DFBA-4679-8091-0C93397B4CA5}" sibTransId="{5922297F-732C-4C78-8DC7-EF38140536B7}"/>
    <dgm:cxn modelId="{5664FEE3-241C-482E-AC01-4C6D9124EAC9}" type="presOf" srcId="{18A4F558-4503-4826-858C-6C9C79C2E8A7}" destId="{B030F4A9-A249-4382-AFB8-EE6CB12F7C1A}" srcOrd="0" destOrd="1" presId="urn:microsoft.com/office/officeart/2005/8/layout/process3"/>
    <dgm:cxn modelId="{396D4309-DE30-4E3B-A8B3-231338D10FAB}" type="presOf" srcId="{49B76F43-23BC-4B71-901B-362A1175AAF2}" destId="{5151AE59-9605-42A9-9832-37508A6F4F05}" srcOrd="0" destOrd="1" presId="urn:microsoft.com/office/officeart/2005/8/layout/process3"/>
    <dgm:cxn modelId="{8108FE7E-E579-4376-95A5-0650BF5FC55F}" type="presOf" srcId="{816446F7-E7B3-44AA-B550-FC1A2EB288C4}" destId="{479056A5-091E-48CB-8ABD-487A16266452}" srcOrd="0" destOrd="0" presId="urn:microsoft.com/office/officeart/2005/8/layout/process3"/>
    <dgm:cxn modelId="{F7142501-6249-46C4-ADD8-AB47E9B0CF0D}" type="presOf" srcId="{5D29E4C4-A5B7-49AC-AB08-D0C6E2EFE5E1}" destId="{54BC50B8-6F5C-4DA6-8A8D-D658347C8341}" srcOrd="0" destOrd="3" presId="urn:microsoft.com/office/officeart/2005/8/layout/process3"/>
    <dgm:cxn modelId="{698D3DEB-1C70-4C91-BE66-0E1974780E9C}" type="presOf" srcId="{87959A75-40C8-4D5E-9D17-3F900D4281EE}" destId="{67B929BF-2882-4B47-89EF-0155BB77A803}" srcOrd="0" destOrd="2" presId="urn:microsoft.com/office/officeart/2005/8/layout/process3"/>
    <dgm:cxn modelId="{8C96AE74-C9C6-44A6-9A4B-F92454B912BD}" type="presOf" srcId="{98262458-BC01-419C-829D-5140BD62D495}" destId="{FFC14E55-9C0B-4827-AA3C-B6173B98085E}" srcOrd="0" destOrd="0" presId="urn:microsoft.com/office/officeart/2005/8/layout/process3"/>
    <dgm:cxn modelId="{CB224693-BBAA-4698-BCB2-891C2DC35CD7}" type="presOf" srcId="{347A5A68-7342-49E9-BE13-D033057DCA57}" destId="{B030F4A9-A249-4382-AFB8-EE6CB12F7C1A}" srcOrd="0" destOrd="3" presId="urn:microsoft.com/office/officeart/2005/8/layout/process3"/>
    <dgm:cxn modelId="{07C4A8C1-6449-4871-A4FD-DE9E4990F9BA}" type="presOf" srcId="{8C1311E5-1217-44E6-BA10-6B2249C57C41}" destId="{5151AE59-9605-42A9-9832-37508A6F4F05}" srcOrd="0" destOrd="2" presId="urn:microsoft.com/office/officeart/2005/8/layout/process3"/>
    <dgm:cxn modelId="{47AB3AC3-F6B7-4094-B6C3-624C17F0658C}" type="presOf" srcId="{A3E70618-74F5-48A2-8709-38960DF8A276}" destId="{04880604-C501-42FB-92B4-219443249C0D}" srcOrd="1" destOrd="0" presId="urn:microsoft.com/office/officeart/2005/8/layout/process3"/>
    <dgm:cxn modelId="{467DDCDA-2BE5-4460-BFFB-87DC326C29E0}" type="presOf" srcId="{CA230CC7-6999-478B-9417-21FB542A60DD}" destId="{54BC50B8-6F5C-4DA6-8A8D-D658347C8341}" srcOrd="0" destOrd="1" presId="urn:microsoft.com/office/officeart/2005/8/layout/process3"/>
    <dgm:cxn modelId="{72ED2BD6-95BD-4B00-8CC2-A7E07CFF76FE}" srcId="{43394DC1-77CE-4072-9A26-A345DAB21C6F}" destId="{CA29F1B6-29BF-4445-9BF6-095FB548562E}" srcOrd="2" destOrd="0" parTransId="{E6F35A66-70C7-4DCD-8CEA-E873293BC864}" sibTransId="{D9A11695-AADE-4435-9F96-6D997E16AE91}"/>
    <dgm:cxn modelId="{8696E8CB-100E-4171-93A9-7898ABECC8CD}" srcId="{A736E086-12DF-4374-BA21-DE36E5FDDEC9}" destId="{98262458-BC01-419C-829D-5140BD62D495}" srcOrd="3" destOrd="0" parTransId="{4D8F8E52-C633-4685-8E32-DB5B71E4CE1B}" sibTransId="{0A4E2655-5AB6-473E-96B0-46EDF79AB9F4}"/>
    <dgm:cxn modelId="{66E619F3-FF12-43C7-ACF3-C5244C86FF9D}" type="presParOf" srcId="{2018B219-816D-4C2F-94A4-2C374D657950}" destId="{DF0FC65E-CFA7-40E4-B37B-4D37AB1C4878}" srcOrd="0" destOrd="0" presId="urn:microsoft.com/office/officeart/2005/8/layout/process3"/>
    <dgm:cxn modelId="{3B10A476-3ECF-47BC-A001-DD86DEA156BF}" type="presParOf" srcId="{DF0FC65E-CFA7-40E4-B37B-4D37AB1C4878}" destId="{DCF76033-77D1-402D-81E6-C9BC92C087D9}" srcOrd="0" destOrd="0" presId="urn:microsoft.com/office/officeart/2005/8/layout/process3"/>
    <dgm:cxn modelId="{9799668B-F20A-45D9-BE84-119C8C7D0340}" type="presParOf" srcId="{DF0FC65E-CFA7-40E4-B37B-4D37AB1C4878}" destId="{715AB199-3165-4B17-BEF5-6852AF089A87}" srcOrd="1" destOrd="0" presId="urn:microsoft.com/office/officeart/2005/8/layout/process3"/>
    <dgm:cxn modelId="{7E02F01B-488F-426B-80F0-0C3A4D4CAE73}" type="presParOf" srcId="{DF0FC65E-CFA7-40E4-B37B-4D37AB1C4878}" destId="{54BC50B8-6F5C-4DA6-8A8D-D658347C8341}" srcOrd="2" destOrd="0" presId="urn:microsoft.com/office/officeart/2005/8/layout/process3"/>
    <dgm:cxn modelId="{D0FB7C6A-160A-409C-B775-0DA5DD14DBF8}" type="presParOf" srcId="{2018B219-816D-4C2F-94A4-2C374D657950}" destId="{1F2B7B26-2DF0-4A33-9411-35AD7048962C}" srcOrd="1" destOrd="0" presId="urn:microsoft.com/office/officeart/2005/8/layout/process3"/>
    <dgm:cxn modelId="{4A1613D3-B23E-44D2-A226-853AA293075F}" type="presParOf" srcId="{1F2B7B26-2DF0-4A33-9411-35AD7048962C}" destId="{77BBAF64-D463-42CD-BD0A-E02A622E1C77}" srcOrd="0" destOrd="0" presId="urn:microsoft.com/office/officeart/2005/8/layout/process3"/>
    <dgm:cxn modelId="{6F601FD5-580F-4696-B921-B33FF7493873}" type="presParOf" srcId="{2018B219-816D-4C2F-94A4-2C374D657950}" destId="{0A860409-123A-4F48-8EAA-2048D5A6C623}" srcOrd="2" destOrd="0" presId="urn:microsoft.com/office/officeart/2005/8/layout/process3"/>
    <dgm:cxn modelId="{9F76E9B8-7561-439B-BBDD-B6DE16F4E6A1}" type="presParOf" srcId="{0A860409-123A-4F48-8EAA-2048D5A6C623}" destId="{F79B8CBF-A9F8-4275-A15B-CFFB0B6F1C0E}" srcOrd="0" destOrd="0" presId="urn:microsoft.com/office/officeart/2005/8/layout/process3"/>
    <dgm:cxn modelId="{2EC83D14-9896-4330-8B24-7C9FC2998162}" type="presParOf" srcId="{0A860409-123A-4F48-8EAA-2048D5A6C623}" destId="{C552DFBF-5541-4F10-89AF-6D62D709EBE0}" srcOrd="1" destOrd="0" presId="urn:microsoft.com/office/officeart/2005/8/layout/process3"/>
    <dgm:cxn modelId="{B79063F4-C16F-44D9-9DF7-ED1900C05AAD}" type="presParOf" srcId="{0A860409-123A-4F48-8EAA-2048D5A6C623}" destId="{B030F4A9-A249-4382-AFB8-EE6CB12F7C1A}" srcOrd="2" destOrd="0" presId="urn:microsoft.com/office/officeart/2005/8/layout/process3"/>
    <dgm:cxn modelId="{210E56FE-4BA8-4E6E-B00A-4E9BBAC4A6EA}" type="presParOf" srcId="{2018B219-816D-4C2F-94A4-2C374D657950}" destId="{479056A5-091E-48CB-8ABD-487A16266452}" srcOrd="3" destOrd="0" presId="urn:microsoft.com/office/officeart/2005/8/layout/process3"/>
    <dgm:cxn modelId="{5AE06784-EC15-41D4-9B24-3514BE0CA521}" type="presParOf" srcId="{479056A5-091E-48CB-8ABD-487A16266452}" destId="{DE5E257E-C6C0-4A96-9DF3-80937BA193F5}" srcOrd="0" destOrd="0" presId="urn:microsoft.com/office/officeart/2005/8/layout/process3"/>
    <dgm:cxn modelId="{0D4CB865-9236-44D9-9E31-CBFFE154A8F0}" type="presParOf" srcId="{2018B219-816D-4C2F-94A4-2C374D657950}" destId="{343C35E6-E54A-49AF-B755-9EAA5D1EAB98}" srcOrd="4" destOrd="0" presId="urn:microsoft.com/office/officeart/2005/8/layout/process3"/>
    <dgm:cxn modelId="{E15EEE8F-B852-4619-A4FB-1627B1CDCCF4}" type="presParOf" srcId="{343C35E6-E54A-49AF-B755-9EAA5D1EAB98}" destId="{F01F8669-1073-4747-A5D6-736719F3EC9C}" srcOrd="0" destOrd="0" presId="urn:microsoft.com/office/officeart/2005/8/layout/process3"/>
    <dgm:cxn modelId="{BDAA089C-1D57-4CA0-85AD-219CBE332801}" type="presParOf" srcId="{343C35E6-E54A-49AF-B755-9EAA5D1EAB98}" destId="{04880604-C501-42FB-92B4-219443249C0D}" srcOrd="1" destOrd="0" presId="urn:microsoft.com/office/officeart/2005/8/layout/process3"/>
    <dgm:cxn modelId="{321BA1FC-72AF-4FB3-8DF1-D8D3C985ED8A}" type="presParOf" srcId="{343C35E6-E54A-49AF-B755-9EAA5D1EAB98}" destId="{5151AE59-9605-42A9-9832-37508A6F4F05}" srcOrd="2" destOrd="0" presId="urn:microsoft.com/office/officeart/2005/8/layout/process3"/>
    <dgm:cxn modelId="{462A7DA9-1E4C-49F3-902C-E3C5FAE90300}" type="presParOf" srcId="{2018B219-816D-4C2F-94A4-2C374D657950}" destId="{FC865F24-F53C-41B4-BBD9-A7EC3E630C2E}" srcOrd="5" destOrd="0" presId="urn:microsoft.com/office/officeart/2005/8/layout/process3"/>
    <dgm:cxn modelId="{EE206D3A-5373-46B7-A3D4-2E56FA71F2D9}" type="presParOf" srcId="{FC865F24-F53C-41B4-BBD9-A7EC3E630C2E}" destId="{D5AF643F-37C6-47A1-8652-14D108495198}" srcOrd="0" destOrd="0" presId="urn:microsoft.com/office/officeart/2005/8/layout/process3"/>
    <dgm:cxn modelId="{9A503F58-D882-4B9E-ADC9-FAA6B4B58D3E}" type="presParOf" srcId="{2018B219-816D-4C2F-94A4-2C374D657950}" destId="{326BEB38-09C1-407B-9763-E15C9EDAF138}" srcOrd="6" destOrd="0" presId="urn:microsoft.com/office/officeart/2005/8/layout/process3"/>
    <dgm:cxn modelId="{A5353B55-0AAF-4CF3-B24F-E93AF7348B8C}" type="presParOf" srcId="{326BEB38-09C1-407B-9763-E15C9EDAF138}" destId="{FFC14E55-9C0B-4827-AA3C-B6173B98085E}" srcOrd="0" destOrd="0" presId="urn:microsoft.com/office/officeart/2005/8/layout/process3"/>
    <dgm:cxn modelId="{250BA1DB-3138-46F1-BF01-C64496E30E48}" type="presParOf" srcId="{326BEB38-09C1-407B-9763-E15C9EDAF138}" destId="{444D3FDC-310F-4DE6-94B3-D868DFDA5A00}" srcOrd="1" destOrd="0" presId="urn:microsoft.com/office/officeart/2005/8/layout/process3"/>
    <dgm:cxn modelId="{61037DB6-47B9-472D-9CBB-CAEFA433C72E}" type="presParOf" srcId="{326BEB38-09C1-407B-9763-E15C9EDAF138}" destId="{67B929BF-2882-4B47-89EF-0155BB77A803}"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21ADA44-69EE-40B7-972D-3AE98BD0EC76}" type="doc">
      <dgm:prSet loTypeId="urn:microsoft.com/office/officeart/2005/8/layout/hierarchy4" loCatId="list" qsTypeId="urn:microsoft.com/office/officeart/2005/8/quickstyle/simple1" qsCatId="simple" csTypeId="urn:microsoft.com/office/officeart/2005/8/colors/accent2_1" csCatId="accent2" phldr="1"/>
      <dgm:spPr/>
      <dgm:t>
        <a:bodyPr/>
        <a:lstStyle/>
        <a:p>
          <a:endParaRPr lang="zh-CN" altLang="en-US"/>
        </a:p>
      </dgm:t>
    </dgm:pt>
    <dgm:pt modelId="{F2D229E3-9D49-4D4E-80FB-46F6C1E025DC}">
      <dgm:prSet phldrT="[文本]"/>
      <dgm:spPr>
        <a:solidFill>
          <a:schemeClr val="accent2">
            <a:lumMod val="20000"/>
            <a:lumOff val="80000"/>
          </a:schemeClr>
        </a:solidFill>
      </dgm:spPr>
      <dgm:t>
        <a:bodyPr/>
        <a:lstStyle/>
        <a:p>
          <a:r>
            <a:rPr lang="zh-CN" altLang="en-US" b="1" dirty="0">
              <a:solidFill>
                <a:srgbClr val="245889"/>
              </a:solidFill>
              <a:latin typeface="+mn-lt"/>
              <a:ea typeface="+mn-ea"/>
              <a:cs typeface="+mn-ea"/>
              <a:sym typeface="+mn-lt"/>
            </a:rPr>
            <a:t>工程样品设计与制造</a:t>
          </a:r>
        </a:p>
      </dgm:t>
    </dgm:pt>
    <dgm:pt modelId="{3C0AB4FE-B7C6-4F37-B8EF-4A737432D4BF}" type="parTrans" cxnId="{0D9B5855-5F7F-4E7B-B00D-4A934372AAFB}">
      <dgm:prSet/>
      <dgm:spPr/>
      <dgm:t>
        <a:bodyPr/>
        <a:lstStyle/>
        <a:p>
          <a:endParaRPr lang="zh-CN" altLang="en-US" b="1">
            <a:solidFill>
              <a:srgbClr val="245889"/>
            </a:solidFill>
          </a:endParaRPr>
        </a:p>
      </dgm:t>
    </dgm:pt>
    <dgm:pt modelId="{68F13CB8-3A9A-4544-8C8F-1E7BB1483303}" type="sibTrans" cxnId="{0D9B5855-5F7F-4E7B-B00D-4A934372AAFB}">
      <dgm:prSet/>
      <dgm:spPr/>
      <dgm:t>
        <a:bodyPr/>
        <a:lstStyle/>
        <a:p>
          <a:endParaRPr lang="zh-CN" altLang="en-US" b="1">
            <a:solidFill>
              <a:srgbClr val="245889"/>
            </a:solidFill>
          </a:endParaRPr>
        </a:p>
      </dgm:t>
    </dgm:pt>
    <dgm:pt modelId="{B9CBE47B-CB73-4999-86CA-9F3BE04A3573}">
      <dgm:prSet phldrT="[文本]"/>
      <dgm:spPr>
        <a:solidFill>
          <a:schemeClr val="accent2">
            <a:lumMod val="20000"/>
            <a:lumOff val="80000"/>
          </a:schemeClr>
        </a:solidFill>
      </dgm:spPr>
      <dgm:t>
        <a:bodyPr/>
        <a:lstStyle/>
        <a:p>
          <a:r>
            <a:rPr lang="zh-CN" altLang="en-US" b="1" dirty="0">
              <a:solidFill>
                <a:srgbClr val="245889"/>
              </a:solidFill>
              <a:latin typeface="+mn-lt"/>
              <a:ea typeface="+mn-ea"/>
              <a:cs typeface="+mn-ea"/>
              <a:sym typeface="+mn-lt"/>
            </a:rPr>
            <a:t>工业环保与污废碳监测</a:t>
          </a:r>
        </a:p>
      </dgm:t>
    </dgm:pt>
    <dgm:pt modelId="{C03F7AC4-4A24-4438-B511-4CAE51B7250C}" type="parTrans" cxnId="{2F64E795-1C4E-4F98-BB67-A0B642A40EFB}">
      <dgm:prSet/>
      <dgm:spPr/>
      <dgm:t>
        <a:bodyPr/>
        <a:lstStyle/>
        <a:p>
          <a:endParaRPr lang="zh-CN" altLang="en-US" b="1">
            <a:solidFill>
              <a:srgbClr val="245889"/>
            </a:solidFill>
          </a:endParaRPr>
        </a:p>
      </dgm:t>
    </dgm:pt>
    <dgm:pt modelId="{5218C324-272F-45F5-BD0A-3DEF0112F68B}" type="sibTrans" cxnId="{2F64E795-1C4E-4F98-BB67-A0B642A40EFB}">
      <dgm:prSet/>
      <dgm:spPr/>
      <dgm:t>
        <a:bodyPr/>
        <a:lstStyle/>
        <a:p>
          <a:endParaRPr lang="zh-CN" altLang="en-US" b="1">
            <a:solidFill>
              <a:srgbClr val="245889"/>
            </a:solidFill>
          </a:endParaRPr>
        </a:p>
      </dgm:t>
    </dgm:pt>
    <dgm:pt modelId="{A7D10DA6-63F5-4404-AF3E-E4AD992DF533}">
      <dgm:prSet phldrT="[文本]"/>
      <dgm:spPr>
        <a:solidFill>
          <a:schemeClr val="accent2">
            <a:lumMod val="20000"/>
            <a:lumOff val="80000"/>
          </a:schemeClr>
        </a:solidFill>
      </dgm:spPr>
      <dgm:t>
        <a:bodyPr/>
        <a:lstStyle/>
        <a:p>
          <a:r>
            <a:rPr lang="zh-CN" altLang="en-US" b="1" dirty="0">
              <a:solidFill>
                <a:srgbClr val="245889"/>
              </a:solidFill>
              <a:latin typeface="+mn-lt"/>
              <a:ea typeface="+mn-ea"/>
              <a:cs typeface="+mn-ea"/>
              <a:sym typeface="+mn-lt"/>
            </a:rPr>
            <a:t>工业产品综合特性测试</a:t>
          </a:r>
        </a:p>
      </dgm:t>
    </dgm:pt>
    <dgm:pt modelId="{00418790-1AFB-4220-9116-AE530C61F934}" type="parTrans" cxnId="{FF358C3C-455C-441D-88A3-750110939259}">
      <dgm:prSet/>
      <dgm:spPr/>
      <dgm:t>
        <a:bodyPr/>
        <a:lstStyle/>
        <a:p>
          <a:endParaRPr lang="zh-CN" altLang="en-US" b="1">
            <a:solidFill>
              <a:srgbClr val="245889"/>
            </a:solidFill>
          </a:endParaRPr>
        </a:p>
      </dgm:t>
    </dgm:pt>
    <dgm:pt modelId="{23EEFDA8-0184-41F4-9335-10843D4A7D71}" type="sibTrans" cxnId="{FF358C3C-455C-441D-88A3-750110939259}">
      <dgm:prSet/>
      <dgm:spPr/>
      <dgm:t>
        <a:bodyPr/>
        <a:lstStyle/>
        <a:p>
          <a:endParaRPr lang="zh-CN" altLang="en-US" b="1">
            <a:solidFill>
              <a:srgbClr val="245889"/>
            </a:solidFill>
          </a:endParaRPr>
        </a:p>
      </dgm:t>
    </dgm:pt>
    <dgm:pt modelId="{0610F161-A5A0-4E7A-B7F8-E184719E7E94}">
      <dgm:prSet phldrT="[文本]"/>
      <dgm:spPr>
        <a:solidFill>
          <a:schemeClr val="accent2">
            <a:lumMod val="20000"/>
            <a:lumOff val="80000"/>
          </a:schemeClr>
        </a:solidFill>
      </dgm:spPr>
      <dgm:t>
        <a:bodyPr/>
        <a:lstStyle/>
        <a:p>
          <a:r>
            <a:rPr lang="zh-CN" altLang="en-US" b="1" dirty="0">
              <a:solidFill>
                <a:srgbClr val="245889"/>
              </a:solidFill>
              <a:latin typeface="+mn-lt"/>
              <a:ea typeface="+mn-ea"/>
              <a:cs typeface="+mn-ea"/>
              <a:sym typeface="+mn-lt"/>
            </a:rPr>
            <a:t>工业系统安全</a:t>
          </a:r>
        </a:p>
      </dgm:t>
    </dgm:pt>
    <dgm:pt modelId="{5740BB0B-CED7-4633-A300-68B1DF838EF0}" type="parTrans" cxnId="{13C58093-083E-41D0-9375-2486DC1D6075}">
      <dgm:prSet/>
      <dgm:spPr/>
      <dgm:t>
        <a:bodyPr/>
        <a:lstStyle/>
        <a:p>
          <a:endParaRPr lang="zh-CN" altLang="en-US" b="1">
            <a:solidFill>
              <a:srgbClr val="245889"/>
            </a:solidFill>
          </a:endParaRPr>
        </a:p>
      </dgm:t>
    </dgm:pt>
    <dgm:pt modelId="{87274121-3CD6-48F5-AAA8-A180D81F31F7}" type="sibTrans" cxnId="{13C58093-083E-41D0-9375-2486DC1D6075}">
      <dgm:prSet/>
      <dgm:spPr/>
      <dgm:t>
        <a:bodyPr/>
        <a:lstStyle/>
        <a:p>
          <a:endParaRPr lang="zh-CN" altLang="en-US" b="1">
            <a:solidFill>
              <a:srgbClr val="245889"/>
            </a:solidFill>
          </a:endParaRPr>
        </a:p>
      </dgm:t>
    </dgm:pt>
    <dgm:pt modelId="{C0997285-4B2D-4E26-9801-3C758B4647E2}">
      <dgm:prSet phldrT="[文本]"/>
      <dgm:spPr>
        <a:solidFill>
          <a:schemeClr val="accent2">
            <a:lumMod val="20000"/>
            <a:lumOff val="80000"/>
          </a:schemeClr>
        </a:solidFill>
      </dgm:spPr>
      <dgm:t>
        <a:bodyPr/>
        <a:lstStyle/>
        <a:p>
          <a:r>
            <a:rPr lang="zh-CN" altLang="en-US" b="1" dirty="0">
              <a:solidFill>
                <a:srgbClr val="245889"/>
              </a:solidFill>
              <a:latin typeface="+mn-lt"/>
              <a:ea typeface="+mn-ea"/>
              <a:cs typeface="+mn-ea"/>
              <a:sym typeface="+mn-lt"/>
            </a:rPr>
            <a:t>工程数字化设计与仿真</a:t>
          </a:r>
        </a:p>
      </dgm:t>
    </dgm:pt>
    <dgm:pt modelId="{F40D3B0B-23DE-4F8F-B5B4-AB5BD32E4945}" type="parTrans" cxnId="{79F54E40-E55A-4493-8B50-47A3E981F886}">
      <dgm:prSet/>
      <dgm:spPr/>
      <dgm:t>
        <a:bodyPr/>
        <a:lstStyle/>
        <a:p>
          <a:endParaRPr lang="zh-CN" altLang="en-US" b="1">
            <a:solidFill>
              <a:srgbClr val="245889"/>
            </a:solidFill>
          </a:endParaRPr>
        </a:p>
      </dgm:t>
    </dgm:pt>
    <dgm:pt modelId="{7B97CF96-206A-426F-881C-4ED005619F43}" type="sibTrans" cxnId="{79F54E40-E55A-4493-8B50-47A3E981F886}">
      <dgm:prSet/>
      <dgm:spPr/>
      <dgm:t>
        <a:bodyPr/>
        <a:lstStyle/>
        <a:p>
          <a:endParaRPr lang="zh-CN" altLang="en-US" b="1">
            <a:solidFill>
              <a:srgbClr val="245889"/>
            </a:solidFill>
          </a:endParaRPr>
        </a:p>
      </dgm:t>
    </dgm:pt>
    <dgm:pt modelId="{3CCE41A9-1CF8-4B4D-B268-AD01F9EF523A}">
      <dgm:prSet phldrT="[文本]"/>
      <dgm:spPr>
        <a:solidFill>
          <a:schemeClr val="accent2">
            <a:lumMod val="20000"/>
            <a:lumOff val="80000"/>
          </a:schemeClr>
        </a:solidFill>
      </dgm:spPr>
      <dgm:t>
        <a:bodyPr/>
        <a:lstStyle/>
        <a:p>
          <a:r>
            <a:rPr lang="zh-CN" altLang="en-US" b="1" dirty="0">
              <a:solidFill>
                <a:srgbClr val="245889"/>
              </a:solidFill>
              <a:latin typeface="+mn-lt"/>
              <a:ea typeface="+mn-ea"/>
              <a:cs typeface="+mn-ea"/>
              <a:sym typeface="+mn-lt"/>
            </a:rPr>
            <a:t>工业传感互联与云计算</a:t>
          </a:r>
        </a:p>
      </dgm:t>
    </dgm:pt>
    <dgm:pt modelId="{6F261302-5FB8-4ABF-85A9-79653CE2468F}" type="parTrans" cxnId="{FDC9E2C1-6627-4743-AFDC-E1DC2D3CD39F}">
      <dgm:prSet/>
      <dgm:spPr/>
      <dgm:t>
        <a:bodyPr/>
        <a:lstStyle/>
        <a:p>
          <a:endParaRPr lang="zh-CN" altLang="en-US" b="1">
            <a:solidFill>
              <a:srgbClr val="245889"/>
            </a:solidFill>
          </a:endParaRPr>
        </a:p>
      </dgm:t>
    </dgm:pt>
    <dgm:pt modelId="{6D8F0A18-02A7-48D8-B005-31300DF5D327}" type="sibTrans" cxnId="{FDC9E2C1-6627-4743-AFDC-E1DC2D3CD39F}">
      <dgm:prSet/>
      <dgm:spPr/>
      <dgm:t>
        <a:bodyPr/>
        <a:lstStyle/>
        <a:p>
          <a:endParaRPr lang="zh-CN" altLang="en-US" b="1">
            <a:solidFill>
              <a:srgbClr val="245889"/>
            </a:solidFill>
          </a:endParaRPr>
        </a:p>
      </dgm:t>
    </dgm:pt>
    <dgm:pt modelId="{516267CC-B590-45FB-9A45-0BDEA4F6646C}">
      <dgm:prSet phldrT="[文本]" custT="1"/>
      <dgm:spPr>
        <a:solidFill>
          <a:schemeClr val="tx2">
            <a:lumMod val="20000"/>
            <a:lumOff val="80000"/>
          </a:schemeClr>
        </a:solidFill>
      </dgm:spPr>
      <dgm:t>
        <a:bodyPr lIns="0" rIns="0"/>
        <a:lstStyle/>
        <a:p>
          <a:pPr>
            <a:spcAft>
              <a:spcPts val="0"/>
            </a:spcAft>
          </a:pPr>
          <a:r>
            <a:rPr lang="zh-CN" altLang="en-US" sz="2400" b="1" dirty="0">
              <a:solidFill>
                <a:srgbClr val="245889"/>
              </a:solidFill>
              <a:latin typeface="+mn-lt"/>
              <a:ea typeface="+mn-ea"/>
              <a:cs typeface="+mn-ea"/>
              <a:sym typeface="+mn-lt"/>
            </a:rPr>
            <a:t>综合系统</a:t>
          </a:r>
          <a:endParaRPr lang="en-US" altLang="zh-CN" sz="2400" b="1" dirty="0">
            <a:solidFill>
              <a:srgbClr val="245889"/>
            </a:solidFill>
            <a:latin typeface="+mn-lt"/>
            <a:ea typeface="+mn-ea"/>
            <a:cs typeface="+mn-ea"/>
            <a:sym typeface="+mn-lt"/>
          </a:endParaRPr>
        </a:p>
        <a:p>
          <a:pPr>
            <a:spcAft>
              <a:spcPts val="0"/>
            </a:spcAft>
          </a:pPr>
          <a:r>
            <a:rPr lang="zh-CN" altLang="en-US" sz="1800" b="1" dirty="0">
              <a:solidFill>
                <a:srgbClr val="245889"/>
              </a:solidFill>
              <a:latin typeface="+mn-lt"/>
              <a:ea typeface="+mn-ea"/>
              <a:cs typeface="+mn-ea"/>
              <a:sym typeface="+mn-lt"/>
            </a:rPr>
            <a:t>创新、集成、协同、应用</a:t>
          </a:r>
        </a:p>
      </dgm:t>
    </dgm:pt>
    <dgm:pt modelId="{8F1DAED0-B5A0-4881-A3B7-E234073A1301}" type="parTrans" cxnId="{2A40B11F-F8E4-4151-8E28-A68A10DD0AAB}">
      <dgm:prSet/>
      <dgm:spPr/>
      <dgm:t>
        <a:bodyPr/>
        <a:lstStyle/>
        <a:p>
          <a:endParaRPr lang="zh-CN" altLang="en-US" b="1">
            <a:solidFill>
              <a:srgbClr val="245889"/>
            </a:solidFill>
          </a:endParaRPr>
        </a:p>
      </dgm:t>
    </dgm:pt>
    <dgm:pt modelId="{610C1C55-E702-44E2-AD8D-B8953747CC7A}" type="sibTrans" cxnId="{2A40B11F-F8E4-4151-8E28-A68A10DD0AAB}">
      <dgm:prSet/>
      <dgm:spPr/>
      <dgm:t>
        <a:bodyPr/>
        <a:lstStyle/>
        <a:p>
          <a:endParaRPr lang="zh-CN" altLang="en-US" b="1">
            <a:solidFill>
              <a:srgbClr val="245889"/>
            </a:solidFill>
          </a:endParaRPr>
        </a:p>
      </dgm:t>
    </dgm:pt>
    <dgm:pt modelId="{77E1F06D-68EA-4CD9-9DD9-250567A8FBC9}">
      <dgm:prSet phldrT="[文本]"/>
      <dgm:spPr>
        <a:solidFill>
          <a:schemeClr val="tx2">
            <a:lumMod val="20000"/>
            <a:lumOff val="80000"/>
          </a:schemeClr>
        </a:solidFill>
      </dgm:spPr>
      <dgm:t>
        <a:bodyPr/>
        <a:lstStyle/>
        <a:p>
          <a:r>
            <a:rPr lang="zh-CN" altLang="en-US" b="1" dirty="0">
              <a:solidFill>
                <a:srgbClr val="245889"/>
              </a:solidFill>
              <a:latin typeface="+mn-lt"/>
              <a:ea typeface="+mn-ea"/>
              <a:cs typeface="+mn-ea"/>
              <a:sym typeface="+mn-lt"/>
            </a:rPr>
            <a:t>低碳电力能源系统</a:t>
          </a:r>
        </a:p>
      </dgm:t>
    </dgm:pt>
    <dgm:pt modelId="{E9BE7461-CC75-4A32-AC47-F75FA66D7883}" type="parTrans" cxnId="{2301CCF2-B643-4A17-AAAF-00ECFEC9AB47}">
      <dgm:prSet/>
      <dgm:spPr/>
      <dgm:t>
        <a:bodyPr/>
        <a:lstStyle/>
        <a:p>
          <a:endParaRPr lang="zh-CN" altLang="en-US" b="1">
            <a:solidFill>
              <a:srgbClr val="245889"/>
            </a:solidFill>
          </a:endParaRPr>
        </a:p>
      </dgm:t>
    </dgm:pt>
    <dgm:pt modelId="{0FD2AC6B-AB08-4B7C-B3CF-5C0EAE0DEF38}" type="sibTrans" cxnId="{2301CCF2-B643-4A17-AAAF-00ECFEC9AB47}">
      <dgm:prSet/>
      <dgm:spPr/>
      <dgm:t>
        <a:bodyPr/>
        <a:lstStyle/>
        <a:p>
          <a:endParaRPr lang="zh-CN" altLang="en-US" b="1">
            <a:solidFill>
              <a:srgbClr val="245889"/>
            </a:solidFill>
          </a:endParaRPr>
        </a:p>
      </dgm:t>
    </dgm:pt>
    <dgm:pt modelId="{E4358BD0-8E1B-4513-B519-93324AFBD878}">
      <dgm:prSet phldrT="[文本]"/>
      <dgm:spPr>
        <a:solidFill>
          <a:schemeClr val="tx2">
            <a:lumMod val="20000"/>
            <a:lumOff val="80000"/>
          </a:schemeClr>
        </a:solidFill>
      </dgm:spPr>
      <dgm:t>
        <a:bodyPr/>
        <a:lstStyle/>
        <a:p>
          <a:r>
            <a:rPr lang="zh-CN" altLang="en-US" b="1" dirty="0">
              <a:solidFill>
                <a:srgbClr val="245889"/>
              </a:solidFill>
              <a:latin typeface="+mn-lt"/>
              <a:ea typeface="+mn-ea"/>
              <a:cs typeface="+mn-ea"/>
              <a:sym typeface="+mn-lt"/>
            </a:rPr>
            <a:t>高端智能机器人</a:t>
          </a:r>
        </a:p>
      </dgm:t>
    </dgm:pt>
    <dgm:pt modelId="{F77CFC25-24B4-407B-92AD-436F4876F474}" type="parTrans" cxnId="{16938A22-8BA7-4E4C-98A7-DBE27E20CD57}">
      <dgm:prSet/>
      <dgm:spPr/>
      <dgm:t>
        <a:bodyPr/>
        <a:lstStyle/>
        <a:p>
          <a:endParaRPr lang="zh-CN" altLang="en-US" b="1">
            <a:solidFill>
              <a:srgbClr val="245889"/>
            </a:solidFill>
          </a:endParaRPr>
        </a:p>
      </dgm:t>
    </dgm:pt>
    <dgm:pt modelId="{C0E7AC9A-7FD8-4477-8AA7-5E7213AE6C89}" type="sibTrans" cxnId="{16938A22-8BA7-4E4C-98A7-DBE27E20CD57}">
      <dgm:prSet/>
      <dgm:spPr/>
      <dgm:t>
        <a:bodyPr/>
        <a:lstStyle/>
        <a:p>
          <a:endParaRPr lang="zh-CN" altLang="en-US" b="1">
            <a:solidFill>
              <a:srgbClr val="245889"/>
            </a:solidFill>
          </a:endParaRPr>
        </a:p>
      </dgm:t>
    </dgm:pt>
    <dgm:pt modelId="{C744B6E7-6442-4345-BCAD-4A1058C6500E}">
      <dgm:prSet phldrT="[文本]"/>
      <dgm:spPr>
        <a:solidFill>
          <a:schemeClr val="tx2">
            <a:lumMod val="20000"/>
            <a:lumOff val="80000"/>
          </a:schemeClr>
        </a:solidFill>
      </dgm:spPr>
      <dgm:t>
        <a:bodyPr/>
        <a:lstStyle/>
        <a:p>
          <a:r>
            <a:rPr lang="zh-CN" altLang="en-US" b="1" dirty="0">
              <a:solidFill>
                <a:srgbClr val="245889"/>
              </a:solidFill>
              <a:latin typeface="+mn-lt"/>
              <a:ea typeface="+mn-ea"/>
              <a:cs typeface="+mn-ea"/>
              <a:sym typeface="+mn-lt"/>
            </a:rPr>
            <a:t>智能网联新能源车</a:t>
          </a:r>
        </a:p>
      </dgm:t>
    </dgm:pt>
    <dgm:pt modelId="{FC204F19-1F4D-4CC5-A7C9-8204B7B3344C}" type="parTrans" cxnId="{CDE2B2CC-1817-43E0-8368-4918CC2CEE71}">
      <dgm:prSet/>
      <dgm:spPr/>
      <dgm:t>
        <a:bodyPr/>
        <a:lstStyle/>
        <a:p>
          <a:endParaRPr lang="zh-CN" altLang="en-US" b="1">
            <a:solidFill>
              <a:srgbClr val="245889"/>
            </a:solidFill>
          </a:endParaRPr>
        </a:p>
      </dgm:t>
    </dgm:pt>
    <dgm:pt modelId="{4AB6F6B0-F814-459F-84B6-4DB7714B0280}" type="sibTrans" cxnId="{CDE2B2CC-1817-43E0-8368-4918CC2CEE71}">
      <dgm:prSet/>
      <dgm:spPr/>
      <dgm:t>
        <a:bodyPr/>
        <a:lstStyle/>
        <a:p>
          <a:endParaRPr lang="zh-CN" altLang="en-US" b="1">
            <a:solidFill>
              <a:srgbClr val="245889"/>
            </a:solidFill>
          </a:endParaRPr>
        </a:p>
      </dgm:t>
    </dgm:pt>
    <dgm:pt modelId="{3E0F7C42-4595-43F3-B0F0-A90ED77994A2}">
      <dgm:prSet phldrT="[文本]"/>
      <dgm:spPr>
        <a:solidFill>
          <a:schemeClr val="tx2">
            <a:lumMod val="20000"/>
            <a:lumOff val="80000"/>
          </a:schemeClr>
        </a:solidFill>
      </dgm:spPr>
      <dgm:t>
        <a:bodyPr/>
        <a:lstStyle/>
        <a:p>
          <a:r>
            <a:rPr lang="zh-CN" altLang="en-US" b="1" dirty="0">
              <a:solidFill>
                <a:srgbClr val="245889"/>
              </a:solidFill>
              <a:latin typeface="+mn-lt"/>
              <a:ea typeface="+mn-ea"/>
              <a:cs typeface="+mn-ea"/>
              <a:sym typeface="+mn-lt"/>
            </a:rPr>
            <a:t>工业元宇宙系统</a:t>
          </a:r>
        </a:p>
      </dgm:t>
    </dgm:pt>
    <dgm:pt modelId="{981129D3-F148-48EE-8808-00C0C25993A6}" type="parTrans" cxnId="{9A7258A1-D8D1-4521-86FB-450EF071D53B}">
      <dgm:prSet/>
      <dgm:spPr/>
      <dgm:t>
        <a:bodyPr/>
        <a:lstStyle/>
        <a:p>
          <a:endParaRPr lang="zh-CN" altLang="en-US"/>
        </a:p>
      </dgm:t>
    </dgm:pt>
    <dgm:pt modelId="{8E51002C-AF62-4725-BC30-817C688B56FB}" type="sibTrans" cxnId="{9A7258A1-D8D1-4521-86FB-450EF071D53B}">
      <dgm:prSet/>
      <dgm:spPr/>
      <dgm:t>
        <a:bodyPr/>
        <a:lstStyle/>
        <a:p>
          <a:endParaRPr lang="zh-CN" altLang="en-US"/>
        </a:p>
      </dgm:t>
    </dgm:pt>
    <dgm:pt modelId="{4F181DF7-D391-4B75-AF5A-A6804C42DB8F}">
      <dgm:prSet phldrT="[文本]"/>
      <dgm:spPr>
        <a:solidFill>
          <a:schemeClr val="accent2">
            <a:lumMod val="20000"/>
            <a:lumOff val="80000"/>
          </a:schemeClr>
        </a:solidFill>
      </dgm:spPr>
      <dgm:t>
        <a:bodyPr/>
        <a:lstStyle/>
        <a:p>
          <a:r>
            <a:rPr lang="zh-CN" altLang="en-US" b="1" dirty="0">
              <a:solidFill>
                <a:srgbClr val="245889"/>
              </a:solidFill>
              <a:latin typeface="+mn-lt"/>
              <a:ea typeface="+mn-ea"/>
              <a:cs typeface="+mn-ea"/>
              <a:sym typeface="+mn-lt"/>
            </a:rPr>
            <a:t>工程机械与智能操控</a:t>
          </a:r>
        </a:p>
      </dgm:t>
    </dgm:pt>
    <dgm:pt modelId="{BA048A8E-7EBD-4B34-BDF5-74E0991D2E07}" type="parTrans" cxnId="{A0D6E032-69B0-4948-AF31-9C991E3CE01E}">
      <dgm:prSet/>
      <dgm:spPr/>
      <dgm:t>
        <a:bodyPr/>
        <a:lstStyle/>
        <a:p>
          <a:endParaRPr lang="zh-CN" altLang="en-US"/>
        </a:p>
      </dgm:t>
    </dgm:pt>
    <dgm:pt modelId="{6CE5D260-AC95-45B7-A01F-23210DE7B0ED}" type="sibTrans" cxnId="{A0D6E032-69B0-4948-AF31-9C991E3CE01E}">
      <dgm:prSet/>
      <dgm:spPr/>
      <dgm:t>
        <a:bodyPr/>
        <a:lstStyle/>
        <a:p>
          <a:endParaRPr lang="zh-CN" altLang="en-US"/>
        </a:p>
      </dgm:t>
    </dgm:pt>
    <dgm:pt modelId="{1BF13C9B-BD1B-4E2E-8D30-B0DB21678E39}">
      <dgm:prSet phldrT="[文本]" custT="1"/>
      <dgm:spPr>
        <a:solidFill>
          <a:schemeClr val="accent2">
            <a:lumMod val="20000"/>
            <a:lumOff val="80000"/>
          </a:schemeClr>
        </a:solidFill>
      </dgm:spPr>
      <dgm:t>
        <a:bodyPr/>
        <a:lstStyle/>
        <a:p>
          <a:pPr>
            <a:spcAft>
              <a:spcPts val="0"/>
            </a:spcAft>
          </a:pPr>
          <a:r>
            <a:rPr lang="zh-CN" altLang="en-US" sz="2400" b="1" dirty="0">
              <a:solidFill>
                <a:srgbClr val="245889"/>
              </a:solidFill>
              <a:latin typeface="+mn-lt"/>
              <a:ea typeface="+mn-ea"/>
              <a:cs typeface="+mn-ea"/>
              <a:sym typeface="+mn-lt"/>
            </a:rPr>
            <a:t>基本模块</a:t>
          </a:r>
          <a:endParaRPr lang="en-US" altLang="zh-CN" sz="2400" b="1" dirty="0">
            <a:solidFill>
              <a:srgbClr val="245889"/>
            </a:solidFill>
            <a:latin typeface="+mn-lt"/>
            <a:ea typeface="+mn-ea"/>
            <a:cs typeface="+mn-ea"/>
            <a:sym typeface="+mn-lt"/>
          </a:endParaRPr>
        </a:p>
        <a:p>
          <a:pPr>
            <a:spcAft>
              <a:spcPts val="0"/>
            </a:spcAft>
          </a:pPr>
          <a:r>
            <a:rPr lang="zh-CN" altLang="en-US" sz="1800" b="1" dirty="0">
              <a:solidFill>
                <a:srgbClr val="245889"/>
              </a:solidFill>
              <a:latin typeface="+mn-lt"/>
              <a:ea typeface="+mn-ea"/>
              <a:cs typeface="+mn-ea"/>
              <a:sym typeface="+mn-lt"/>
            </a:rPr>
            <a:t>设计、制造、测试、分析</a:t>
          </a:r>
        </a:p>
      </dgm:t>
    </dgm:pt>
    <dgm:pt modelId="{1E4ABA0E-DBF7-407D-AFFA-E87C212C7217}" type="sibTrans" cxnId="{8143C6A1-E669-43DB-817B-5EAA5ACC7054}">
      <dgm:prSet/>
      <dgm:spPr/>
      <dgm:t>
        <a:bodyPr/>
        <a:lstStyle/>
        <a:p>
          <a:endParaRPr lang="zh-CN" altLang="en-US" b="1">
            <a:solidFill>
              <a:srgbClr val="245889"/>
            </a:solidFill>
          </a:endParaRPr>
        </a:p>
      </dgm:t>
    </dgm:pt>
    <dgm:pt modelId="{856776AB-D65C-4D48-A377-7FFC0BA1CCCE}" type="parTrans" cxnId="{8143C6A1-E669-43DB-817B-5EAA5ACC7054}">
      <dgm:prSet/>
      <dgm:spPr/>
      <dgm:t>
        <a:bodyPr/>
        <a:lstStyle/>
        <a:p>
          <a:endParaRPr lang="zh-CN" altLang="en-US" b="1">
            <a:solidFill>
              <a:srgbClr val="245889"/>
            </a:solidFill>
          </a:endParaRPr>
        </a:p>
      </dgm:t>
    </dgm:pt>
    <dgm:pt modelId="{C73CBB6F-77D0-49D6-8819-5542D8149915}">
      <dgm:prSet phldrT="[文本]" custT="1"/>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400" b="1" dirty="0">
              <a:solidFill>
                <a:srgbClr val="245889"/>
              </a:solidFill>
              <a:latin typeface="+mn-lt"/>
              <a:ea typeface="+mn-ea"/>
              <a:cs typeface="+mn-ea"/>
              <a:sym typeface="+mn-lt"/>
            </a:rPr>
            <a:t>工程类专业学位基础课</a:t>
          </a:r>
          <a:endParaRPr lang="en-US" altLang="zh-CN" sz="2400" b="1" dirty="0">
            <a:solidFill>
              <a:srgbClr val="245889"/>
            </a:solidFill>
            <a:latin typeface="+mn-lt"/>
            <a:ea typeface="+mn-ea"/>
            <a:cs typeface="+mn-ea"/>
            <a:sym typeface="+mn-lt"/>
          </a:endParaRPr>
        </a:p>
        <a:p>
          <a:pPr marL="0" marR="0" lvl="0" indent="0" defTabSz="914400" eaLnBrk="1" fontAlgn="auto" latinLnBrk="0" hangingPunct="1">
            <a:lnSpc>
              <a:spcPct val="100000"/>
            </a:lnSpc>
            <a:spcBef>
              <a:spcPts val="0"/>
            </a:spcBef>
            <a:spcAft>
              <a:spcPts val="0"/>
            </a:spcAft>
            <a:buClrTx/>
            <a:buSzTx/>
            <a:buFontTx/>
            <a:buNone/>
            <a:tabLst/>
            <a:defRPr/>
          </a:pPr>
          <a:r>
            <a:rPr lang="zh-CN" altLang="en-US" sz="2000" b="1" dirty="0">
              <a:solidFill>
                <a:srgbClr val="245889"/>
              </a:solidFill>
              <a:latin typeface="+mn-lt"/>
              <a:ea typeface="+mn-ea"/>
              <a:cs typeface="+mn-ea"/>
              <a:sym typeface="+mn-lt"/>
            </a:rPr>
            <a:t>与企业实习实践相衔接</a:t>
          </a:r>
          <a:endParaRPr lang="en-US" altLang="zh-CN" sz="2000" b="1" dirty="0">
            <a:solidFill>
              <a:srgbClr val="245889"/>
            </a:solidFill>
            <a:latin typeface="+mn-lt"/>
            <a:ea typeface="+mn-ea"/>
            <a:cs typeface="+mn-ea"/>
            <a:sym typeface="+mn-lt"/>
          </a:endParaRPr>
        </a:p>
      </dgm:t>
    </dgm:pt>
    <dgm:pt modelId="{9FB2F1EA-FE3A-47F0-B436-4C186ECAA5AA}" type="sibTrans" cxnId="{76C3E311-A39E-4D33-B79B-CD3FF9BE3057}">
      <dgm:prSet/>
      <dgm:spPr/>
      <dgm:t>
        <a:bodyPr/>
        <a:lstStyle/>
        <a:p>
          <a:endParaRPr lang="zh-CN" altLang="en-US" b="1">
            <a:solidFill>
              <a:srgbClr val="245889"/>
            </a:solidFill>
          </a:endParaRPr>
        </a:p>
      </dgm:t>
    </dgm:pt>
    <dgm:pt modelId="{04869CF5-69E9-46B3-98E8-98D36E8101A0}" type="parTrans" cxnId="{76C3E311-A39E-4D33-B79B-CD3FF9BE3057}">
      <dgm:prSet/>
      <dgm:spPr/>
      <dgm:t>
        <a:bodyPr/>
        <a:lstStyle/>
        <a:p>
          <a:endParaRPr lang="zh-CN" altLang="en-US" b="1">
            <a:solidFill>
              <a:srgbClr val="245889"/>
            </a:solidFill>
          </a:endParaRPr>
        </a:p>
      </dgm:t>
    </dgm:pt>
    <dgm:pt modelId="{D740D32C-FAEE-4B6C-A1C9-8DF9F6D070A7}">
      <dgm:prSet phldrT="[文本]" custT="1"/>
      <dgm:spPr>
        <a:solidFill>
          <a:schemeClr val="accent2">
            <a:lumMod val="20000"/>
            <a:lumOff val="80000"/>
          </a:schemeClr>
        </a:solidFill>
      </dgm:spPr>
      <dgm:t>
        <a:bodyPr/>
        <a:lstStyle/>
        <a:p>
          <a:r>
            <a:rPr lang="zh-CN" altLang="en-US" sz="1800" b="1" kern="1200" dirty="0">
              <a:solidFill>
                <a:srgbClr val="245889"/>
              </a:solidFill>
              <a:latin typeface="+mn-lt"/>
              <a:ea typeface="+mn-ea"/>
              <a:cs typeface="+mn-ea"/>
              <a:sym typeface="+mn-lt"/>
            </a:rPr>
            <a:t>工程电机与驱动控制</a:t>
          </a:r>
        </a:p>
      </dgm:t>
    </dgm:pt>
    <dgm:pt modelId="{75CC2C50-646E-4BCC-86E3-3A1A528EBD66}" type="sibTrans" cxnId="{BC14AE56-B54A-4602-AAE7-750EA54E1ECB}">
      <dgm:prSet/>
      <dgm:spPr/>
      <dgm:t>
        <a:bodyPr/>
        <a:lstStyle/>
        <a:p>
          <a:endParaRPr lang="zh-CN" altLang="en-US" b="1">
            <a:solidFill>
              <a:srgbClr val="245889"/>
            </a:solidFill>
          </a:endParaRPr>
        </a:p>
      </dgm:t>
    </dgm:pt>
    <dgm:pt modelId="{340209DC-67E4-4902-BDE2-0021797F9342}" type="parTrans" cxnId="{BC14AE56-B54A-4602-AAE7-750EA54E1ECB}">
      <dgm:prSet/>
      <dgm:spPr/>
      <dgm:t>
        <a:bodyPr/>
        <a:lstStyle/>
        <a:p>
          <a:endParaRPr lang="zh-CN" altLang="en-US" b="1">
            <a:solidFill>
              <a:srgbClr val="245889"/>
            </a:solidFill>
          </a:endParaRPr>
        </a:p>
      </dgm:t>
    </dgm:pt>
    <dgm:pt modelId="{AAD83162-2CC6-460D-9714-CFE3C522B617}" type="pres">
      <dgm:prSet presAssocID="{A21ADA44-69EE-40B7-972D-3AE98BD0EC76}" presName="Name0" presStyleCnt="0">
        <dgm:presLayoutVars>
          <dgm:chPref val="1"/>
          <dgm:dir/>
          <dgm:animOne val="branch"/>
          <dgm:animLvl val="lvl"/>
          <dgm:resizeHandles/>
        </dgm:presLayoutVars>
      </dgm:prSet>
      <dgm:spPr/>
      <dgm:t>
        <a:bodyPr/>
        <a:lstStyle/>
        <a:p>
          <a:endParaRPr lang="zh-CN" altLang="en-US"/>
        </a:p>
      </dgm:t>
    </dgm:pt>
    <dgm:pt modelId="{601C423B-4C21-49D7-9A65-89B5E849384C}" type="pres">
      <dgm:prSet presAssocID="{C73CBB6F-77D0-49D6-8819-5542D8149915}" presName="vertOne" presStyleCnt="0"/>
      <dgm:spPr/>
    </dgm:pt>
    <dgm:pt modelId="{1CEB25D7-3C69-4281-86E6-C44940EAD3D0}" type="pres">
      <dgm:prSet presAssocID="{C73CBB6F-77D0-49D6-8819-5542D8149915}" presName="txOne" presStyleLbl="node0" presStyleIdx="0" presStyleCnt="1" custScaleY="45884">
        <dgm:presLayoutVars>
          <dgm:chPref val="3"/>
        </dgm:presLayoutVars>
      </dgm:prSet>
      <dgm:spPr/>
      <dgm:t>
        <a:bodyPr/>
        <a:lstStyle/>
        <a:p>
          <a:endParaRPr lang="zh-CN" altLang="en-US"/>
        </a:p>
      </dgm:t>
    </dgm:pt>
    <dgm:pt modelId="{B6D76B4D-4542-4C6B-88E5-3CE51C0FFAE4}" type="pres">
      <dgm:prSet presAssocID="{C73CBB6F-77D0-49D6-8819-5542D8149915}" presName="parTransOne" presStyleCnt="0"/>
      <dgm:spPr/>
    </dgm:pt>
    <dgm:pt modelId="{4325D560-FADB-44DE-841E-672EAAC9ECC1}" type="pres">
      <dgm:prSet presAssocID="{C73CBB6F-77D0-49D6-8819-5542D8149915}" presName="horzOne" presStyleCnt="0"/>
      <dgm:spPr/>
    </dgm:pt>
    <dgm:pt modelId="{570A9786-C868-4EEA-8050-5A5418CCF0DA}" type="pres">
      <dgm:prSet presAssocID="{1BF13C9B-BD1B-4E2E-8D30-B0DB21678E39}" presName="vertTwo" presStyleCnt="0"/>
      <dgm:spPr/>
    </dgm:pt>
    <dgm:pt modelId="{DCC39B6F-2F5C-4DE4-A631-344A37B8534A}" type="pres">
      <dgm:prSet presAssocID="{1BF13C9B-BD1B-4E2E-8D30-B0DB21678E39}" presName="txTwo" presStyleLbl="node2" presStyleIdx="0" presStyleCnt="2" custScaleY="42165">
        <dgm:presLayoutVars>
          <dgm:chPref val="3"/>
        </dgm:presLayoutVars>
      </dgm:prSet>
      <dgm:spPr/>
      <dgm:t>
        <a:bodyPr/>
        <a:lstStyle/>
        <a:p>
          <a:endParaRPr lang="zh-CN" altLang="en-US"/>
        </a:p>
      </dgm:t>
    </dgm:pt>
    <dgm:pt modelId="{B63694F5-1EAB-41FC-918D-3E3E464977FC}" type="pres">
      <dgm:prSet presAssocID="{1BF13C9B-BD1B-4E2E-8D30-B0DB21678E39}" presName="parTransTwo" presStyleCnt="0"/>
      <dgm:spPr/>
    </dgm:pt>
    <dgm:pt modelId="{C1E6FC6C-D7E6-4AC9-B2CD-7E84A36D154F}" type="pres">
      <dgm:prSet presAssocID="{1BF13C9B-BD1B-4E2E-8D30-B0DB21678E39}" presName="horzTwo" presStyleCnt="0"/>
      <dgm:spPr/>
    </dgm:pt>
    <dgm:pt modelId="{18EC22C6-7D0D-4CE0-ADC8-1E163757454A}" type="pres">
      <dgm:prSet presAssocID="{F2D229E3-9D49-4D4E-80FB-46F6C1E025DC}" presName="vertThree" presStyleCnt="0"/>
      <dgm:spPr/>
    </dgm:pt>
    <dgm:pt modelId="{8CAFC637-4A89-4791-BE18-9B5AD27113F4}" type="pres">
      <dgm:prSet presAssocID="{F2D229E3-9D49-4D4E-80FB-46F6C1E025DC}" presName="txThree" presStyleLbl="node3" presStyleIdx="0" presStyleCnt="12" custLinFactX="7367" custLinFactNeighborX="100000" custLinFactNeighborY="-1534">
        <dgm:presLayoutVars>
          <dgm:chPref val="3"/>
        </dgm:presLayoutVars>
      </dgm:prSet>
      <dgm:spPr/>
      <dgm:t>
        <a:bodyPr/>
        <a:lstStyle/>
        <a:p>
          <a:endParaRPr lang="zh-CN" altLang="en-US"/>
        </a:p>
      </dgm:t>
    </dgm:pt>
    <dgm:pt modelId="{C7A8FFC7-1516-478B-A7E7-A89A9C4F9FAB}" type="pres">
      <dgm:prSet presAssocID="{F2D229E3-9D49-4D4E-80FB-46F6C1E025DC}" presName="horzThree" presStyleCnt="0"/>
      <dgm:spPr/>
    </dgm:pt>
    <dgm:pt modelId="{5AB9A50D-DA1B-4AB0-B2CD-F9A790704EF6}" type="pres">
      <dgm:prSet presAssocID="{68F13CB8-3A9A-4544-8C8F-1E7BB1483303}" presName="sibSpaceThree" presStyleCnt="0"/>
      <dgm:spPr/>
    </dgm:pt>
    <dgm:pt modelId="{1BB8A512-3199-40B2-ACB8-61D11194EB5B}" type="pres">
      <dgm:prSet presAssocID="{C0997285-4B2D-4E26-9801-3C758B4647E2}" presName="vertThree" presStyleCnt="0"/>
      <dgm:spPr/>
    </dgm:pt>
    <dgm:pt modelId="{979CF261-EA61-48BB-B78F-7A593F679FA7}" type="pres">
      <dgm:prSet presAssocID="{C0997285-4B2D-4E26-9801-3C758B4647E2}" presName="txThree" presStyleLbl="node3" presStyleIdx="1" presStyleCnt="12" custLinFactX="-2699" custLinFactNeighborX="-100000" custLinFactNeighborY="-1534">
        <dgm:presLayoutVars>
          <dgm:chPref val="3"/>
        </dgm:presLayoutVars>
      </dgm:prSet>
      <dgm:spPr/>
      <dgm:t>
        <a:bodyPr/>
        <a:lstStyle/>
        <a:p>
          <a:endParaRPr lang="zh-CN" altLang="en-US"/>
        </a:p>
      </dgm:t>
    </dgm:pt>
    <dgm:pt modelId="{752AC5DA-CC41-4EED-BEA9-6BC84DF1A3E2}" type="pres">
      <dgm:prSet presAssocID="{C0997285-4B2D-4E26-9801-3C758B4647E2}" presName="horzThree" presStyleCnt="0"/>
      <dgm:spPr/>
    </dgm:pt>
    <dgm:pt modelId="{609B71DC-E3F9-4FE9-A7AD-37CC697D1AF8}" type="pres">
      <dgm:prSet presAssocID="{7B97CF96-206A-426F-881C-4ED005619F43}" presName="sibSpaceThree" presStyleCnt="0"/>
      <dgm:spPr/>
    </dgm:pt>
    <dgm:pt modelId="{47A1F87B-D555-4149-9C3F-DFB41B2680D9}" type="pres">
      <dgm:prSet presAssocID="{4F181DF7-D391-4B75-AF5A-A6804C42DB8F}" presName="vertThree" presStyleCnt="0"/>
      <dgm:spPr/>
    </dgm:pt>
    <dgm:pt modelId="{221D585A-F86F-44C2-9F94-EBE0CBBD3771}" type="pres">
      <dgm:prSet presAssocID="{4F181DF7-D391-4B75-AF5A-A6804C42DB8F}" presName="txThree" presStyleLbl="node3" presStyleIdx="2" presStyleCnt="12" custLinFactNeighborX="2799" custLinFactNeighborY="-1278">
        <dgm:presLayoutVars>
          <dgm:chPref val="3"/>
        </dgm:presLayoutVars>
      </dgm:prSet>
      <dgm:spPr/>
      <dgm:t>
        <a:bodyPr/>
        <a:lstStyle/>
        <a:p>
          <a:endParaRPr lang="zh-CN" altLang="en-US"/>
        </a:p>
      </dgm:t>
    </dgm:pt>
    <dgm:pt modelId="{FEFF0BA3-B4CF-48BD-B242-D25DB60DEE52}" type="pres">
      <dgm:prSet presAssocID="{4F181DF7-D391-4B75-AF5A-A6804C42DB8F}" presName="horzThree" presStyleCnt="0"/>
      <dgm:spPr/>
    </dgm:pt>
    <dgm:pt modelId="{22087996-CD78-4C78-8FA6-A875B569EF23}" type="pres">
      <dgm:prSet presAssocID="{6CE5D260-AC95-45B7-A01F-23210DE7B0ED}" presName="sibSpaceThree" presStyleCnt="0"/>
      <dgm:spPr/>
    </dgm:pt>
    <dgm:pt modelId="{F54B9AEB-AED9-4730-8E05-DF876533A209}" type="pres">
      <dgm:prSet presAssocID="{D740D32C-FAEE-4B6C-A1C9-8DF9F6D070A7}" presName="vertThree" presStyleCnt="0"/>
      <dgm:spPr/>
    </dgm:pt>
    <dgm:pt modelId="{36DC124B-BDDD-4056-9FDC-BEACD803CFE5}" type="pres">
      <dgm:prSet presAssocID="{D740D32C-FAEE-4B6C-A1C9-8DF9F6D070A7}" presName="txThree" presStyleLbl="node3" presStyleIdx="3" presStyleCnt="12" custLinFactNeighborX="1805" custLinFactNeighborY="-920">
        <dgm:presLayoutVars>
          <dgm:chPref val="3"/>
        </dgm:presLayoutVars>
      </dgm:prSet>
      <dgm:spPr/>
      <dgm:t>
        <a:bodyPr/>
        <a:lstStyle/>
        <a:p>
          <a:endParaRPr lang="zh-CN" altLang="en-US"/>
        </a:p>
      </dgm:t>
    </dgm:pt>
    <dgm:pt modelId="{94714BCC-55C9-4E89-999B-C4E7A41C3518}" type="pres">
      <dgm:prSet presAssocID="{D740D32C-FAEE-4B6C-A1C9-8DF9F6D070A7}" presName="horzThree" presStyleCnt="0"/>
      <dgm:spPr/>
    </dgm:pt>
    <dgm:pt modelId="{DEA8908F-F8CC-4F34-BCFE-C22955871794}" type="pres">
      <dgm:prSet presAssocID="{75CC2C50-646E-4BCC-86E3-3A1A528EBD66}" presName="sibSpaceThree" presStyleCnt="0"/>
      <dgm:spPr/>
    </dgm:pt>
    <dgm:pt modelId="{7F264D1D-1762-4200-9128-5F8E7AAB1D95}" type="pres">
      <dgm:prSet presAssocID="{A7D10DA6-63F5-4404-AF3E-E4AD992DF533}" presName="vertThree" presStyleCnt="0"/>
      <dgm:spPr/>
    </dgm:pt>
    <dgm:pt modelId="{213B8114-680C-4887-B6EA-7BF1A2BA8BB0}" type="pres">
      <dgm:prSet presAssocID="{A7D10DA6-63F5-4404-AF3E-E4AD992DF533}" presName="txThree" presStyleLbl="node3" presStyleIdx="4" presStyleCnt="12" custLinFactNeighborX="358" custLinFactNeighborY="-920">
        <dgm:presLayoutVars>
          <dgm:chPref val="3"/>
        </dgm:presLayoutVars>
      </dgm:prSet>
      <dgm:spPr/>
      <dgm:t>
        <a:bodyPr/>
        <a:lstStyle/>
        <a:p>
          <a:endParaRPr lang="zh-CN" altLang="en-US"/>
        </a:p>
      </dgm:t>
    </dgm:pt>
    <dgm:pt modelId="{FD572689-FCF5-4611-BD5F-22F00439D165}" type="pres">
      <dgm:prSet presAssocID="{A7D10DA6-63F5-4404-AF3E-E4AD992DF533}" presName="horzThree" presStyleCnt="0"/>
      <dgm:spPr/>
    </dgm:pt>
    <dgm:pt modelId="{E3D5259A-F159-4AB2-86AD-7744298BF891}" type="pres">
      <dgm:prSet presAssocID="{23EEFDA8-0184-41F4-9335-10843D4A7D71}" presName="sibSpaceThree" presStyleCnt="0"/>
      <dgm:spPr/>
    </dgm:pt>
    <dgm:pt modelId="{362F512E-D724-43C8-A27C-11D189B0C334}" type="pres">
      <dgm:prSet presAssocID="{B9CBE47B-CB73-4999-86CA-9F3BE04A3573}" presName="vertThree" presStyleCnt="0"/>
      <dgm:spPr/>
    </dgm:pt>
    <dgm:pt modelId="{42CF88A8-45B8-4267-AF82-BEF5613AD4AE}" type="pres">
      <dgm:prSet presAssocID="{B9CBE47B-CB73-4999-86CA-9F3BE04A3573}" presName="txThree" presStyleLbl="node3" presStyleIdx="5" presStyleCnt="12" custLinFactNeighborX="-1374" custLinFactNeighborY="-920">
        <dgm:presLayoutVars>
          <dgm:chPref val="3"/>
        </dgm:presLayoutVars>
      </dgm:prSet>
      <dgm:spPr/>
      <dgm:t>
        <a:bodyPr/>
        <a:lstStyle/>
        <a:p>
          <a:endParaRPr lang="zh-CN" altLang="en-US"/>
        </a:p>
      </dgm:t>
    </dgm:pt>
    <dgm:pt modelId="{4F7F8F76-4BF6-4454-8D14-BC8ED26735FD}" type="pres">
      <dgm:prSet presAssocID="{B9CBE47B-CB73-4999-86CA-9F3BE04A3573}" presName="horzThree" presStyleCnt="0"/>
      <dgm:spPr/>
    </dgm:pt>
    <dgm:pt modelId="{6138B552-D0DF-454B-82A2-AB77517B3D31}" type="pres">
      <dgm:prSet presAssocID="{5218C324-272F-45F5-BD0A-3DEF0112F68B}" presName="sibSpaceThree" presStyleCnt="0"/>
      <dgm:spPr/>
    </dgm:pt>
    <dgm:pt modelId="{24E72AED-6E85-47A7-9714-9E42FB52A770}" type="pres">
      <dgm:prSet presAssocID="{3CCE41A9-1CF8-4B4D-B268-AD01F9EF523A}" presName="vertThree" presStyleCnt="0"/>
      <dgm:spPr/>
    </dgm:pt>
    <dgm:pt modelId="{310248D2-A4AE-45ED-BB3C-553EBBB90D9E}" type="pres">
      <dgm:prSet presAssocID="{3CCE41A9-1CF8-4B4D-B268-AD01F9EF523A}" presName="txThree" presStyleLbl="node3" presStyleIdx="6" presStyleCnt="12" custLinFactNeighborY="-512">
        <dgm:presLayoutVars>
          <dgm:chPref val="3"/>
        </dgm:presLayoutVars>
      </dgm:prSet>
      <dgm:spPr/>
      <dgm:t>
        <a:bodyPr/>
        <a:lstStyle/>
        <a:p>
          <a:endParaRPr lang="zh-CN" altLang="en-US"/>
        </a:p>
      </dgm:t>
    </dgm:pt>
    <dgm:pt modelId="{FD3E6F29-53FF-42CA-A806-1D68582F0A45}" type="pres">
      <dgm:prSet presAssocID="{3CCE41A9-1CF8-4B4D-B268-AD01F9EF523A}" presName="horzThree" presStyleCnt="0"/>
      <dgm:spPr/>
    </dgm:pt>
    <dgm:pt modelId="{234FAF5C-A98B-4059-9800-F52D3C6592B1}" type="pres">
      <dgm:prSet presAssocID="{6D8F0A18-02A7-48D8-B005-31300DF5D327}" presName="sibSpaceThree" presStyleCnt="0"/>
      <dgm:spPr/>
    </dgm:pt>
    <dgm:pt modelId="{7BAAD50A-F5AB-4D1F-84B2-1ECA2B36AEE3}" type="pres">
      <dgm:prSet presAssocID="{0610F161-A5A0-4E7A-B7F8-E184719E7E94}" presName="vertThree" presStyleCnt="0"/>
      <dgm:spPr/>
    </dgm:pt>
    <dgm:pt modelId="{202FBD62-C52B-4AC0-9523-08BB792E9B23}" type="pres">
      <dgm:prSet presAssocID="{0610F161-A5A0-4E7A-B7F8-E184719E7E94}" presName="txThree" presStyleLbl="node3" presStyleIdx="7" presStyleCnt="12" custLinFactNeighborY="-512">
        <dgm:presLayoutVars>
          <dgm:chPref val="3"/>
        </dgm:presLayoutVars>
      </dgm:prSet>
      <dgm:spPr/>
      <dgm:t>
        <a:bodyPr/>
        <a:lstStyle/>
        <a:p>
          <a:endParaRPr lang="zh-CN" altLang="en-US"/>
        </a:p>
      </dgm:t>
    </dgm:pt>
    <dgm:pt modelId="{1C7A853D-3EA7-42E7-A92C-16B6C1A84AC2}" type="pres">
      <dgm:prSet presAssocID="{0610F161-A5A0-4E7A-B7F8-E184719E7E94}" presName="horzThree" presStyleCnt="0"/>
      <dgm:spPr/>
    </dgm:pt>
    <dgm:pt modelId="{31B2359A-4C70-4A8D-BB42-381B46DF75CF}" type="pres">
      <dgm:prSet presAssocID="{1E4ABA0E-DBF7-407D-AFFA-E87C212C7217}" presName="sibSpaceTwo" presStyleCnt="0"/>
      <dgm:spPr/>
    </dgm:pt>
    <dgm:pt modelId="{B84140E2-C131-4FFE-B474-826BF3E80764}" type="pres">
      <dgm:prSet presAssocID="{516267CC-B590-45FB-9A45-0BDEA4F6646C}" presName="vertTwo" presStyleCnt="0"/>
      <dgm:spPr/>
    </dgm:pt>
    <dgm:pt modelId="{140F6A87-1282-4F71-9124-EF93E7A6CBDE}" type="pres">
      <dgm:prSet presAssocID="{516267CC-B590-45FB-9A45-0BDEA4F6646C}" presName="txTwo" presStyleLbl="node2" presStyleIdx="1" presStyleCnt="2" custScaleY="42165">
        <dgm:presLayoutVars>
          <dgm:chPref val="3"/>
        </dgm:presLayoutVars>
      </dgm:prSet>
      <dgm:spPr/>
      <dgm:t>
        <a:bodyPr/>
        <a:lstStyle/>
        <a:p>
          <a:endParaRPr lang="zh-CN" altLang="en-US"/>
        </a:p>
      </dgm:t>
    </dgm:pt>
    <dgm:pt modelId="{1A02DFE4-6DE9-413B-8B5F-32A92B8262A1}" type="pres">
      <dgm:prSet presAssocID="{516267CC-B590-45FB-9A45-0BDEA4F6646C}" presName="parTransTwo" presStyleCnt="0"/>
      <dgm:spPr/>
    </dgm:pt>
    <dgm:pt modelId="{5F20EAE3-0959-4D42-87B8-5D38B9F80749}" type="pres">
      <dgm:prSet presAssocID="{516267CC-B590-45FB-9A45-0BDEA4F6646C}" presName="horzTwo" presStyleCnt="0"/>
      <dgm:spPr/>
    </dgm:pt>
    <dgm:pt modelId="{61BC7A50-2C58-451E-ADFE-81065FD6D1BE}" type="pres">
      <dgm:prSet presAssocID="{77E1F06D-68EA-4CD9-9DD9-250567A8FBC9}" presName="vertThree" presStyleCnt="0"/>
      <dgm:spPr/>
    </dgm:pt>
    <dgm:pt modelId="{72D4D99C-998D-4B5A-ACD2-8F9B351DC9E2}" type="pres">
      <dgm:prSet presAssocID="{77E1F06D-68EA-4CD9-9DD9-250567A8FBC9}" presName="txThree" presStyleLbl="node3" presStyleIdx="8" presStyleCnt="12">
        <dgm:presLayoutVars>
          <dgm:chPref val="3"/>
        </dgm:presLayoutVars>
      </dgm:prSet>
      <dgm:spPr/>
      <dgm:t>
        <a:bodyPr/>
        <a:lstStyle/>
        <a:p>
          <a:endParaRPr lang="zh-CN" altLang="en-US"/>
        </a:p>
      </dgm:t>
    </dgm:pt>
    <dgm:pt modelId="{E1A59FE6-BFCD-4B2E-A7F2-81D82BA761C5}" type="pres">
      <dgm:prSet presAssocID="{77E1F06D-68EA-4CD9-9DD9-250567A8FBC9}" presName="horzThree" presStyleCnt="0"/>
      <dgm:spPr/>
    </dgm:pt>
    <dgm:pt modelId="{2141E684-DFB4-415B-8636-5F8CADB8F26C}" type="pres">
      <dgm:prSet presAssocID="{0FD2AC6B-AB08-4B7C-B3CF-5C0EAE0DEF38}" presName="sibSpaceThree" presStyleCnt="0"/>
      <dgm:spPr/>
    </dgm:pt>
    <dgm:pt modelId="{85B6575F-C7E4-47FD-B4C0-C0E099744FC9}" type="pres">
      <dgm:prSet presAssocID="{E4358BD0-8E1B-4513-B519-93324AFBD878}" presName="vertThree" presStyleCnt="0"/>
      <dgm:spPr/>
    </dgm:pt>
    <dgm:pt modelId="{24532802-DD0D-45AA-A4E0-57101DAC387C}" type="pres">
      <dgm:prSet presAssocID="{E4358BD0-8E1B-4513-B519-93324AFBD878}" presName="txThree" presStyleLbl="node3" presStyleIdx="9" presStyleCnt="12">
        <dgm:presLayoutVars>
          <dgm:chPref val="3"/>
        </dgm:presLayoutVars>
      </dgm:prSet>
      <dgm:spPr/>
      <dgm:t>
        <a:bodyPr/>
        <a:lstStyle/>
        <a:p>
          <a:endParaRPr lang="zh-CN" altLang="en-US"/>
        </a:p>
      </dgm:t>
    </dgm:pt>
    <dgm:pt modelId="{D916F2AF-659F-4F36-A5F7-26D7D828F513}" type="pres">
      <dgm:prSet presAssocID="{E4358BD0-8E1B-4513-B519-93324AFBD878}" presName="horzThree" presStyleCnt="0"/>
      <dgm:spPr/>
    </dgm:pt>
    <dgm:pt modelId="{C93B1DD0-4A1C-46EA-9A29-B09712C00B2D}" type="pres">
      <dgm:prSet presAssocID="{C0E7AC9A-7FD8-4477-8AA7-5E7213AE6C89}" presName="sibSpaceThree" presStyleCnt="0"/>
      <dgm:spPr/>
    </dgm:pt>
    <dgm:pt modelId="{41D576D2-AF81-41C7-8568-24C783784AA5}" type="pres">
      <dgm:prSet presAssocID="{C744B6E7-6442-4345-BCAD-4A1058C6500E}" presName="vertThree" presStyleCnt="0"/>
      <dgm:spPr/>
    </dgm:pt>
    <dgm:pt modelId="{FF566B94-675E-4181-B41A-F43DA76E4F8B}" type="pres">
      <dgm:prSet presAssocID="{C744B6E7-6442-4345-BCAD-4A1058C6500E}" presName="txThree" presStyleLbl="node3" presStyleIdx="10" presStyleCnt="12">
        <dgm:presLayoutVars>
          <dgm:chPref val="3"/>
        </dgm:presLayoutVars>
      </dgm:prSet>
      <dgm:spPr/>
      <dgm:t>
        <a:bodyPr/>
        <a:lstStyle/>
        <a:p>
          <a:endParaRPr lang="zh-CN" altLang="en-US"/>
        </a:p>
      </dgm:t>
    </dgm:pt>
    <dgm:pt modelId="{B42F7460-692A-4C32-B0A2-A51AF608995D}" type="pres">
      <dgm:prSet presAssocID="{C744B6E7-6442-4345-BCAD-4A1058C6500E}" presName="horzThree" presStyleCnt="0"/>
      <dgm:spPr/>
    </dgm:pt>
    <dgm:pt modelId="{C530601D-156C-4F9E-BED4-410C4D575BF6}" type="pres">
      <dgm:prSet presAssocID="{4AB6F6B0-F814-459F-84B6-4DB7714B0280}" presName="sibSpaceThree" presStyleCnt="0"/>
      <dgm:spPr/>
    </dgm:pt>
    <dgm:pt modelId="{C11765FC-A50F-445A-BF27-15B013944486}" type="pres">
      <dgm:prSet presAssocID="{3E0F7C42-4595-43F3-B0F0-A90ED77994A2}" presName="vertThree" presStyleCnt="0"/>
      <dgm:spPr/>
    </dgm:pt>
    <dgm:pt modelId="{663D01AC-0AEF-429A-976A-D8BAC1516AD0}" type="pres">
      <dgm:prSet presAssocID="{3E0F7C42-4595-43F3-B0F0-A90ED77994A2}" presName="txThree" presStyleLbl="node3" presStyleIdx="11" presStyleCnt="12">
        <dgm:presLayoutVars>
          <dgm:chPref val="3"/>
        </dgm:presLayoutVars>
      </dgm:prSet>
      <dgm:spPr/>
      <dgm:t>
        <a:bodyPr/>
        <a:lstStyle/>
        <a:p>
          <a:endParaRPr lang="zh-CN" altLang="en-US"/>
        </a:p>
      </dgm:t>
    </dgm:pt>
    <dgm:pt modelId="{409483D6-90B4-4DEE-BF12-F82A050A5171}" type="pres">
      <dgm:prSet presAssocID="{3E0F7C42-4595-43F3-B0F0-A90ED77994A2}" presName="horzThree" presStyleCnt="0"/>
      <dgm:spPr/>
    </dgm:pt>
  </dgm:ptLst>
  <dgm:cxnLst>
    <dgm:cxn modelId="{0D9B5855-5F7F-4E7B-B00D-4A934372AAFB}" srcId="{1BF13C9B-BD1B-4E2E-8D30-B0DB21678E39}" destId="{F2D229E3-9D49-4D4E-80FB-46F6C1E025DC}" srcOrd="0" destOrd="0" parTransId="{3C0AB4FE-B7C6-4F37-B8EF-4A737432D4BF}" sibTransId="{68F13CB8-3A9A-4544-8C8F-1E7BB1483303}"/>
    <dgm:cxn modelId="{829AD361-4C1C-4E7D-8D35-3A7C4DE196E4}" type="presOf" srcId="{516267CC-B590-45FB-9A45-0BDEA4F6646C}" destId="{140F6A87-1282-4F71-9124-EF93E7A6CBDE}" srcOrd="0" destOrd="0" presId="urn:microsoft.com/office/officeart/2005/8/layout/hierarchy4"/>
    <dgm:cxn modelId="{79F54E40-E55A-4493-8B50-47A3E981F886}" srcId="{1BF13C9B-BD1B-4E2E-8D30-B0DB21678E39}" destId="{C0997285-4B2D-4E26-9801-3C758B4647E2}" srcOrd="1" destOrd="0" parTransId="{F40D3B0B-23DE-4F8F-B5B4-AB5BD32E4945}" sibTransId="{7B97CF96-206A-426F-881C-4ED005619F43}"/>
    <dgm:cxn modelId="{BC14AE56-B54A-4602-AAE7-750EA54E1ECB}" srcId="{1BF13C9B-BD1B-4E2E-8D30-B0DB21678E39}" destId="{D740D32C-FAEE-4B6C-A1C9-8DF9F6D070A7}" srcOrd="3" destOrd="0" parTransId="{340209DC-67E4-4902-BDE2-0021797F9342}" sibTransId="{75CC2C50-646E-4BCC-86E3-3A1A528EBD66}"/>
    <dgm:cxn modelId="{FF358C3C-455C-441D-88A3-750110939259}" srcId="{1BF13C9B-BD1B-4E2E-8D30-B0DB21678E39}" destId="{A7D10DA6-63F5-4404-AF3E-E4AD992DF533}" srcOrd="4" destOrd="0" parTransId="{00418790-1AFB-4220-9116-AE530C61F934}" sibTransId="{23EEFDA8-0184-41F4-9335-10843D4A7D71}"/>
    <dgm:cxn modelId="{2A40B11F-F8E4-4151-8E28-A68A10DD0AAB}" srcId="{C73CBB6F-77D0-49D6-8819-5542D8149915}" destId="{516267CC-B590-45FB-9A45-0BDEA4F6646C}" srcOrd="1" destOrd="0" parTransId="{8F1DAED0-B5A0-4881-A3B7-E234073A1301}" sibTransId="{610C1C55-E702-44E2-AD8D-B8953747CC7A}"/>
    <dgm:cxn modelId="{13C58093-083E-41D0-9375-2486DC1D6075}" srcId="{1BF13C9B-BD1B-4E2E-8D30-B0DB21678E39}" destId="{0610F161-A5A0-4E7A-B7F8-E184719E7E94}" srcOrd="7" destOrd="0" parTransId="{5740BB0B-CED7-4633-A300-68B1DF838EF0}" sibTransId="{87274121-3CD6-48F5-AAA8-A180D81F31F7}"/>
    <dgm:cxn modelId="{06CEADB5-A853-4527-9991-AFBC3510C152}" type="presOf" srcId="{D740D32C-FAEE-4B6C-A1C9-8DF9F6D070A7}" destId="{36DC124B-BDDD-4056-9FDC-BEACD803CFE5}" srcOrd="0" destOrd="0" presId="urn:microsoft.com/office/officeart/2005/8/layout/hierarchy4"/>
    <dgm:cxn modelId="{A0D6E032-69B0-4948-AF31-9C991E3CE01E}" srcId="{1BF13C9B-BD1B-4E2E-8D30-B0DB21678E39}" destId="{4F181DF7-D391-4B75-AF5A-A6804C42DB8F}" srcOrd="2" destOrd="0" parTransId="{BA048A8E-7EBD-4B34-BDF5-74E0991D2E07}" sibTransId="{6CE5D260-AC95-45B7-A01F-23210DE7B0ED}"/>
    <dgm:cxn modelId="{2301CCF2-B643-4A17-AAAF-00ECFEC9AB47}" srcId="{516267CC-B590-45FB-9A45-0BDEA4F6646C}" destId="{77E1F06D-68EA-4CD9-9DD9-250567A8FBC9}" srcOrd="0" destOrd="0" parTransId="{E9BE7461-CC75-4A32-AC47-F75FA66D7883}" sibTransId="{0FD2AC6B-AB08-4B7C-B3CF-5C0EAE0DEF38}"/>
    <dgm:cxn modelId="{FDC9E2C1-6627-4743-AFDC-E1DC2D3CD39F}" srcId="{1BF13C9B-BD1B-4E2E-8D30-B0DB21678E39}" destId="{3CCE41A9-1CF8-4B4D-B268-AD01F9EF523A}" srcOrd="6" destOrd="0" parTransId="{6F261302-5FB8-4ABF-85A9-79653CE2468F}" sibTransId="{6D8F0A18-02A7-48D8-B005-31300DF5D327}"/>
    <dgm:cxn modelId="{0B6E32B9-BE35-4268-8AA2-6F13A5E7BF0C}" type="presOf" srcId="{C744B6E7-6442-4345-BCAD-4A1058C6500E}" destId="{FF566B94-675E-4181-B41A-F43DA76E4F8B}" srcOrd="0" destOrd="0" presId="urn:microsoft.com/office/officeart/2005/8/layout/hierarchy4"/>
    <dgm:cxn modelId="{76C3E311-A39E-4D33-B79B-CD3FF9BE3057}" srcId="{A21ADA44-69EE-40B7-972D-3AE98BD0EC76}" destId="{C73CBB6F-77D0-49D6-8819-5542D8149915}" srcOrd="0" destOrd="0" parTransId="{04869CF5-69E9-46B3-98E8-98D36E8101A0}" sibTransId="{9FB2F1EA-FE3A-47F0-B436-4C186ECAA5AA}"/>
    <dgm:cxn modelId="{B75C74E5-DEB3-4A5B-B398-95091AD721D8}" type="presOf" srcId="{0610F161-A5A0-4E7A-B7F8-E184719E7E94}" destId="{202FBD62-C52B-4AC0-9523-08BB792E9B23}" srcOrd="0" destOrd="0" presId="urn:microsoft.com/office/officeart/2005/8/layout/hierarchy4"/>
    <dgm:cxn modelId="{5B9AE5A0-C02E-47DA-81DE-B3F5C242684F}" type="presOf" srcId="{77E1F06D-68EA-4CD9-9DD9-250567A8FBC9}" destId="{72D4D99C-998D-4B5A-ACD2-8F9B351DC9E2}" srcOrd="0" destOrd="0" presId="urn:microsoft.com/office/officeart/2005/8/layout/hierarchy4"/>
    <dgm:cxn modelId="{4360277D-DDEA-41DF-A210-FD896FFB0FD1}" type="presOf" srcId="{C73CBB6F-77D0-49D6-8819-5542D8149915}" destId="{1CEB25D7-3C69-4281-86E6-C44940EAD3D0}" srcOrd="0" destOrd="0" presId="urn:microsoft.com/office/officeart/2005/8/layout/hierarchy4"/>
    <dgm:cxn modelId="{0A9DD9E3-0420-4AD1-B831-BED42B0FBF7F}" type="presOf" srcId="{3CCE41A9-1CF8-4B4D-B268-AD01F9EF523A}" destId="{310248D2-A4AE-45ED-BB3C-553EBBB90D9E}" srcOrd="0" destOrd="0" presId="urn:microsoft.com/office/officeart/2005/8/layout/hierarchy4"/>
    <dgm:cxn modelId="{F3F238EB-3BA5-4604-85FC-95C4DD12F5ED}" type="presOf" srcId="{F2D229E3-9D49-4D4E-80FB-46F6C1E025DC}" destId="{8CAFC637-4A89-4791-BE18-9B5AD27113F4}" srcOrd="0" destOrd="0" presId="urn:microsoft.com/office/officeart/2005/8/layout/hierarchy4"/>
    <dgm:cxn modelId="{43260CD8-4C30-4D8C-AC2F-04D3C002B568}" type="presOf" srcId="{E4358BD0-8E1B-4513-B519-93324AFBD878}" destId="{24532802-DD0D-45AA-A4E0-57101DAC387C}" srcOrd="0" destOrd="0" presId="urn:microsoft.com/office/officeart/2005/8/layout/hierarchy4"/>
    <dgm:cxn modelId="{41CCAD68-5650-4459-8C02-0C84A0DA0138}" type="presOf" srcId="{C0997285-4B2D-4E26-9801-3C758B4647E2}" destId="{979CF261-EA61-48BB-B78F-7A593F679FA7}" srcOrd="0" destOrd="0" presId="urn:microsoft.com/office/officeart/2005/8/layout/hierarchy4"/>
    <dgm:cxn modelId="{C6D505C8-4303-47B4-8C4E-148FA65553F8}" type="presOf" srcId="{B9CBE47B-CB73-4999-86CA-9F3BE04A3573}" destId="{42CF88A8-45B8-4267-AF82-BEF5613AD4AE}" srcOrd="0" destOrd="0" presId="urn:microsoft.com/office/officeart/2005/8/layout/hierarchy4"/>
    <dgm:cxn modelId="{9A7258A1-D8D1-4521-86FB-450EF071D53B}" srcId="{516267CC-B590-45FB-9A45-0BDEA4F6646C}" destId="{3E0F7C42-4595-43F3-B0F0-A90ED77994A2}" srcOrd="3" destOrd="0" parTransId="{981129D3-F148-48EE-8808-00C0C25993A6}" sibTransId="{8E51002C-AF62-4725-BC30-817C688B56FB}"/>
    <dgm:cxn modelId="{8143C6A1-E669-43DB-817B-5EAA5ACC7054}" srcId="{C73CBB6F-77D0-49D6-8819-5542D8149915}" destId="{1BF13C9B-BD1B-4E2E-8D30-B0DB21678E39}" srcOrd="0" destOrd="0" parTransId="{856776AB-D65C-4D48-A377-7FFC0BA1CCCE}" sibTransId="{1E4ABA0E-DBF7-407D-AFFA-E87C212C7217}"/>
    <dgm:cxn modelId="{23609C3B-0F59-402B-B9E5-123DC3AE269F}" type="presOf" srcId="{3E0F7C42-4595-43F3-B0F0-A90ED77994A2}" destId="{663D01AC-0AEF-429A-976A-D8BAC1516AD0}" srcOrd="0" destOrd="0" presId="urn:microsoft.com/office/officeart/2005/8/layout/hierarchy4"/>
    <dgm:cxn modelId="{288DC1E8-0AE2-46A8-A340-FA3AEA84C266}" type="presOf" srcId="{A7D10DA6-63F5-4404-AF3E-E4AD992DF533}" destId="{213B8114-680C-4887-B6EA-7BF1A2BA8BB0}" srcOrd="0" destOrd="0" presId="urn:microsoft.com/office/officeart/2005/8/layout/hierarchy4"/>
    <dgm:cxn modelId="{86B2821D-EA22-46BB-A11C-EB4CC1966A63}" type="presOf" srcId="{4F181DF7-D391-4B75-AF5A-A6804C42DB8F}" destId="{221D585A-F86F-44C2-9F94-EBE0CBBD3771}" srcOrd="0" destOrd="0" presId="urn:microsoft.com/office/officeart/2005/8/layout/hierarchy4"/>
    <dgm:cxn modelId="{CDE2B2CC-1817-43E0-8368-4918CC2CEE71}" srcId="{516267CC-B590-45FB-9A45-0BDEA4F6646C}" destId="{C744B6E7-6442-4345-BCAD-4A1058C6500E}" srcOrd="2" destOrd="0" parTransId="{FC204F19-1F4D-4CC5-A7C9-8204B7B3344C}" sibTransId="{4AB6F6B0-F814-459F-84B6-4DB7714B0280}"/>
    <dgm:cxn modelId="{80B5C8C2-1E81-4A3F-A8D0-DC5F179F86D5}" type="presOf" srcId="{1BF13C9B-BD1B-4E2E-8D30-B0DB21678E39}" destId="{DCC39B6F-2F5C-4DE4-A631-344A37B8534A}" srcOrd="0" destOrd="0" presId="urn:microsoft.com/office/officeart/2005/8/layout/hierarchy4"/>
    <dgm:cxn modelId="{16938A22-8BA7-4E4C-98A7-DBE27E20CD57}" srcId="{516267CC-B590-45FB-9A45-0BDEA4F6646C}" destId="{E4358BD0-8E1B-4513-B519-93324AFBD878}" srcOrd="1" destOrd="0" parTransId="{F77CFC25-24B4-407B-92AD-436F4876F474}" sibTransId="{C0E7AC9A-7FD8-4477-8AA7-5E7213AE6C89}"/>
    <dgm:cxn modelId="{F38E40CF-A755-45B6-945F-39A98D463BB2}" type="presOf" srcId="{A21ADA44-69EE-40B7-972D-3AE98BD0EC76}" destId="{AAD83162-2CC6-460D-9714-CFE3C522B617}" srcOrd="0" destOrd="0" presId="urn:microsoft.com/office/officeart/2005/8/layout/hierarchy4"/>
    <dgm:cxn modelId="{2F64E795-1C4E-4F98-BB67-A0B642A40EFB}" srcId="{1BF13C9B-BD1B-4E2E-8D30-B0DB21678E39}" destId="{B9CBE47B-CB73-4999-86CA-9F3BE04A3573}" srcOrd="5" destOrd="0" parTransId="{C03F7AC4-4A24-4438-B511-4CAE51B7250C}" sibTransId="{5218C324-272F-45F5-BD0A-3DEF0112F68B}"/>
    <dgm:cxn modelId="{51017ACC-7079-47F8-BB16-5EC6A35AB0D4}" type="presParOf" srcId="{AAD83162-2CC6-460D-9714-CFE3C522B617}" destId="{601C423B-4C21-49D7-9A65-89B5E849384C}" srcOrd="0" destOrd="0" presId="urn:microsoft.com/office/officeart/2005/8/layout/hierarchy4"/>
    <dgm:cxn modelId="{7770DE5A-85DF-4A05-845C-1FC0326CE4A3}" type="presParOf" srcId="{601C423B-4C21-49D7-9A65-89B5E849384C}" destId="{1CEB25D7-3C69-4281-86E6-C44940EAD3D0}" srcOrd="0" destOrd="0" presId="urn:microsoft.com/office/officeart/2005/8/layout/hierarchy4"/>
    <dgm:cxn modelId="{A3B4AE51-6912-4EAA-892D-B80096516659}" type="presParOf" srcId="{601C423B-4C21-49D7-9A65-89B5E849384C}" destId="{B6D76B4D-4542-4C6B-88E5-3CE51C0FFAE4}" srcOrd="1" destOrd="0" presId="urn:microsoft.com/office/officeart/2005/8/layout/hierarchy4"/>
    <dgm:cxn modelId="{8533DA65-11A7-4A10-BFA1-47710158E0E6}" type="presParOf" srcId="{601C423B-4C21-49D7-9A65-89B5E849384C}" destId="{4325D560-FADB-44DE-841E-672EAAC9ECC1}" srcOrd="2" destOrd="0" presId="urn:microsoft.com/office/officeart/2005/8/layout/hierarchy4"/>
    <dgm:cxn modelId="{4C7B798A-D7F5-4B7A-8D99-B820F4E4BBD3}" type="presParOf" srcId="{4325D560-FADB-44DE-841E-672EAAC9ECC1}" destId="{570A9786-C868-4EEA-8050-5A5418CCF0DA}" srcOrd="0" destOrd="0" presId="urn:microsoft.com/office/officeart/2005/8/layout/hierarchy4"/>
    <dgm:cxn modelId="{CA6E7A76-ABFA-4199-9E38-EAF75A68F9BF}" type="presParOf" srcId="{570A9786-C868-4EEA-8050-5A5418CCF0DA}" destId="{DCC39B6F-2F5C-4DE4-A631-344A37B8534A}" srcOrd="0" destOrd="0" presId="urn:microsoft.com/office/officeart/2005/8/layout/hierarchy4"/>
    <dgm:cxn modelId="{C694493D-B826-479E-829F-C925BACE9BBC}" type="presParOf" srcId="{570A9786-C868-4EEA-8050-5A5418CCF0DA}" destId="{B63694F5-1EAB-41FC-918D-3E3E464977FC}" srcOrd="1" destOrd="0" presId="urn:microsoft.com/office/officeart/2005/8/layout/hierarchy4"/>
    <dgm:cxn modelId="{9868FD24-7940-4F35-A1C9-017809EC6073}" type="presParOf" srcId="{570A9786-C868-4EEA-8050-5A5418CCF0DA}" destId="{C1E6FC6C-D7E6-4AC9-B2CD-7E84A36D154F}" srcOrd="2" destOrd="0" presId="urn:microsoft.com/office/officeart/2005/8/layout/hierarchy4"/>
    <dgm:cxn modelId="{C4D47194-7AE3-44F3-9F87-B30FBDF2F489}" type="presParOf" srcId="{C1E6FC6C-D7E6-4AC9-B2CD-7E84A36D154F}" destId="{18EC22C6-7D0D-4CE0-ADC8-1E163757454A}" srcOrd="0" destOrd="0" presId="urn:microsoft.com/office/officeart/2005/8/layout/hierarchy4"/>
    <dgm:cxn modelId="{CEE8126D-665A-4DF8-BF7D-0118EFD7D9E4}" type="presParOf" srcId="{18EC22C6-7D0D-4CE0-ADC8-1E163757454A}" destId="{8CAFC637-4A89-4791-BE18-9B5AD27113F4}" srcOrd="0" destOrd="0" presId="urn:microsoft.com/office/officeart/2005/8/layout/hierarchy4"/>
    <dgm:cxn modelId="{804BEEF2-B472-48A5-BEF4-4636CFBCC92B}" type="presParOf" srcId="{18EC22C6-7D0D-4CE0-ADC8-1E163757454A}" destId="{C7A8FFC7-1516-478B-A7E7-A89A9C4F9FAB}" srcOrd="1" destOrd="0" presId="urn:microsoft.com/office/officeart/2005/8/layout/hierarchy4"/>
    <dgm:cxn modelId="{7934FE12-AB00-4358-B77C-8B97D76ABA90}" type="presParOf" srcId="{C1E6FC6C-D7E6-4AC9-B2CD-7E84A36D154F}" destId="{5AB9A50D-DA1B-4AB0-B2CD-F9A790704EF6}" srcOrd="1" destOrd="0" presId="urn:microsoft.com/office/officeart/2005/8/layout/hierarchy4"/>
    <dgm:cxn modelId="{68E96232-A98C-4986-B4EE-ECD8D98EDE06}" type="presParOf" srcId="{C1E6FC6C-D7E6-4AC9-B2CD-7E84A36D154F}" destId="{1BB8A512-3199-40B2-ACB8-61D11194EB5B}" srcOrd="2" destOrd="0" presId="urn:microsoft.com/office/officeart/2005/8/layout/hierarchy4"/>
    <dgm:cxn modelId="{965B7E3D-D435-4656-A85E-02C13A74DEA1}" type="presParOf" srcId="{1BB8A512-3199-40B2-ACB8-61D11194EB5B}" destId="{979CF261-EA61-48BB-B78F-7A593F679FA7}" srcOrd="0" destOrd="0" presId="urn:microsoft.com/office/officeart/2005/8/layout/hierarchy4"/>
    <dgm:cxn modelId="{8CD246C0-7196-4BF5-9BD2-28AC41F331EC}" type="presParOf" srcId="{1BB8A512-3199-40B2-ACB8-61D11194EB5B}" destId="{752AC5DA-CC41-4EED-BEA9-6BC84DF1A3E2}" srcOrd="1" destOrd="0" presId="urn:microsoft.com/office/officeart/2005/8/layout/hierarchy4"/>
    <dgm:cxn modelId="{3FAD0F07-AEB0-4E5D-A25C-2BA513638EB9}" type="presParOf" srcId="{C1E6FC6C-D7E6-4AC9-B2CD-7E84A36D154F}" destId="{609B71DC-E3F9-4FE9-A7AD-37CC697D1AF8}" srcOrd="3" destOrd="0" presId="urn:microsoft.com/office/officeart/2005/8/layout/hierarchy4"/>
    <dgm:cxn modelId="{3EC15E9F-0981-49E1-916D-9249E3DA88B4}" type="presParOf" srcId="{C1E6FC6C-D7E6-4AC9-B2CD-7E84A36D154F}" destId="{47A1F87B-D555-4149-9C3F-DFB41B2680D9}" srcOrd="4" destOrd="0" presId="urn:microsoft.com/office/officeart/2005/8/layout/hierarchy4"/>
    <dgm:cxn modelId="{97FE727F-477A-4ABD-BEF3-14F5F71F720D}" type="presParOf" srcId="{47A1F87B-D555-4149-9C3F-DFB41B2680D9}" destId="{221D585A-F86F-44C2-9F94-EBE0CBBD3771}" srcOrd="0" destOrd="0" presId="urn:microsoft.com/office/officeart/2005/8/layout/hierarchy4"/>
    <dgm:cxn modelId="{6877BCCC-7C74-438A-BA95-7BBC8448284E}" type="presParOf" srcId="{47A1F87B-D555-4149-9C3F-DFB41B2680D9}" destId="{FEFF0BA3-B4CF-48BD-B242-D25DB60DEE52}" srcOrd="1" destOrd="0" presId="urn:microsoft.com/office/officeart/2005/8/layout/hierarchy4"/>
    <dgm:cxn modelId="{9815F227-11E2-4019-AD87-E6A7E138D33D}" type="presParOf" srcId="{C1E6FC6C-D7E6-4AC9-B2CD-7E84A36D154F}" destId="{22087996-CD78-4C78-8FA6-A875B569EF23}" srcOrd="5" destOrd="0" presId="urn:microsoft.com/office/officeart/2005/8/layout/hierarchy4"/>
    <dgm:cxn modelId="{B61B043D-1BDA-419E-9329-0F7AD71A59F8}" type="presParOf" srcId="{C1E6FC6C-D7E6-4AC9-B2CD-7E84A36D154F}" destId="{F54B9AEB-AED9-4730-8E05-DF876533A209}" srcOrd="6" destOrd="0" presId="urn:microsoft.com/office/officeart/2005/8/layout/hierarchy4"/>
    <dgm:cxn modelId="{280EF538-ECC7-48D4-865E-7990CC69C7A4}" type="presParOf" srcId="{F54B9AEB-AED9-4730-8E05-DF876533A209}" destId="{36DC124B-BDDD-4056-9FDC-BEACD803CFE5}" srcOrd="0" destOrd="0" presId="urn:microsoft.com/office/officeart/2005/8/layout/hierarchy4"/>
    <dgm:cxn modelId="{B7716C7E-6AC2-4121-8AAD-E04150394DCB}" type="presParOf" srcId="{F54B9AEB-AED9-4730-8E05-DF876533A209}" destId="{94714BCC-55C9-4E89-999B-C4E7A41C3518}" srcOrd="1" destOrd="0" presId="urn:microsoft.com/office/officeart/2005/8/layout/hierarchy4"/>
    <dgm:cxn modelId="{114581F0-9EA7-496C-8DE0-D098954B2481}" type="presParOf" srcId="{C1E6FC6C-D7E6-4AC9-B2CD-7E84A36D154F}" destId="{DEA8908F-F8CC-4F34-BCFE-C22955871794}" srcOrd="7" destOrd="0" presId="urn:microsoft.com/office/officeart/2005/8/layout/hierarchy4"/>
    <dgm:cxn modelId="{091205DC-24FA-4B5D-B3C3-3ECA9CED3292}" type="presParOf" srcId="{C1E6FC6C-D7E6-4AC9-B2CD-7E84A36D154F}" destId="{7F264D1D-1762-4200-9128-5F8E7AAB1D95}" srcOrd="8" destOrd="0" presId="urn:microsoft.com/office/officeart/2005/8/layout/hierarchy4"/>
    <dgm:cxn modelId="{3180958C-01CA-4C2F-ACFA-FE9398C58F84}" type="presParOf" srcId="{7F264D1D-1762-4200-9128-5F8E7AAB1D95}" destId="{213B8114-680C-4887-B6EA-7BF1A2BA8BB0}" srcOrd="0" destOrd="0" presId="urn:microsoft.com/office/officeart/2005/8/layout/hierarchy4"/>
    <dgm:cxn modelId="{32D91643-36C1-443E-B5F4-B8C97F88BC5F}" type="presParOf" srcId="{7F264D1D-1762-4200-9128-5F8E7AAB1D95}" destId="{FD572689-FCF5-4611-BD5F-22F00439D165}" srcOrd="1" destOrd="0" presId="urn:microsoft.com/office/officeart/2005/8/layout/hierarchy4"/>
    <dgm:cxn modelId="{0038A622-2556-4984-9E98-32C6418A746C}" type="presParOf" srcId="{C1E6FC6C-D7E6-4AC9-B2CD-7E84A36D154F}" destId="{E3D5259A-F159-4AB2-86AD-7744298BF891}" srcOrd="9" destOrd="0" presId="urn:microsoft.com/office/officeart/2005/8/layout/hierarchy4"/>
    <dgm:cxn modelId="{5E40A1A0-1109-40A5-BC1F-894CABA2BE45}" type="presParOf" srcId="{C1E6FC6C-D7E6-4AC9-B2CD-7E84A36D154F}" destId="{362F512E-D724-43C8-A27C-11D189B0C334}" srcOrd="10" destOrd="0" presId="urn:microsoft.com/office/officeart/2005/8/layout/hierarchy4"/>
    <dgm:cxn modelId="{2E61BB8A-F6B2-4E8C-ACAC-A51888BEBB85}" type="presParOf" srcId="{362F512E-D724-43C8-A27C-11D189B0C334}" destId="{42CF88A8-45B8-4267-AF82-BEF5613AD4AE}" srcOrd="0" destOrd="0" presId="urn:microsoft.com/office/officeart/2005/8/layout/hierarchy4"/>
    <dgm:cxn modelId="{FC0BF383-FFBF-479A-8B44-034EE8EE2D22}" type="presParOf" srcId="{362F512E-D724-43C8-A27C-11D189B0C334}" destId="{4F7F8F76-4BF6-4454-8D14-BC8ED26735FD}" srcOrd="1" destOrd="0" presId="urn:microsoft.com/office/officeart/2005/8/layout/hierarchy4"/>
    <dgm:cxn modelId="{7EDFBEBA-99C3-4D9A-BDDD-952E4CA6073F}" type="presParOf" srcId="{C1E6FC6C-D7E6-4AC9-B2CD-7E84A36D154F}" destId="{6138B552-D0DF-454B-82A2-AB77517B3D31}" srcOrd="11" destOrd="0" presId="urn:microsoft.com/office/officeart/2005/8/layout/hierarchy4"/>
    <dgm:cxn modelId="{87D4AFE2-4F64-4878-BFC2-7B23BF6A4642}" type="presParOf" srcId="{C1E6FC6C-D7E6-4AC9-B2CD-7E84A36D154F}" destId="{24E72AED-6E85-47A7-9714-9E42FB52A770}" srcOrd="12" destOrd="0" presId="urn:microsoft.com/office/officeart/2005/8/layout/hierarchy4"/>
    <dgm:cxn modelId="{AED277E2-9B8F-47D6-ABF5-7D5166E40D5C}" type="presParOf" srcId="{24E72AED-6E85-47A7-9714-9E42FB52A770}" destId="{310248D2-A4AE-45ED-BB3C-553EBBB90D9E}" srcOrd="0" destOrd="0" presId="urn:microsoft.com/office/officeart/2005/8/layout/hierarchy4"/>
    <dgm:cxn modelId="{0B6DA6EB-AB9C-4E28-949D-9E6D5E7C009F}" type="presParOf" srcId="{24E72AED-6E85-47A7-9714-9E42FB52A770}" destId="{FD3E6F29-53FF-42CA-A806-1D68582F0A45}" srcOrd="1" destOrd="0" presId="urn:microsoft.com/office/officeart/2005/8/layout/hierarchy4"/>
    <dgm:cxn modelId="{BAB2B2DA-6452-4F55-A086-8F4574943B1C}" type="presParOf" srcId="{C1E6FC6C-D7E6-4AC9-B2CD-7E84A36D154F}" destId="{234FAF5C-A98B-4059-9800-F52D3C6592B1}" srcOrd="13" destOrd="0" presId="urn:microsoft.com/office/officeart/2005/8/layout/hierarchy4"/>
    <dgm:cxn modelId="{C5226B23-F158-4DFB-9DA5-F38F65983C37}" type="presParOf" srcId="{C1E6FC6C-D7E6-4AC9-B2CD-7E84A36D154F}" destId="{7BAAD50A-F5AB-4D1F-84B2-1ECA2B36AEE3}" srcOrd="14" destOrd="0" presId="urn:microsoft.com/office/officeart/2005/8/layout/hierarchy4"/>
    <dgm:cxn modelId="{363F903C-B3FE-4F79-B2FF-B2C25A022E16}" type="presParOf" srcId="{7BAAD50A-F5AB-4D1F-84B2-1ECA2B36AEE3}" destId="{202FBD62-C52B-4AC0-9523-08BB792E9B23}" srcOrd="0" destOrd="0" presId="urn:microsoft.com/office/officeart/2005/8/layout/hierarchy4"/>
    <dgm:cxn modelId="{CAB957E1-968F-4338-A32E-40CCAAF60CDB}" type="presParOf" srcId="{7BAAD50A-F5AB-4D1F-84B2-1ECA2B36AEE3}" destId="{1C7A853D-3EA7-42E7-A92C-16B6C1A84AC2}" srcOrd="1" destOrd="0" presId="urn:microsoft.com/office/officeart/2005/8/layout/hierarchy4"/>
    <dgm:cxn modelId="{94555515-DCE7-4002-935F-4A856440CED3}" type="presParOf" srcId="{4325D560-FADB-44DE-841E-672EAAC9ECC1}" destId="{31B2359A-4C70-4A8D-BB42-381B46DF75CF}" srcOrd="1" destOrd="0" presId="urn:microsoft.com/office/officeart/2005/8/layout/hierarchy4"/>
    <dgm:cxn modelId="{5EC52DE7-A57F-4CA6-B24C-ADA9ADA88801}" type="presParOf" srcId="{4325D560-FADB-44DE-841E-672EAAC9ECC1}" destId="{B84140E2-C131-4FFE-B474-826BF3E80764}" srcOrd="2" destOrd="0" presId="urn:microsoft.com/office/officeart/2005/8/layout/hierarchy4"/>
    <dgm:cxn modelId="{3FA459D3-169C-484E-B3F9-3E1951771791}" type="presParOf" srcId="{B84140E2-C131-4FFE-B474-826BF3E80764}" destId="{140F6A87-1282-4F71-9124-EF93E7A6CBDE}" srcOrd="0" destOrd="0" presId="urn:microsoft.com/office/officeart/2005/8/layout/hierarchy4"/>
    <dgm:cxn modelId="{CF6EFC85-C4BC-4B6F-A544-625D173CCC61}" type="presParOf" srcId="{B84140E2-C131-4FFE-B474-826BF3E80764}" destId="{1A02DFE4-6DE9-413B-8B5F-32A92B8262A1}" srcOrd="1" destOrd="0" presId="urn:microsoft.com/office/officeart/2005/8/layout/hierarchy4"/>
    <dgm:cxn modelId="{7F1FE560-F84C-4A6A-9910-933698D7315A}" type="presParOf" srcId="{B84140E2-C131-4FFE-B474-826BF3E80764}" destId="{5F20EAE3-0959-4D42-87B8-5D38B9F80749}" srcOrd="2" destOrd="0" presId="urn:microsoft.com/office/officeart/2005/8/layout/hierarchy4"/>
    <dgm:cxn modelId="{3D5FD44D-47A1-40A4-8B3D-AF798CD470FE}" type="presParOf" srcId="{5F20EAE3-0959-4D42-87B8-5D38B9F80749}" destId="{61BC7A50-2C58-451E-ADFE-81065FD6D1BE}" srcOrd="0" destOrd="0" presId="urn:microsoft.com/office/officeart/2005/8/layout/hierarchy4"/>
    <dgm:cxn modelId="{401458CA-686F-469C-ACEB-310B57865059}" type="presParOf" srcId="{61BC7A50-2C58-451E-ADFE-81065FD6D1BE}" destId="{72D4D99C-998D-4B5A-ACD2-8F9B351DC9E2}" srcOrd="0" destOrd="0" presId="urn:microsoft.com/office/officeart/2005/8/layout/hierarchy4"/>
    <dgm:cxn modelId="{A9E0C10C-88FB-4BDE-98D0-CCC6FEDA6621}" type="presParOf" srcId="{61BC7A50-2C58-451E-ADFE-81065FD6D1BE}" destId="{E1A59FE6-BFCD-4B2E-A7F2-81D82BA761C5}" srcOrd="1" destOrd="0" presId="urn:microsoft.com/office/officeart/2005/8/layout/hierarchy4"/>
    <dgm:cxn modelId="{EB72492A-13A9-4ECD-AB26-833F2ADDFAD1}" type="presParOf" srcId="{5F20EAE3-0959-4D42-87B8-5D38B9F80749}" destId="{2141E684-DFB4-415B-8636-5F8CADB8F26C}" srcOrd="1" destOrd="0" presId="urn:microsoft.com/office/officeart/2005/8/layout/hierarchy4"/>
    <dgm:cxn modelId="{A5E21C68-DEE7-4149-9B49-068355F11171}" type="presParOf" srcId="{5F20EAE3-0959-4D42-87B8-5D38B9F80749}" destId="{85B6575F-C7E4-47FD-B4C0-C0E099744FC9}" srcOrd="2" destOrd="0" presId="urn:microsoft.com/office/officeart/2005/8/layout/hierarchy4"/>
    <dgm:cxn modelId="{80042E2A-DFD2-4B9B-8D7B-FD2D4E14CBE4}" type="presParOf" srcId="{85B6575F-C7E4-47FD-B4C0-C0E099744FC9}" destId="{24532802-DD0D-45AA-A4E0-57101DAC387C}" srcOrd="0" destOrd="0" presId="urn:microsoft.com/office/officeart/2005/8/layout/hierarchy4"/>
    <dgm:cxn modelId="{1124AB20-440C-4A4D-805E-A3D2AD83FCA7}" type="presParOf" srcId="{85B6575F-C7E4-47FD-B4C0-C0E099744FC9}" destId="{D916F2AF-659F-4F36-A5F7-26D7D828F513}" srcOrd="1" destOrd="0" presId="urn:microsoft.com/office/officeart/2005/8/layout/hierarchy4"/>
    <dgm:cxn modelId="{35C8298C-06F6-4208-84EE-20EE3E1CD949}" type="presParOf" srcId="{5F20EAE3-0959-4D42-87B8-5D38B9F80749}" destId="{C93B1DD0-4A1C-46EA-9A29-B09712C00B2D}" srcOrd="3" destOrd="0" presId="urn:microsoft.com/office/officeart/2005/8/layout/hierarchy4"/>
    <dgm:cxn modelId="{90FE54C7-192A-49EB-A553-DABBA69AF0EA}" type="presParOf" srcId="{5F20EAE3-0959-4D42-87B8-5D38B9F80749}" destId="{41D576D2-AF81-41C7-8568-24C783784AA5}" srcOrd="4" destOrd="0" presId="urn:microsoft.com/office/officeart/2005/8/layout/hierarchy4"/>
    <dgm:cxn modelId="{12AC5623-F9E1-4922-8611-579B35E4CAC3}" type="presParOf" srcId="{41D576D2-AF81-41C7-8568-24C783784AA5}" destId="{FF566B94-675E-4181-B41A-F43DA76E4F8B}" srcOrd="0" destOrd="0" presId="urn:microsoft.com/office/officeart/2005/8/layout/hierarchy4"/>
    <dgm:cxn modelId="{713AB187-F68E-4032-9863-AFF4AA908D5D}" type="presParOf" srcId="{41D576D2-AF81-41C7-8568-24C783784AA5}" destId="{B42F7460-692A-4C32-B0A2-A51AF608995D}" srcOrd="1" destOrd="0" presId="urn:microsoft.com/office/officeart/2005/8/layout/hierarchy4"/>
    <dgm:cxn modelId="{9D025B58-0939-4B81-97DB-34BA796780C6}" type="presParOf" srcId="{5F20EAE3-0959-4D42-87B8-5D38B9F80749}" destId="{C530601D-156C-4F9E-BED4-410C4D575BF6}" srcOrd="5" destOrd="0" presId="urn:microsoft.com/office/officeart/2005/8/layout/hierarchy4"/>
    <dgm:cxn modelId="{65F1D312-5858-4477-80C7-0EB2345431FE}" type="presParOf" srcId="{5F20EAE3-0959-4D42-87B8-5D38B9F80749}" destId="{C11765FC-A50F-445A-BF27-15B013944486}" srcOrd="6" destOrd="0" presId="urn:microsoft.com/office/officeart/2005/8/layout/hierarchy4"/>
    <dgm:cxn modelId="{B857B81A-6EDA-46A3-ABF1-74DA384671C0}" type="presParOf" srcId="{C11765FC-A50F-445A-BF27-15B013944486}" destId="{663D01AC-0AEF-429A-976A-D8BAC1516AD0}" srcOrd="0" destOrd="0" presId="urn:microsoft.com/office/officeart/2005/8/layout/hierarchy4"/>
    <dgm:cxn modelId="{B4CD4D8B-5D98-47D8-B353-8C3899B61293}" type="presParOf" srcId="{C11765FC-A50F-445A-BF27-15B013944486}" destId="{409483D6-90B4-4DEE-BF12-F82A050A5171}" srcOrd="1" destOrd="0" presId="urn:microsoft.com/office/officeart/2005/8/layout/hierarchy4"/>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F1978726-C371-4869-9C24-4B2B7ADF65E8}"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88093F41-07B0-4C68-8FA3-D61A37BFB174}">
      <dgm:prSet phldrT="[文本]" custT="1"/>
      <dgm:spPr/>
      <dgm:t>
        <a:bodyPr/>
        <a:lstStyle/>
        <a:p>
          <a:r>
            <a:rPr lang="zh-CN" altLang="en-US" sz="2000" b="1">
              <a:latin typeface="+mn-lt"/>
              <a:ea typeface="+mn-ea"/>
              <a:cs typeface="+mn-ea"/>
              <a:sym typeface="+mn-lt"/>
            </a:rPr>
            <a:t>课程实施</a:t>
          </a:r>
          <a:endParaRPr lang="zh-CN" altLang="en-US" sz="2000" b="1" dirty="0">
            <a:latin typeface="+mn-lt"/>
            <a:ea typeface="+mn-ea"/>
            <a:cs typeface="+mn-ea"/>
            <a:sym typeface="+mn-lt"/>
          </a:endParaRPr>
        </a:p>
      </dgm:t>
    </dgm:pt>
    <dgm:pt modelId="{D461026C-1FC3-49A7-A44E-6B13737E2550}" type="parTrans" cxnId="{F93A6100-9258-40A9-984B-CD1B79301424}">
      <dgm:prSet/>
      <dgm:spPr/>
      <dgm:t>
        <a:bodyPr/>
        <a:lstStyle/>
        <a:p>
          <a:endParaRPr lang="zh-CN" altLang="en-US"/>
        </a:p>
      </dgm:t>
    </dgm:pt>
    <dgm:pt modelId="{4ABEE118-426E-4DF1-A6DC-F2E463794698}" type="sibTrans" cxnId="{F93A6100-9258-40A9-984B-CD1B79301424}">
      <dgm:prSet/>
      <dgm:spPr/>
      <dgm:t>
        <a:bodyPr/>
        <a:lstStyle/>
        <a:p>
          <a:endParaRPr lang="zh-CN" altLang="en-US"/>
        </a:p>
      </dgm:t>
    </dgm:pt>
    <dgm:pt modelId="{D550EC9F-B5BE-4E3C-B28C-C67051852D73}">
      <dgm:prSet/>
      <dgm:spPr/>
      <dgm:t>
        <a:bodyPr/>
        <a:lstStyle/>
        <a:p>
          <a:r>
            <a:rPr lang="zh-CN" altLang="en-US" dirty="0">
              <a:latin typeface="+mn-lt"/>
              <a:ea typeface="+mn-ea"/>
              <a:cs typeface="+mn-ea"/>
              <a:sym typeface="+mn-lt"/>
            </a:rPr>
            <a:t>课程主要包含</a:t>
          </a:r>
          <a:r>
            <a:rPr lang="en-US" altLang="en-US" dirty="0">
              <a:latin typeface="+mn-lt"/>
              <a:ea typeface="+mn-ea"/>
              <a:cs typeface="+mn-ea"/>
              <a:sym typeface="+mn-lt"/>
            </a:rPr>
            <a:t>8</a:t>
          </a:r>
          <a:r>
            <a:rPr lang="zh-CN" altLang="en-US" dirty="0">
              <a:latin typeface="+mn-lt"/>
              <a:ea typeface="+mn-ea"/>
              <a:cs typeface="+mn-ea"/>
              <a:sym typeface="+mn-lt"/>
            </a:rPr>
            <a:t>个基本模块（必选，</a:t>
          </a:r>
          <a:r>
            <a:rPr lang="en-US" altLang="en-US" dirty="0">
              <a:latin typeface="+mn-lt"/>
              <a:ea typeface="+mn-ea"/>
              <a:cs typeface="+mn-ea"/>
              <a:sym typeface="+mn-lt"/>
            </a:rPr>
            <a:t>48</a:t>
          </a:r>
          <a:r>
            <a:rPr lang="zh-CN" altLang="en-US" dirty="0">
              <a:latin typeface="+mn-lt"/>
              <a:ea typeface="+mn-ea"/>
              <a:cs typeface="+mn-ea"/>
              <a:sym typeface="+mn-lt"/>
            </a:rPr>
            <a:t>学时）和</a:t>
          </a:r>
          <a:r>
            <a:rPr lang="en-US" altLang="en-US" dirty="0">
              <a:latin typeface="+mn-lt"/>
              <a:ea typeface="+mn-ea"/>
              <a:cs typeface="+mn-ea"/>
              <a:sym typeface="+mn-lt"/>
            </a:rPr>
            <a:t>4</a:t>
          </a:r>
          <a:r>
            <a:rPr lang="zh-CN" altLang="en-US" dirty="0">
              <a:latin typeface="+mn-lt"/>
              <a:ea typeface="+mn-ea"/>
              <a:cs typeface="+mn-ea"/>
              <a:sym typeface="+mn-lt"/>
            </a:rPr>
            <a:t>个综合系统（</a:t>
          </a:r>
          <a:r>
            <a:rPr lang="en-US" altLang="en-US" dirty="0">
              <a:latin typeface="+mn-lt"/>
              <a:ea typeface="+mn-ea"/>
              <a:cs typeface="+mn-ea"/>
              <a:sym typeface="+mn-lt"/>
            </a:rPr>
            <a:t>4</a:t>
          </a:r>
          <a:r>
            <a:rPr lang="zh-CN" altLang="en-US" dirty="0">
              <a:latin typeface="+mn-lt"/>
              <a:ea typeface="+mn-ea"/>
              <a:cs typeface="+mn-ea"/>
              <a:sym typeface="+mn-lt"/>
            </a:rPr>
            <a:t>选</a:t>
          </a:r>
          <a:r>
            <a:rPr lang="en-US" altLang="en-US" dirty="0">
              <a:latin typeface="+mn-lt"/>
              <a:ea typeface="+mn-ea"/>
              <a:cs typeface="+mn-ea"/>
              <a:sym typeface="+mn-lt"/>
            </a:rPr>
            <a:t>1</a:t>
          </a:r>
          <a:r>
            <a:rPr lang="zh-CN" altLang="en-US" dirty="0">
              <a:latin typeface="+mn-lt"/>
              <a:ea typeface="+mn-ea"/>
              <a:cs typeface="+mn-ea"/>
              <a:sym typeface="+mn-lt"/>
            </a:rPr>
            <a:t>，</a:t>
          </a:r>
          <a:r>
            <a:rPr lang="en-US" altLang="en-US" dirty="0">
              <a:latin typeface="+mn-lt"/>
              <a:ea typeface="+mn-ea"/>
              <a:cs typeface="+mn-ea"/>
              <a:sym typeface="+mn-lt"/>
            </a:rPr>
            <a:t>16</a:t>
          </a:r>
          <a:r>
            <a:rPr lang="zh-CN" altLang="en-US" dirty="0">
              <a:latin typeface="+mn-lt"/>
              <a:ea typeface="+mn-ea"/>
              <a:cs typeface="+mn-ea"/>
              <a:sym typeface="+mn-lt"/>
            </a:rPr>
            <a:t>学时），共 </a:t>
          </a:r>
          <a:r>
            <a:rPr lang="en-US" altLang="en-US" dirty="0">
              <a:latin typeface="+mn-lt"/>
              <a:ea typeface="+mn-ea"/>
              <a:cs typeface="+mn-ea"/>
              <a:sym typeface="+mn-lt"/>
            </a:rPr>
            <a:t>2 </a:t>
          </a:r>
          <a:r>
            <a:rPr lang="zh-CN" altLang="en-US" dirty="0">
              <a:latin typeface="+mn-lt"/>
              <a:ea typeface="+mn-ea"/>
              <a:cs typeface="+mn-ea"/>
              <a:sym typeface="+mn-lt"/>
            </a:rPr>
            <a:t>学分、</a:t>
          </a:r>
          <a:r>
            <a:rPr lang="en-US" altLang="en-US" dirty="0">
              <a:latin typeface="+mn-lt"/>
              <a:ea typeface="+mn-ea"/>
              <a:cs typeface="+mn-ea"/>
              <a:sym typeface="+mn-lt"/>
            </a:rPr>
            <a:t>64</a:t>
          </a:r>
          <a:r>
            <a:rPr lang="zh-CN" altLang="en-US" dirty="0">
              <a:latin typeface="+mn-lt"/>
              <a:ea typeface="+mn-ea"/>
              <a:cs typeface="+mn-ea"/>
              <a:sym typeface="+mn-lt"/>
            </a:rPr>
            <a:t>学时 ，实行平行班分组教学；</a:t>
          </a:r>
        </a:p>
      </dgm:t>
    </dgm:pt>
    <dgm:pt modelId="{FCC4B5C3-EDCF-4C34-9B18-9876B3649D5F}" type="parTrans" cxnId="{374D53E5-093B-424F-B8B5-370BFFE46DB6}">
      <dgm:prSet/>
      <dgm:spPr/>
      <dgm:t>
        <a:bodyPr/>
        <a:lstStyle/>
        <a:p>
          <a:endParaRPr lang="zh-CN" altLang="en-US"/>
        </a:p>
      </dgm:t>
    </dgm:pt>
    <dgm:pt modelId="{44B51E04-2230-449C-B2D2-33F1144CC66E}" type="sibTrans" cxnId="{374D53E5-093B-424F-B8B5-370BFFE46DB6}">
      <dgm:prSet/>
      <dgm:spPr/>
      <dgm:t>
        <a:bodyPr/>
        <a:lstStyle/>
        <a:p>
          <a:endParaRPr lang="zh-CN" altLang="en-US"/>
        </a:p>
      </dgm:t>
    </dgm:pt>
    <dgm:pt modelId="{9D107495-8730-47E6-8B60-474381170F42}">
      <dgm:prSet/>
      <dgm:spPr/>
      <dgm:t>
        <a:bodyPr/>
        <a:lstStyle/>
        <a:p>
          <a:r>
            <a:rPr lang="zh-CN" altLang="en-US" dirty="0">
              <a:latin typeface="+mn-lt"/>
              <a:ea typeface="+mn-ea"/>
              <a:cs typeface="+mn-ea"/>
              <a:sym typeface="+mn-lt"/>
            </a:rPr>
            <a:t>该课程作为必修课列入工程师学院</a:t>
          </a:r>
          <a:r>
            <a:rPr lang="en-US" altLang="en-US" dirty="0">
              <a:latin typeface="+mn-lt"/>
              <a:ea typeface="+mn-ea"/>
              <a:cs typeface="+mn-ea"/>
              <a:sym typeface="+mn-lt"/>
            </a:rPr>
            <a:t>2022</a:t>
          </a:r>
          <a:r>
            <a:rPr lang="zh-CN" altLang="en-US" dirty="0">
              <a:latin typeface="+mn-lt"/>
              <a:ea typeface="+mn-ea"/>
              <a:cs typeface="+mn-ea"/>
              <a:sym typeface="+mn-lt"/>
            </a:rPr>
            <a:t>级工程专业学位研究生培养方案。</a:t>
          </a:r>
        </a:p>
      </dgm:t>
    </dgm:pt>
    <dgm:pt modelId="{03610672-6F4D-4F56-B440-85ECE7D47AD0}" type="parTrans" cxnId="{DC55984F-4EA7-4EE6-AAED-9B0FBFC4ECC1}">
      <dgm:prSet/>
      <dgm:spPr/>
      <dgm:t>
        <a:bodyPr/>
        <a:lstStyle/>
        <a:p>
          <a:endParaRPr lang="zh-CN" altLang="en-US"/>
        </a:p>
      </dgm:t>
    </dgm:pt>
    <dgm:pt modelId="{78593334-29FA-4458-9F40-10787894654B}" type="sibTrans" cxnId="{DC55984F-4EA7-4EE6-AAED-9B0FBFC4ECC1}">
      <dgm:prSet/>
      <dgm:spPr/>
      <dgm:t>
        <a:bodyPr/>
        <a:lstStyle/>
        <a:p>
          <a:endParaRPr lang="zh-CN" altLang="en-US"/>
        </a:p>
      </dgm:t>
    </dgm:pt>
    <dgm:pt modelId="{90B6DA8B-B4A2-41B2-89EE-6400A04AE7A4}">
      <dgm:prSet custT="1"/>
      <dgm:spPr/>
      <dgm:t>
        <a:bodyPr/>
        <a:lstStyle/>
        <a:p>
          <a:r>
            <a:rPr lang="zh-CN" altLang="en-US" sz="2000" b="1" dirty="0">
              <a:latin typeface="+mn-lt"/>
              <a:ea typeface="+mn-ea"/>
              <a:cs typeface="+mn-ea"/>
              <a:sym typeface="+mn-lt"/>
            </a:rPr>
            <a:t>课程考核</a:t>
          </a:r>
          <a:r>
            <a:rPr lang="en-US" altLang="en-US" sz="2000" b="1" dirty="0">
              <a:latin typeface="+mn-lt"/>
              <a:ea typeface="+mn-ea"/>
              <a:cs typeface="+mn-ea"/>
              <a:sym typeface="+mn-lt"/>
            </a:rPr>
            <a:t>—</a:t>
          </a:r>
          <a:r>
            <a:rPr lang="zh-CN" altLang="en-US" sz="2000" b="1" dirty="0">
              <a:latin typeface="+mn-lt"/>
              <a:ea typeface="+mn-ea"/>
              <a:cs typeface="+mn-ea"/>
              <a:sym typeface="+mn-lt"/>
            </a:rPr>
            <a:t>注重综合实践创新能力考核</a:t>
          </a:r>
        </a:p>
      </dgm:t>
    </dgm:pt>
    <dgm:pt modelId="{E1B7A7C3-C330-453A-A07D-A08CE9912F5F}" type="parTrans" cxnId="{1D55F3B5-74A1-4CFA-A4C6-01AE5CB77BFF}">
      <dgm:prSet/>
      <dgm:spPr/>
      <dgm:t>
        <a:bodyPr/>
        <a:lstStyle/>
        <a:p>
          <a:endParaRPr lang="zh-CN" altLang="en-US"/>
        </a:p>
      </dgm:t>
    </dgm:pt>
    <dgm:pt modelId="{597277D8-B570-4A3C-B8E8-A62E30BC3F56}" type="sibTrans" cxnId="{1D55F3B5-74A1-4CFA-A4C6-01AE5CB77BFF}">
      <dgm:prSet/>
      <dgm:spPr/>
      <dgm:t>
        <a:bodyPr/>
        <a:lstStyle/>
        <a:p>
          <a:endParaRPr lang="zh-CN" altLang="en-US"/>
        </a:p>
      </dgm:t>
    </dgm:pt>
    <dgm:pt modelId="{7BF05F52-7E9C-4F1A-880A-134C02A29533}">
      <dgm:prSet/>
      <dgm:spPr/>
      <dgm:t>
        <a:bodyPr/>
        <a:lstStyle/>
        <a:p>
          <a:r>
            <a:rPr lang="zh-CN" altLang="en-US" dirty="0">
              <a:latin typeface="+mn-lt"/>
              <a:ea typeface="+mn-ea"/>
              <a:cs typeface="+mn-ea"/>
              <a:sym typeface="+mn-lt"/>
            </a:rPr>
            <a:t>基本模块考核训练成绩：基本理论考试</a:t>
          </a:r>
          <a:r>
            <a:rPr lang="en-US" altLang="en-US" dirty="0">
              <a:latin typeface="+mn-lt"/>
              <a:ea typeface="+mn-ea"/>
              <a:cs typeface="+mn-ea"/>
              <a:sym typeface="+mn-lt"/>
            </a:rPr>
            <a:t>+</a:t>
          </a:r>
          <a:r>
            <a:rPr lang="zh-CN" altLang="en-US" dirty="0">
              <a:latin typeface="+mn-lt"/>
              <a:ea typeface="+mn-ea"/>
              <a:cs typeface="+mn-ea"/>
              <a:sym typeface="+mn-lt"/>
            </a:rPr>
            <a:t>实践环节考核</a:t>
          </a:r>
        </a:p>
      </dgm:t>
    </dgm:pt>
    <dgm:pt modelId="{F6AB2EA7-C1D9-4323-8D51-CF293D92DB0A}" type="parTrans" cxnId="{F0B3C4FE-47B7-40E3-9638-D672F23F7C6C}">
      <dgm:prSet/>
      <dgm:spPr/>
      <dgm:t>
        <a:bodyPr/>
        <a:lstStyle/>
        <a:p>
          <a:endParaRPr lang="zh-CN" altLang="en-US"/>
        </a:p>
      </dgm:t>
    </dgm:pt>
    <dgm:pt modelId="{773ECD3B-5CA3-4518-95B6-22B5E7AB7868}" type="sibTrans" cxnId="{F0B3C4FE-47B7-40E3-9638-D672F23F7C6C}">
      <dgm:prSet/>
      <dgm:spPr/>
      <dgm:t>
        <a:bodyPr/>
        <a:lstStyle/>
        <a:p>
          <a:endParaRPr lang="zh-CN" altLang="en-US"/>
        </a:p>
      </dgm:t>
    </dgm:pt>
    <dgm:pt modelId="{B60A77AC-A8D5-4727-A3FF-FB319C9F3FD6}">
      <dgm:prSet/>
      <dgm:spPr/>
      <dgm:t>
        <a:bodyPr/>
        <a:lstStyle/>
        <a:p>
          <a:r>
            <a:rPr lang="zh-CN" altLang="en-US" dirty="0">
              <a:latin typeface="+mn-lt"/>
              <a:ea typeface="+mn-ea"/>
              <a:cs typeface="+mn-ea"/>
              <a:sym typeface="+mn-lt"/>
            </a:rPr>
            <a:t>综合系统考核创新作品：样机、高质量实验报告、论文或专利</a:t>
          </a:r>
        </a:p>
      </dgm:t>
    </dgm:pt>
    <dgm:pt modelId="{9126AA67-A9A2-4F49-A378-97079C6712B5}" type="parTrans" cxnId="{0CB848D1-9571-4EF5-8EBA-465743AD4968}">
      <dgm:prSet/>
      <dgm:spPr/>
      <dgm:t>
        <a:bodyPr/>
        <a:lstStyle/>
        <a:p>
          <a:endParaRPr lang="zh-CN" altLang="en-US"/>
        </a:p>
      </dgm:t>
    </dgm:pt>
    <dgm:pt modelId="{11C1140A-8E48-499D-A8FC-7F510E704C3C}" type="sibTrans" cxnId="{0CB848D1-9571-4EF5-8EBA-465743AD4968}">
      <dgm:prSet/>
      <dgm:spPr/>
      <dgm:t>
        <a:bodyPr/>
        <a:lstStyle/>
        <a:p>
          <a:endParaRPr lang="zh-CN" altLang="en-US"/>
        </a:p>
      </dgm:t>
    </dgm:pt>
    <dgm:pt modelId="{6EA5AEFC-8BA5-4EE0-ADF6-E5485C859B81}">
      <dgm:prSet/>
      <dgm:spPr/>
      <dgm:t>
        <a:bodyPr/>
        <a:lstStyle/>
        <a:p>
          <a:r>
            <a:rPr lang="zh-CN" altLang="en-US" dirty="0">
              <a:latin typeface="+mn-lt"/>
              <a:ea typeface="+mn-ea"/>
              <a:cs typeface="+mn-ea"/>
              <a:sym typeface="+mn-lt"/>
            </a:rPr>
            <a:t>考核结果与专业实习实践衔接</a:t>
          </a:r>
        </a:p>
      </dgm:t>
    </dgm:pt>
    <dgm:pt modelId="{9B7A35D8-9BB1-49BB-9F76-AADBAFFCAF43}" type="parTrans" cxnId="{002042CA-5985-4FCB-8C97-4EBF0400E23C}">
      <dgm:prSet/>
      <dgm:spPr/>
      <dgm:t>
        <a:bodyPr/>
        <a:lstStyle/>
        <a:p>
          <a:endParaRPr lang="zh-CN" altLang="en-US"/>
        </a:p>
      </dgm:t>
    </dgm:pt>
    <dgm:pt modelId="{E4595013-97FA-4595-85CD-AD5E19F9881F}" type="sibTrans" cxnId="{002042CA-5985-4FCB-8C97-4EBF0400E23C}">
      <dgm:prSet/>
      <dgm:spPr/>
      <dgm:t>
        <a:bodyPr/>
        <a:lstStyle/>
        <a:p>
          <a:endParaRPr lang="zh-CN" altLang="en-US"/>
        </a:p>
      </dgm:t>
    </dgm:pt>
    <dgm:pt modelId="{AA5373B0-30BC-4E80-8E4C-05709B214D5B}" type="pres">
      <dgm:prSet presAssocID="{F1978726-C371-4869-9C24-4B2B7ADF65E8}" presName="linear" presStyleCnt="0">
        <dgm:presLayoutVars>
          <dgm:dir/>
          <dgm:animLvl val="lvl"/>
          <dgm:resizeHandles val="exact"/>
        </dgm:presLayoutVars>
      </dgm:prSet>
      <dgm:spPr/>
      <dgm:t>
        <a:bodyPr/>
        <a:lstStyle/>
        <a:p>
          <a:endParaRPr lang="zh-CN" altLang="en-US"/>
        </a:p>
      </dgm:t>
    </dgm:pt>
    <dgm:pt modelId="{6597D15C-7049-428F-ADA6-9273A04A88D8}" type="pres">
      <dgm:prSet presAssocID="{88093F41-07B0-4C68-8FA3-D61A37BFB174}" presName="parentLin" presStyleCnt="0"/>
      <dgm:spPr/>
    </dgm:pt>
    <dgm:pt modelId="{D27DFD31-FA68-4A39-ADAE-7F36F0F42561}" type="pres">
      <dgm:prSet presAssocID="{88093F41-07B0-4C68-8FA3-D61A37BFB174}" presName="parentLeftMargin" presStyleLbl="node1" presStyleIdx="0" presStyleCnt="2"/>
      <dgm:spPr/>
      <dgm:t>
        <a:bodyPr/>
        <a:lstStyle/>
        <a:p>
          <a:endParaRPr lang="zh-CN" altLang="en-US"/>
        </a:p>
      </dgm:t>
    </dgm:pt>
    <dgm:pt modelId="{6FA9F1A3-086C-4D14-962A-8F7217FCB7DD}" type="pres">
      <dgm:prSet presAssocID="{88093F41-07B0-4C68-8FA3-D61A37BFB174}" presName="parentText" presStyleLbl="node1" presStyleIdx="0" presStyleCnt="2">
        <dgm:presLayoutVars>
          <dgm:chMax val="0"/>
          <dgm:bulletEnabled val="1"/>
        </dgm:presLayoutVars>
      </dgm:prSet>
      <dgm:spPr/>
      <dgm:t>
        <a:bodyPr/>
        <a:lstStyle/>
        <a:p>
          <a:endParaRPr lang="zh-CN" altLang="en-US"/>
        </a:p>
      </dgm:t>
    </dgm:pt>
    <dgm:pt modelId="{82754BAA-78D1-434E-89D5-2098EB1B1769}" type="pres">
      <dgm:prSet presAssocID="{88093F41-07B0-4C68-8FA3-D61A37BFB174}" presName="negativeSpace" presStyleCnt="0"/>
      <dgm:spPr/>
    </dgm:pt>
    <dgm:pt modelId="{70A5E623-9D8B-4388-BA2C-87703DBF6DD8}" type="pres">
      <dgm:prSet presAssocID="{88093F41-07B0-4C68-8FA3-D61A37BFB174}" presName="childText" presStyleLbl="conFgAcc1" presStyleIdx="0" presStyleCnt="2">
        <dgm:presLayoutVars>
          <dgm:bulletEnabled val="1"/>
        </dgm:presLayoutVars>
      </dgm:prSet>
      <dgm:spPr/>
      <dgm:t>
        <a:bodyPr/>
        <a:lstStyle/>
        <a:p>
          <a:endParaRPr lang="zh-CN" altLang="en-US"/>
        </a:p>
      </dgm:t>
    </dgm:pt>
    <dgm:pt modelId="{A9A571A8-26C0-46C9-AADE-E4E6A4132943}" type="pres">
      <dgm:prSet presAssocID="{4ABEE118-426E-4DF1-A6DC-F2E463794698}" presName="spaceBetweenRectangles" presStyleCnt="0"/>
      <dgm:spPr/>
    </dgm:pt>
    <dgm:pt modelId="{405E54C1-3074-4C18-BDD5-49C803CBD208}" type="pres">
      <dgm:prSet presAssocID="{90B6DA8B-B4A2-41B2-89EE-6400A04AE7A4}" presName="parentLin" presStyleCnt="0"/>
      <dgm:spPr/>
    </dgm:pt>
    <dgm:pt modelId="{A85850D4-7267-44DC-99FE-BD719C6BEBFF}" type="pres">
      <dgm:prSet presAssocID="{90B6DA8B-B4A2-41B2-89EE-6400A04AE7A4}" presName="parentLeftMargin" presStyleLbl="node1" presStyleIdx="0" presStyleCnt="2"/>
      <dgm:spPr/>
      <dgm:t>
        <a:bodyPr/>
        <a:lstStyle/>
        <a:p>
          <a:endParaRPr lang="zh-CN" altLang="en-US"/>
        </a:p>
      </dgm:t>
    </dgm:pt>
    <dgm:pt modelId="{8AEC4856-579F-4A0E-8D6C-02A3EF3A7FFC}" type="pres">
      <dgm:prSet presAssocID="{90B6DA8B-B4A2-41B2-89EE-6400A04AE7A4}" presName="parentText" presStyleLbl="node1" presStyleIdx="1" presStyleCnt="2">
        <dgm:presLayoutVars>
          <dgm:chMax val="0"/>
          <dgm:bulletEnabled val="1"/>
        </dgm:presLayoutVars>
      </dgm:prSet>
      <dgm:spPr/>
      <dgm:t>
        <a:bodyPr/>
        <a:lstStyle/>
        <a:p>
          <a:endParaRPr lang="zh-CN" altLang="en-US"/>
        </a:p>
      </dgm:t>
    </dgm:pt>
    <dgm:pt modelId="{BD9E3D86-FF39-43CE-AC87-4C5B469FBA5E}" type="pres">
      <dgm:prSet presAssocID="{90B6DA8B-B4A2-41B2-89EE-6400A04AE7A4}" presName="negativeSpace" presStyleCnt="0"/>
      <dgm:spPr/>
    </dgm:pt>
    <dgm:pt modelId="{717F6029-0858-4846-9DAF-9C00C07D8AAD}" type="pres">
      <dgm:prSet presAssocID="{90B6DA8B-B4A2-41B2-89EE-6400A04AE7A4}" presName="childText" presStyleLbl="conFgAcc1" presStyleIdx="1" presStyleCnt="2">
        <dgm:presLayoutVars>
          <dgm:bulletEnabled val="1"/>
        </dgm:presLayoutVars>
      </dgm:prSet>
      <dgm:spPr/>
      <dgm:t>
        <a:bodyPr/>
        <a:lstStyle/>
        <a:p>
          <a:endParaRPr lang="zh-CN" altLang="en-US"/>
        </a:p>
      </dgm:t>
    </dgm:pt>
  </dgm:ptLst>
  <dgm:cxnLst>
    <dgm:cxn modelId="{6E2E08A0-22F9-4E28-BB01-AA4E1443FD23}" type="presOf" srcId="{9D107495-8730-47E6-8B60-474381170F42}" destId="{70A5E623-9D8B-4388-BA2C-87703DBF6DD8}" srcOrd="0" destOrd="1" presId="urn:microsoft.com/office/officeart/2005/8/layout/list1"/>
    <dgm:cxn modelId="{82D1D57A-2400-40E5-9046-95240F449DA2}" type="presOf" srcId="{88093F41-07B0-4C68-8FA3-D61A37BFB174}" destId="{D27DFD31-FA68-4A39-ADAE-7F36F0F42561}" srcOrd="0" destOrd="0" presId="urn:microsoft.com/office/officeart/2005/8/layout/list1"/>
    <dgm:cxn modelId="{9C12235F-92CC-4875-9913-A318B5003AF7}" type="presOf" srcId="{6EA5AEFC-8BA5-4EE0-ADF6-E5485C859B81}" destId="{717F6029-0858-4846-9DAF-9C00C07D8AAD}" srcOrd="0" destOrd="2" presId="urn:microsoft.com/office/officeart/2005/8/layout/list1"/>
    <dgm:cxn modelId="{ED069B03-88F6-4996-9407-5A1370A86107}" type="presOf" srcId="{88093F41-07B0-4C68-8FA3-D61A37BFB174}" destId="{6FA9F1A3-086C-4D14-962A-8F7217FCB7DD}" srcOrd="1" destOrd="0" presId="urn:microsoft.com/office/officeart/2005/8/layout/list1"/>
    <dgm:cxn modelId="{374D53E5-093B-424F-B8B5-370BFFE46DB6}" srcId="{88093F41-07B0-4C68-8FA3-D61A37BFB174}" destId="{D550EC9F-B5BE-4E3C-B28C-C67051852D73}" srcOrd="0" destOrd="0" parTransId="{FCC4B5C3-EDCF-4C34-9B18-9876B3649D5F}" sibTransId="{44B51E04-2230-449C-B2D2-33F1144CC66E}"/>
    <dgm:cxn modelId="{E2EB2690-0C51-4C19-99EE-1B161C78E214}" type="presOf" srcId="{F1978726-C371-4869-9C24-4B2B7ADF65E8}" destId="{AA5373B0-30BC-4E80-8E4C-05709B214D5B}" srcOrd="0" destOrd="0" presId="urn:microsoft.com/office/officeart/2005/8/layout/list1"/>
    <dgm:cxn modelId="{0CB848D1-9571-4EF5-8EBA-465743AD4968}" srcId="{90B6DA8B-B4A2-41B2-89EE-6400A04AE7A4}" destId="{B60A77AC-A8D5-4727-A3FF-FB319C9F3FD6}" srcOrd="1" destOrd="0" parTransId="{9126AA67-A9A2-4F49-A378-97079C6712B5}" sibTransId="{11C1140A-8E48-499D-A8FC-7F510E704C3C}"/>
    <dgm:cxn modelId="{1D55F3B5-74A1-4CFA-A4C6-01AE5CB77BFF}" srcId="{F1978726-C371-4869-9C24-4B2B7ADF65E8}" destId="{90B6DA8B-B4A2-41B2-89EE-6400A04AE7A4}" srcOrd="1" destOrd="0" parTransId="{E1B7A7C3-C330-453A-A07D-A08CE9912F5F}" sibTransId="{597277D8-B570-4A3C-B8E8-A62E30BC3F56}"/>
    <dgm:cxn modelId="{B67AF6EC-29FD-4694-B01C-7774CC9E9807}" type="presOf" srcId="{90B6DA8B-B4A2-41B2-89EE-6400A04AE7A4}" destId="{A85850D4-7267-44DC-99FE-BD719C6BEBFF}" srcOrd="0" destOrd="0" presId="urn:microsoft.com/office/officeart/2005/8/layout/list1"/>
    <dgm:cxn modelId="{F93A6100-9258-40A9-984B-CD1B79301424}" srcId="{F1978726-C371-4869-9C24-4B2B7ADF65E8}" destId="{88093F41-07B0-4C68-8FA3-D61A37BFB174}" srcOrd="0" destOrd="0" parTransId="{D461026C-1FC3-49A7-A44E-6B13737E2550}" sibTransId="{4ABEE118-426E-4DF1-A6DC-F2E463794698}"/>
    <dgm:cxn modelId="{F3ACB9E7-9971-4654-83DA-87CA0A45B641}" type="presOf" srcId="{7BF05F52-7E9C-4F1A-880A-134C02A29533}" destId="{717F6029-0858-4846-9DAF-9C00C07D8AAD}" srcOrd="0" destOrd="0" presId="urn:microsoft.com/office/officeart/2005/8/layout/list1"/>
    <dgm:cxn modelId="{35C8F45E-FDD3-4032-9CED-391507D8DB6B}" type="presOf" srcId="{90B6DA8B-B4A2-41B2-89EE-6400A04AE7A4}" destId="{8AEC4856-579F-4A0E-8D6C-02A3EF3A7FFC}" srcOrd="1" destOrd="0" presId="urn:microsoft.com/office/officeart/2005/8/layout/list1"/>
    <dgm:cxn modelId="{792FF459-2799-42E2-84EF-4C1977AD46D3}" type="presOf" srcId="{B60A77AC-A8D5-4727-A3FF-FB319C9F3FD6}" destId="{717F6029-0858-4846-9DAF-9C00C07D8AAD}" srcOrd="0" destOrd="1" presId="urn:microsoft.com/office/officeart/2005/8/layout/list1"/>
    <dgm:cxn modelId="{002042CA-5985-4FCB-8C97-4EBF0400E23C}" srcId="{90B6DA8B-B4A2-41B2-89EE-6400A04AE7A4}" destId="{6EA5AEFC-8BA5-4EE0-ADF6-E5485C859B81}" srcOrd="2" destOrd="0" parTransId="{9B7A35D8-9BB1-49BB-9F76-AADBAFFCAF43}" sibTransId="{E4595013-97FA-4595-85CD-AD5E19F9881F}"/>
    <dgm:cxn modelId="{DC55984F-4EA7-4EE6-AAED-9B0FBFC4ECC1}" srcId="{88093F41-07B0-4C68-8FA3-D61A37BFB174}" destId="{9D107495-8730-47E6-8B60-474381170F42}" srcOrd="1" destOrd="0" parTransId="{03610672-6F4D-4F56-B440-85ECE7D47AD0}" sibTransId="{78593334-29FA-4458-9F40-10787894654B}"/>
    <dgm:cxn modelId="{F0B3C4FE-47B7-40E3-9638-D672F23F7C6C}" srcId="{90B6DA8B-B4A2-41B2-89EE-6400A04AE7A4}" destId="{7BF05F52-7E9C-4F1A-880A-134C02A29533}" srcOrd="0" destOrd="0" parTransId="{F6AB2EA7-C1D9-4323-8D51-CF293D92DB0A}" sibTransId="{773ECD3B-5CA3-4518-95B6-22B5E7AB7868}"/>
    <dgm:cxn modelId="{F7E2ACA4-FE4B-4CC7-97DA-6054F935279D}" type="presOf" srcId="{D550EC9F-B5BE-4E3C-B28C-C67051852D73}" destId="{70A5E623-9D8B-4388-BA2C-87703DBF6DD8}" srcOrd="0" destOrd="0" presId="urn:microsoft.com/office/officeart/2005/8/layout/list1"/>
    <dgm:cxn modelId="{B8DB2817-BA97-4850-9E1C-AABD25288DB7}" type="presParOf" srcId="{AA5373B0-30BC-4E80-8E4C-05709B214D5B}" destId="{6597D15C-7049-428F-ADA6-9273A04A88D8}" srcOrd="0" destOrd="0" presId="urn:microsoft.com/office/officeart/2005/8/layout/list1"/>
    <dgm:cxn modelId="{CAE72DB9-8CD9-4DEE-A130-6CC1ED0F4DE0}" type="presParOf" srcId="{6597D15C-7049-428F-ADA6-9273A04A88D8}" destId="{D27DFD31-FA68-4A39-ADAE-7F36F0F42561}" srcOrd="0" destOrd="0" presId="urn:microsoft.com/office/officeart/2005/8/layout/list1"/>
    <dgm:cxn modelId="{2E7C4941-4D19-4A59-AECA-0921C7FE2A7C}" type="presParOf" srcId="{6597D15C-7049-428F-ADA6-9273A04A88D8}" destId="{6FA9F1A3-086C-4D14-962A-8F7217FCB7DD}" srcOrd="1" destOrd="0" presId="urn:microsoft.com/office/officeart/2005/8/layout/list1"/>
    <dgm:cxn modelId="{2F0F9F5C-1D3B-4DDE-85B6-9F5588DD40D8}" type="presParOf" srcId="{AA5373B0-30BC-4E80-8E4C-05709B214D5B}" destId="{82754BAA-78D1-434E-89D5-2098EB1B1769}" srcOrd="1" destOrd="0" presId="urn:microsoft.com/office/officeart/2005/8/layout/list1"/>
    <dgm:cxn modelId="{15947AD3-3B71-4C3F-8826-FB14B87C4BE9}" type="presParOf" srcId="{AA5373B0-30BC-4E80-8E4C-05709B214D5B}" destId="{70A5E623-9D8B-4388-BA2C-87703DBF6DD8}" srcOrd="2" destOrd="0" presId="urn:microsoft.com/office/officeart/2005/8/layout/list1"/>
    <dgm:cxn modelId="{6C922019-9A61-4A0D-B2B5-CFA38FD8D6CB}" type="presParOf" srcId="{AA5373B0-30BC-4E80-8E4C-05709B214D5B}" destId="{A9A571A8-26C0-46C9-AADE-E4E6A4132943}" srcOrd="3" destOrd="0" presId="urn:microsoft.com/office/officeart/2005/8/layout/list1"/>
    <dgm:cxn modelId="{A596631C-804C-4702-A4E1-5B5C00F9E079}" type="presParOf" srcId="{AA5373B0-30BC-4E80-8E4C-05709B214D5B}" destId="{405E54C1-3074-4C18-BDD5-49C803CBD208}" srcOrd="4" destOrd="0" presId="urn:microsoft.com/office/officeart/2005/8/layout/list1"/>
    <dgm:cxn modelId="{66B78DC7-6307-4146-8CE7-89A5D190089B}" type="presParOf" srcId="{405E54C1-3074-4C18-BDD5-49C803CBD208}" destId="{A85850D4-7267-44DC-99FE-BD719C6BEBFF}" srcOrd="0" destOrd="0" presId="urn:microsoft.com/office/officeart/2005/8/layout/list1"/>
    <dgm:cxn modelId="{F7A12697-290E-42DC-94A7-FFF9FA92A751}" type="presParOf" srcId="{405E54C1-3074-4C18-BDD5-49C803CBD208}" destId="{8AEC4856-579F-4A0E-8D6C-02A3EF3A7FFC}" srcOrd="1" destOrd="0" presId="urn:microsoft.com/office/officeart/2005/8/layout/list1"/>
    <dgm:cxn modelId="{1E76F5E8-E079-429D-8CAA-C1F1535B27C8}" type="presParOf" srcId="{AA5373B0-30BC-4E80-8E4C-05709B214D5B}" destId="{BD9E3D86-FF39-43CE-AC87-4C5B469FBA5E}" srcOrd="5" destOrd="0" presId="urn:microsoft.com/office/officeart/2005/8/layout/list1"/>
    <dgm:cxn modelId="{358FF812-37CF-40B2-A7C6-D41FAF3865B0}" type="presParOf" srcId="{AA5373B0-30BC-4E80-8E4C-05709B214D5B}" destId="{717F6029-0858-4846-9DAF-9C00C07D8AAD}" srcOrd="6" destOrd="0" presId="urn:microsoft.com/office/officeart/2005/8/layout/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ECDEEA-D118-4B54-B53C-0C4C5CB86523}">
      <dsp:nvSpPr>
        <dsp:cNvPr id="0" name=""/>
        <dsp:cNvSpPr/>
      </dsp:nvSpPr>
      <dsp:spPr>
        <a:xfrm>
          <a:off x="1994816" y="128875"/>
          <a:ext cx="8913223" cy="1200150"/>
        </a:xfrm>
        <a:prstGeom prst="rect">
          <a:avLst/>
        </a:prstGeom>
        <a:solidFill>
          <a:schemeClr val="lt1">
            <a:alpha val="40000"/>
            <a:hueOff val="0"/>
            <a:satOff val="0"/>
            <a:lumOff val="0"/>
            <a:alphaOff val="0"/>
          </a:schemeClr>
        </a:solidFill>
        <a:ln w="28575" cap="flat" cmpd="sng" algn="ctr">
          <a:solidFill>
            <a:srgbClr val="44546A"/>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12902" tIns="76200" rIns="76200" bIns="76200" numCol="1" spcCol="1270" anchor="ctr" anchorCtr="0">
          <a:noAutofit/>
        </a:bodyPr>
        <a:lstStyle/>
        <a:p>
          <a:pPr lvl="0" algn="l" defTabSz="889000">
            <a:lnSpc>
              <a:spcPct val="90000"/>
            </a:lnSpc>
            <a:spcBef>
              <a:spcPct val="0"/>
            </a:spcBef>
            <a:spcAft>
              <a:spcPct val="35000"/>
            </a:spcAft>
          </a:pPr>
          <a:r>
            <a:rPr lang="zh-CN" altLang="en-US" sz="2000" b="1" kern="1200" dirty="0">
              <a:solidFill>
                <a:srgbClr val="44546A"/>
              </a:solidFill>
            </a:rPr>
            <a:t>配合项目制专业学位课程学习，加深专业课程理解、促进产业行业认知</a:t>
          </a:r>
        </a:p>
      </dsp:txBody>
      <dsp:txXfrm>
        <a:off x="1994816" y="128875"/>
        <a:ext cx="8913223" cy="1200150"/>
      </dsp:txXfrm>
    </dsp:sp>
    <dsp:sp modelId="{EABD75B3-9893-4AF0-8CBA-AA2F95938B61}">
      <dsp:nvSpPr>
        <dsp:cNvPr id="0" name=""/>
        <dsp:cNvSpPr/>
      </dsp:nvSpPr>
      <dsp:spPr>
        <a:xfrm>
          <a:off x="1076938" y="47376"/>
          <a:ext cx="840105" cy="1260158"/>
        </a:xfrm>
        <a:prstGeom prst="rect">
          <a:avLst/>
        </a:prstGeom>
        <a:blipFill dpi="0" rotWithShape="1">
          <a:blip xmlns:r="http://schemas.openxmlformats.org/officeDocument/2006/relationships" r:embed="rId1">
            <a:duotone>
              <a:schemeClr val="accent5">
                <a:shade val="45000"/>
                <a:satMod val="135000"/>
              </a:schemeClr>
              <a:prstClr val="white"/>
            </a:duotone>
            <a:extLst>
              <a:ext uri="{96DAC541-7B7A-43D3-8B79-37D633B846F1}">
                <asvg:svgBlip xmlns="" xmlns:asvg="http://schemas.microsoft.com/office/drawing/2016/SVG/main" r:embed="rId2"/>
              </a:ext>
            </a:extLst>
          </a:blip>
          <a:srcRect/>
          <a:stretch>
            <a:fillRect l="-18183" t="2088" r="-18183" b="2088"/>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952974-6C9F-47C5-8738-1B9DE6AFE4CC}">
      <dsp:nvSpPr>
        <dsp:cNvPr id="0" name=""/>
        <dsp:cNvSpPr/>
      </dsp:nvSpPr>
      <dsp:spPr>
        <a:xfrm>
          <a:off x="2012501" y="1639732"/>
          <a:ext cx="8877852" cy="1200150"/>
        </a:xfrm>
        <a:prstGeom prst="rect">
          <a:avLst/>
        </a:prstGeom>
        <a:solidFill>
          <a:schemeClr val="lt1">
            <a:alpha val="40000"/>
            <a:hueOff val="0"/>
            <a:satOff val="0"/>
            <a:lumOff val="0"/>
            <a:alphaOff val="0"/>
          </a:schemeClr>
        </a:solidFill>
        <a:ln w="28575" cap="flat" cmpd="sng" algn="ctr">
          <a:solidFill>
            <a:srgbClr val="44546A"/>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12902" tIns="76200" rIns="76200" bIns="76200" numCol="1" spcCol="1270" anchor="ctr" anchorCtr="0">
          <a:noAutofit/>
        </a:bodyPr>
        <a:lstStyle/>
        <a:p>
          <a:pPr lvl="0" algn="l" defTabSz="889000">
            <a:lnSpc>
              <a:spcPct val="90000"/>
            </a:lnSpc>
            <a:spcBef>
              <a:spcPct val="0"/>
            </a:spcBef>
            <a:spcAft>
              <a:spcPct val="35000"/>
            </a:spcAft>
          </a:pPr>
          <a:r>
            <a:rPr lang="zh-CN" altLang="en-US" sz="2000" b="1" kern="1200" dirty="0">
              <a:solidFill>
                <a:srgbClr val="44546A"/>
              </a:solidFill>
            </a:rPr>
            <a:t>系统性训练工程基本技能，掌握工程创新知识链、工具链、资源链，树立工程意识、系统思维、工匠精神</a:t>
          </a:r>
        </a:p>
      </dsp:txBody>
      <dsp:txXfrm>
        <a:off x="2012501" y="1639732"/>
        <a:ext cx="8877852" cy="1200150"/>
      </dsp:txXfrm>
    </dsp:sp>
    <dsp:sp modelId="{B3876E2E-701D-4EFF-8FD7-584A7A91D0B8}">
      <dsp:nvSpPr>
        <dsp:cNvPr id="0" name=""/>
        <dsp:cNvSpPr/>
      </dsp:nvSpPr>
      <dsp:spPr>
        <a:xfrm>
          <a:off x="1076938" y="1558233"/>
          <a:ext cx="840105" cy="1260158"/>
        </a:xfrm>
        <a:prstGeom prst="rect">
          <a:avLst/>
        </a:prstGeom>
        <a:blipFill dpi="0" rotWithShape="1">
          <a:blip xmlns:r="http://schemas.openxmlformats.org/officeDocument/2006/relationships" r:embed="rId3">
            <a:duotone>
              <a:schemeClr val="accent5">
                <a:shade val="45000"/>
                <a:satMod val="135000"/>
              </a:schemeClr>
              <a:prstClr val="white"/>
            </a:duotone>
            <a:extLst>
              <a:ext uri="{96DAC541-7B7A-43D3-8B79-37D633B846F1}">
                <asvg:svgBlip xmlns="" xmlns:asvg="http://schemas.microsoft.com/office/drawing/2016/SVG/main" r:embed="rId4"/>
              </a:ext>
            </a:extLst>
          </a:blip>
          <a:srcRect/>
          <a:stretch>
            <a:fillRect l="-7126" t="3317" r="-7126" b="331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CB87374-F9D5-46CE-B30D-F8CDD8BAE3CE}">
      <dsp:nvSpPr>
        <dsp:cNvPr id="0" name=""/>
        <dsp:cNvSpPr/>
      </dsp:nvSpPr>
      <dsp:spPr>
        <a:xfrm>
          <a:off x="2012501" y="3150589"/>
          <a:ext cx="8877852" cy="1200150"/>
        </a:xfrm>
        <a:prstGeom prst="rect">
          <a:avLst/>
        </a:prstGeom>
        <a:solidFill>
          <a:schemeClr val="lt1">
            <a:alpha val="40000"/>
            <a:hueOff val="0"/>
            <a:satOff val="0"/>
            <a:lumOff val="0"/>
            <a:alphaOff val="0"/>
          </a:schemeClr>
        </a:solidFill>
        <a:ln w="28575" cap="flat" cmpd="sng" algn="ctr">
          <a:solidFill>
            <a:srgbClr val="44546A"/>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12902" tIns="76200" rIns="76200" bIns="76200" numCol="1" spcCol="1270" anchor="ctr" anchorCtr="0">
          <a:noAutofit/>
        </a:bodyPr>
        <a:lstStyle/>
        <a:p>
          <a:pPr lvl="0" algn="l" defTabSz="889000">
            <a:lnSpc>
              <a:spcPct val="90000"/>
            </a:lnSpc>
            <a:spcBef>
              <a:spcPct val="0"/>
            </a:spcBef>
            <a:spcAft>
              <a:spcPct val="35000"/>
            </a:spcAft>
          </a:pPr>
          <a:r>
            <a:rPr lang="zh-CN" altLang="en-US" sz="2000" b="1" kern="1200" dirty="0">
              <a:solidFill>
                <a:srgbClr val="44546A"/>
              </a:solidFill>
            </a:rPr>
            <a:t>为解决复杂工程问题打好基础，与后期校企联合基地实习实践有效衔接</a:t>
          </a:r>
        </a:p>
      </dsp:txBody>
      <dsp:txXfrm>
        <a:off x="2012501" y="3150589"/>
        <a:ext cx="8877852" cy="1200150"/>
      </dsp:txXfrm>
    </dsp:sp>
    <dsp:sp modelId="{1391920C-F104-498B-B22A-4ACBA4EA7328}">
      <dsp:nvSpPr>
        <dsp:cNvPr id="0" name=""/>
        <dsp:cNvSpPr/>
      </dsp:nvSpPr>
      <dsp:spPr>
        <a:xfrm>
          <a:off x="1076938" y="3069090"/>
          <a:ext cx="840105" cy="1260158"/>
        </a:xfrm>
        <a:prstGeom prst="rect">
          <a:avLst/>
        </a:prstGeom>
        <a:blipFill>
          <a:blip xmlns:r="http://schemas.openxmlformats.org/officeDocument/2006/relationships" r:embed="rId5">
            <a:duotone>
              <a:schemeClr val="accent5">
                <a:shade val="45000"/>
                <a:satMod val="135000"/>
              </a:schemeClr>
              <a:prstClr val="white"/>
            </a:duotone>
            <a:extLst>
              <a:ext uri="{96DAC541-7B7A-43D3-8B79-37D633B846F1}">
                <asvg:svgBlip xmlns="" xmlns:asvg="http://schemas.microsoft.com/office/drawing/2016/SVG/main" r:embed="rId6"/>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5AB199-3165-4B17-BEF5-6852AF089A87}">
      <dsp:nvSpPr>
        <dsp:cNvPr id="0" name=""/>
        <dsp:cNvSpPr/>
      </dsp:nvSpPr>
      <dsp:spPr>
        <a:xfrm>
          <a:off x="1408" y="176000"/>
          <a:ext cx="1770524" cy="1054253"/>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lvl="0" algn="l" defTabSz="1022350">
            <a:lnSpc>
              <a:spcPct val="90000"/>
            </a:lnSpc>
            <a:spcBef>
              <a:spcPct val="0"/>
            </a:spcBef>
            <a:spcAft>
              <a:spcPct val="35000"/>
            </a:spcAft>
          </a:pPr>
          <a:r>
            <a:rPr lang="zh-CN" altLang="en-US" sz="2300" b="1" kern="1200" dirty="0"/>
            <a:t>系统性</a:t>
          </a:r>
        </a:p>
      </dsp:txBody>
      <dsp:txXfrm>
        <a:off x="1408" y="176000"/>
        <a:ext cx="1770524" cy="702835"/>
      </dsp:txXfrm>
    </dsp:sp>
    <dsp:sp modelId="{54BC50B8-6F5C-4DA6-8A8D-D658347C8341}">
      <dsp:nvSpPr>
        <dsp:cNvPr id="0" name=""/>
        <dsp:cNvSpPr/>
      </dsp:nvSpPr>
      <dsp:spPr>
        <a:xfrm>
          <a:off x="364046" y="878836"/>
          <a:ext cx="1770524" cy="2194200"/>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228600" lvl="1" indent="-228600" algn="l" defTabSz="889000">
            <a:lnSpc>
              <a:spcPct val="90000"/>
            </a:lnSpc>
            <a:spcBef>
              <a:spcPct val="0"/>
            </a:spcBef>
            <a:spcAft>
              <a:spcPct val="15000"/>
            </a:spcAft>
            <a:buChar char="••"/>
          </a:pPr>
          <a:r>
            <a:rPr lang="zh-CN" altLang="en-US" sz="2000" b="1" kern="1200"/>
            <a:t>体系贯通</a:t>
          </a:r>
          <a:endParaRPr lang="zh-CN" altLang="en-US" sz="2000" b="1" kern="1200" dirty="0"/>
        </a:p>
        <a:p>
          <a:pPr marL="228600" lvl="1" indent="-228600" algn="l" defTabSz="889000">
            <a:lnSpc>
              <a:spcPct val="90000"/>
            </a:lnSpc>
            <a:spcBef>
              <a:spcPct val="0"/>
            </a:spcBef>
            <a:spcAft>
              <a:spcPct val="15000"/>
            </a:spcAft>
            <a:buChar char="••"/>
          </a:pPr>
          <a:r>
            <a:rPr lang="zh-CN" altLang="en-US" sz="2000" b="1" kern="1200"/>
            <a:t>专业交叉</a:t>
          </a:r>
          <a:endParaRPr lang="zh-CN" altLang="en-US" sz="2000" b="1" kern="1200" dirty="0"/>
        </a:p>
        <a:p>
          <a:pPr marL="228600" lvl="1" indent="-228600" algn="l" defTabSz="889000">
            <a:lnSpc>
              <a:spcPct val="90000"/>
            </a:lnSpc>
            <a:spcBef>
              <a:spcPct val="0"/>
            </a:spcBef>
            <a:spcAft>
              <a:spcPct val="15000"/>
            </a:spcAft>
            <a:buChar char="••"/>
          </a:pPr>
          <a:r>
            <a:rPr lang="zh-CN" altLang="en-US" sz="2000" b="1" kern="1200"/>
            <a:t>层次丰富</a:t>
          </a:r>
          <a:endParaRPr lang="zh-CN" altLang="en-US" sz="2000" b="1" kern="1200" dirty="0"/>
        </a:p>
        <a:p>
          <a:pPr marL="228600" lvl="1" indent="-228600" algn="l" defTabSz="889000">
            <a:lnSpc>
              <a:spcPct val="90000"/>
            </a:lnSpc>
            <a:spcBef>
              <a:spcPct val="0"/>
            </a:spcBef>
            <a:spcAft>
              <a:spcPct val="15000"/>
            </a:spcAft>
            <a:buChar char="••"/>
          </a:pPr>
          <a:r>
            <a:rPr lang="zh-CN" altLang="en-US" sz="2000" b="1" kern="1200"/>
            <a:t>结构完整</a:t>
          </a:r>
          <a:endParaRPr lang="zh-CN" altLang="en-US" sz="2000" b="1" kern="1200" dirty="0"/>
        </a:p>
      </dsp:txBody>
      <dsp:txXfrm>
        <a:off x="415903" y="930693"/>
        <a:ext cx="1666810" cy="2090486"/>
      </dsp:txXfrm>
    </dsp:sp>
    <dsp:sp modelId="{1F2B7B26-2DF0-4A33-9411-35AD7048962C}">
      <dsp:nvSpPr>
        <dsp:cNvPr id="0" name=""/>
        <dsp:cNvSpPr/>
      </dsp:nvSpPr>
      <dsp:spPr>
        <a:xfrm>
          <a:off x="2040338" y="307013"/>
          <a:ext cx="569018" cy="440809"/>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zh-CN" altLang="en-US" sz="1800" b="1" kern="1200"/>
        </a:p>
      </dsp:txBody>
      <dsp:txXfrm>
        <a:off x="2040338" y="395175"/>
        <a:ext cx="436775" cy="264485"/>
      </dsp:txXfrm>
    </dsp:sp>
    <dsp:sp modelId="{C552DFBF-5541-4F10-89AF-6D62D709EBE0}">
      <dsp:nvSpPr>
        <dsp:cNvPr id="0" name=""/>
        <dsp:cNvSpPr/>
      </dsp:nvSpPr>
      <dsp:spPr>
        <a:xfrm>
          <a:off x="2845553" y="176000"/>
          <a:ext cx="1770524" cy="1054253"/>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lvl="0" algn="l" defTabSz="1022350">
            <a:lnSpc>
              <a:spcPct val="90000"/>
            </a:lnSpc>
            <a:spcBef>
              <a:spcPct val="0"/>
            </a:spcBef>
            <a:spcAft>
              <a:spcPct val="35000"/>
            </a:spcAft>
          </a:pPr>
          <a:r>
            <a:rPr lang="zh-CN" altLang="en-US" sz="2300" b="1" kern="1200" dirty="0"/>
            <a:t>高阶性</a:t>
          </a:r>
          <a:endParaRPr lang="en-US" altLang="zh-CN" sz="2300" b="1" kern="1200" dirty="0"/>
        </a:p>
      </dsp:txBody>
      <dsp:txXfrm>
        <a:off x="2845553" y="176000"/>
        <a:ext cx="1770524" cy="702835"/>
      </dsp:txXfrm>
    </dsp:sp>
    <dsp:sp modelId="{B030F4A9-A249-4382-AFB8-EE6CB12F7C1A}">
      <dsp:nvSpPr>
        <dsp:cNvPr id="0" name=""/>
        <dsp:cNvSpPr/>
      </dsp:nvSpPr>
      <dsp:spPr>
        <a:xfrm>
          <a:off x="3208190" y="878836"/>
          <a:ext cx="1770524" cy="2194200"/>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228600" lvl="1" indent="-228600" algn="l" defTabSz="889000">
            <a:lnSpc>
              <a:spcPct val="90000"/>
            </a:lnSpc>
            <a:spcBef>
              <a:spcPct val="0"/>
            </a:spcBef>
            <a:spcAft>
              <a:spcPct val="15000"/>
            </a:spcAft>
            <a:buChar char="••"/>
          </a:pPr>
          <a:r>
            <a:rPr lang="zh-CN" altLang="en-US" sz="2000" b="1" kern="1200"/>
            <a:t>产业前沿</a:t>
          </a:r>
          <a:endParaRPr lang="en-US" altLang="zh-CN" sz="2000" b="1" kern="1200" dirty="0"/>
        </a:p>
        <a:p>
          <a:pPr marL="228600" lvl="1" indent="-228600" algn="l" defTabSz="889000">
            <a:lnSpc>
              <a:spcPct val="90000"/>
            </a:lnSpc>
            <a:spcBef>
              <a:spcPct val="0"/>
            </a:spcBef>
            <a:spcAft>
              <a:spcPct val="15000"/>
            </a:spcAft>
            <a:buChar char="••"/>
          </a:pPr>
          <a:r>
            <a:rPr lang="zh-CN" altLang="en-US" sz="2000" b="1" kern="1200"/>
            <a:t>技术创新</a:t>
          </a:r>
          <a:endParaRPr lang="en-US" altLang="zh-CN" sz="2000" b="1" kern="1200" dirty="0"/>
        </a:p>
        <a:p>
          <a:pPr marL="228600" lvl="1" indent="-228600" algn="l" defTabSz="889000">
            <a:lnSpc>
              <a:spcPct val="90000"/>
            </a:lnSpc>
            <a:spcBef>
              <a:spcPct val="0"/>
            </a:spcBef>
            <a:spcAft>
              <a:spcPct val="15000"/>
            </a:spcAft>
            <a:buChar char="••"/>
          </a:pPr>
          <a:r>
            <a:rPr lang="zh-CN" altLang="en-US" sz="2000" b="1" kern="1200"/>
            <a:t>能力开放</a:t>
          </a:r>
          <a:endParaRPr lang="en-US" altLang="zh-CN" sz="2000" b="1" kern="1200" dirty="0"/>
        </a:p>
        <a:p>
          <a:pPr marL="228600" lvl="1" indent="-228600" algn="l" defTabSz="889000">
            <a:lnSpc>
              <a:spcPct val="90000"/>
            </a:lnSpc>
            <a:spcBef>
              <a:spcPct val="0"/>
            </a:spcBef>
            <a:spcAft>
              <a:spcPct val="15000"/>
            </a:spcAft>
            <a:buChar char="••"/>
          </a:pPr>
          <a:r>
            <a:rPr lang="zh-CN" altLang="en-US" sz="2000" b="1" kern="1200"/>
            <a:t>持续升级</a:t>
          </a:r>
          <a:endParaRPr lang="en-US" altLang="zh-CN" sz="2000" b="1" kern="1200" dirty="0"/>
        </a:p>
      </dsp:txBody>
      <dsp:txXfrm>
        <a:off x="3260047" y="930693"/>
        <a:ext cx="1666810" cy="2090486"/>
      </dsp:txXfrm>
    </dsp:sp>
    <dsp:sp modelId="{479056A5-091E-48CB-8ABD-487A16266452}">
      <dsp:nvSpPr>
        <dsp:cNvPr id="0" name=""/>
        <dsp:cNvSpPr/>
      </dsp:nvSpPr>
      <dsp:spPr>
        <a:xfrm>
          <a:off x="4884482" y="307013"/>
          <a:ext cx="569018" cy="440809"/>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zh-CN" altLang="en-US" sz="1800" b="1" kern="1200"/>
        </a:p>
      </dsp:txBody>
      <dsp:txXfrm>
        <a:off x="4884482" y="395175"/>
        <a:ext cx="436775" cy="264485"/>
      </dsp:txXfrm>
    </dsp:sp>
    <dsp:sp modelId="{04880604-C501-42FB-92B4-219443249C0D}">
      <dsp:nvSpPr>
        <dsp:cNvPr id="0" name=""/>
        <dsp:cNvSpPr/>
      </dsp:nvSpPr>
      <dsp:spPr>
        <a:xfrm>
          <a:off x="5689697" y="176000"/>
          <a:ext cx="1770524" cy="1054253"/>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lvl="0" algn="l" defTabSz="1022350">
            <a:lnSpc>
              <a:spcPct val="90000"/>
            </a:lnSpc>
            <a:spcBef>
              <a:spcPct val="0"/>
            </a:spcBef>
            <a:spcAft>
              <a:spcPct val="35000"/>
            </a:spcAft>
          </a:pPr>
          <a:r>
            <a:rPr lang="zh-CN" altLang="en-US" sz="2300" b="1" kern="1200" dirty="0"/>
            <a:t>实战性</a:t>
          </a:r>
          <a:endParaRPr lang="en-US" altLang="zh-CN" sz="2300" b="1" kern="1200" dirty="0"/>
        </a:p>
      </dsp:txBody>
      <dsp:txXfrm>
        <a:off x="5689697" y="176000"/>
        <a:ext cx="1770524" cy="702835"/>
      </dsp:txXfrm>
    </dsp:sp>
    <dsp:sp modelId="{5151AE59-9605-42A9-9832-37508A6F4F05}">
      <dsp:nvSpPr>
        <dsp:cNvPr id="0" name=""/>
        <dsp:cNvSpPr/>
      </dsp:nvSpPr>
      <dsp:spPr>
        <a:xfrm>
          <a:off x="6052334" y="878836"/>
          <a:ext cx="1770524" cy="2194200"/>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228600" lvl="1" indent="-228600" algn="l" defTabSz="889000">
            <a:lnSpc>
              <a:spcPct val="90000"/>
            </a:lnSpc>
            <a:spcBef>
              <a:spcPct val="0"/>
            </a:spcBef>
            <a:spcAft>
              <a:spcPct val="15000"/>
            </a:spcAft>
            <a:buChar char="••"/>
          </a:pPr>
          <a:r>
            <a:rPr lang="zh-CN" altLang="en-US" sz="2000" b="1" kern="1200"/>
            <a:t>问题导向</a:t>
          </a:r>
          <a:endParaRPr lang="en-US" altLang="zh-CN" sz="2000" b="1" kern="1200" dirty="0"/>
        </a:p>
        <a:p>
          <a:pPr marL="228600" lvl="1" indent="-228600" algn="l" defTabSz="889000">
            <a:lnSpc>
              <a:spcPct val="90000"/>
            </a:lnSpc>
            <a:spcBef>
              <a:spcPct val="0"/>
            </a:spcBef>
            <a:spcAft>
              <a:spcPct val="15000"/>
            </a:spcAft>
            <a:buChar char="••"/>
          </a:pPr>
          <a:r>
            <a:rPr lang="zh-CN" altLang="en-US" sz="2000" b="1" kern="1200"/>
            <a:t>实践检验</a:t>
          </a:r>
          <a:endParaRPr lang="en-US" altLang="zh-CN" sz="2000" b="1" kern="1200" dirty="0"/>
        </a:p>
        <a:p>
          <a:pPr marL="228600" lvl="1" indent="-228600" algn="l" defTabSz="889000">
            <a:lnSpc>
              <a:spcPct val="90000"/>
            </a:lnSpc>
            <a:spcBef>
              <a:spcPct val="0"/>
            </a:spcBef>
            <a:spcAft>
              <a:spcPct val="15000"/>
            </a:spcAft>
            <a:buChar char="••"/>
          </a:pPr>
          <a:r>
            <a:rPr lang="zh-CN" altLang="en-US" sz="2000" b="1" kern="1200"/>
            <a:t>综合支撑</a:t>
          </a:r>
          <a:endParaRPr lang="en-US" altLang="zh-CN" sz="2000" b="1" kern="1200" dirty="0"/>
        </a:p>
        <a:p>
          <a:pPr marL="228600" lvl="1" indent="-228600" algn="l" defTabSz="889000">
            <a:lnSpc>
              <a:spcPct val="90000"/>
            </a:lnSpc>
            <a:spcBef>
              <a:spcPct val="0"/>
            </a:spcBef>
            <a:spcAft>
              <a:spcPct val="15000"/>
            </a:spcAft>
            <a:buChar char="••"/>
          </a:pPr>
          <a:r>
            <a:rPr lang="zh-CN" altLang="en-US" sz="2000" b="1" kern="1200"/>
            <a:t>快速响应</a:t>
          </a:r>
          <a:endParaRPr lang="en-US" altLang="zh-CN" sz="2000" b="1" kern="1200" dirty="0"/>
        </a:p>
      </dsp:txBody>
      <dsp:txXfrm>
        <a:off x="6104191" y="930693"/>
        <a:ext cx="1666810" cy="2090486"/>
      </dsp:txXfrm>
    </dsp:sp>
    <dsp:sp modelId="{FC865F24-F53C-41B4-BBD9-A7EC3E630C2E}">
      <dsp:nvSpPr>
        <dsp:cNvPr id="0" name=""/>
        <dsp:cNvSpPr/>
      </dsp:nvSpPr>
      <dsp:spPr>
        <a:xfrm>
          <a:off x="7728626" y="307013"/>
          <a:ext cx="569018" cy="440809"/>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zh-CN" altLang="en-US" sz="1800" b="1" kern="1200"/>
        </a:p>
      </dsp:txBody>
      <dsp:txXfrm>
        <a:off x="7728626" y="395175"/>
        <a:ext cx="436775" cy="264485"/>
      </dsp:txXfrm>
    </dsp:sp>
    <dsp:sp modelId="{444D3FDC-310F-4DE6-94B3-D868DFDA5A00}">
      <dsp:nvSpPr>
        <dsp:cNvPr id="0" name=""/>
        <dsp:cNvSpPr/>
      </dsp:nvSpPr>
      <dsp:spPr>
        <a:xfrm>
          <a:off x="8533841" y="176000"/>
          <a:ext cx="1770524" cy="1054253"/>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83820" numCol="1" spcCol="1270" anchor="t" anchorCtr="0">
          <a:noAutofit/>
        </a:bodyPr>
        <a:lstStyle/>
        <a:p>
          <a:pPr marL="0" lvl="0" indent="0" algn="l" defTabSz="977900">
            <a:lnSpc>
              <a:spcPct val="90000"/>
            </a:lnSpc>
            <a:spcBef>
              <a:spcPct val="0"/>
            </a:spcBef>
            <a:spcAft>
              <a:spcPct val="35000"/>
            </a:spcAft>
            <a:buNone/>
          </a:pPr>
          <a:r>
            <a:rPr lang="zh-CN" altLang="en-US" sz="2200" b="1" kern="1200">
              <a:latin typeface="Times New Roman"/>
              <a:ea typeface="微软雅黑"/>
              <a:cs typeface="+mn-cs"/>
            </a:rPr>
            <a:t>塑造力</a:t>
          </a:r>
          <a:endParaRPr lang="en-US" altLang="zh-CN" sz="2200" b="1" kern="1200" dirty="0">
            <a:latin typeface="Times New Roman"/>
            <a:ea typeface="微软雅黑"/>
            <a:cs typeface="+mn-cs"/>
          </a:endParaRPr>
        </a:p>
      </dsp:txBody>
      <dsp:txXfrm>
        <a:off x="8533841" y="176000"/>
        <a:ext cx="1770524" cy="702835"/>
      </dsp:txXfrm>
    </dsp:sp>
    <dsp:sp modelId="{67B929BF-2882-4B47-89EF-0155BB77A803}">
      <dsp:nvSpPr>
        <dsp:cNvPr id="0" name=""/>
        <dsp:cNvSpPr/>
      </dsp:nvSpPr>
      <dsp:spPr>
        <a:xfrm>
          <a:off x="8896479" y="878836"/>
          <a:ext cx="1770524" cy="2194200"/>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228600" lvl="1" indent="-228600" algn="l" defTabSz="889000">
            <a:lnSpc>
              <a:spcPct val="90000"/>
            </a:lnSpc>
            <a:spcBef>
              <a:spcPct val="0"/>
            </a:spcBef>
            <a:spcAft>
              <a:spcPct val="15000"/>
            </a:spcAft>
            <a:buChar char="••"/>
          </a:pPr>
          <a:r>
            <a:rPr lang="zh-CN" altLang="en-US" sz="2000" b="1" kern="1200"/>
            <a:t>工程意识</a:t>
          </a:r>
          <a:endParaRPr lang="en-US" altLang="zh-CN" sz="2000" b="1" kern="1200" dirty="0"/>
        </a:p>
        <a:p>
          <a:pPr marL="228600" lvl="1" indent="-228600" algn="l" defTabSz="889000">
            <a:lnSpc>
              <a:spcPct val="90000"/>
            </a:lnSpc>
            <a:spcBef>
              <a:spcPct val="0"/>
            </a:spcBef>
            <a:spcAft>
              <a:spcPct val="15000"/>
            </a:spcAft>
            <a:buChar char="••"/>
          </a:pPr>
          <a:r>
            <a:rPr lang="zh-CN" altLang="en-US" sz="2000" b="1" kern="1200"/>
            <a:t>系统思维</a:t>
          </a:r>
          <a:endParaRPr lang="en-US" altLang="zh-CN" sz="2000" b="1" kern="1200" dirty="0"/>
        </a:p>
        <a:p>
          <a:pPr marL="228600" lvl="1" indent="-228600" algn="l" defTabSz="889000">
            <a:lnSpc>
              <a:spcPct val="90000"/>
            </a:lnSpc>
            <a:spcBef>
              <a:spcPct val="0"/>
            </a:spcBef>
            <a:spcAft>
              <a:spcPct val="15000"/>
            </a:spcAft>
            <a:buChar char="••"/>
          </a:pPr>
          <a:r>
            <a:rPr lang="zh-CN" altLang="en-US" sz="2000" b="1" kern="1200"/>
            <a:t>职业素养</a:t>
          </a:r>
          <a:endParaRPr lang="en-US" altLang="zh-CN" sz="2000" b="1" kern="1200" dirty="0"/>
        </a:p>
        <a:p>
          <a:pPr marL="228600" lvl="1" indent="-228600" algn="l" defTabSz="889000">
            <a:lnSpc>
              <a:spcPct val="90000"/>
            </a:lnSpc>
            <a:spcBef>
              <a:spcPct val="0"/>
            </a:spcBef>
            <a:spcAft>
              <a:spcPct val="15000"/>
            </a:spcAft>
            <a:buChar char="••"/>
          </a:pPr>
          <a:r>
            <a:rPr lang="zh-CN" altLang="en-US" sz="2000" b="1" kern="1200"/>
            <a:t>工匠精神</a:t>
          </a:r>
          <a:endParaRPr lang="en-US" altLang="zh-CN" sz="2000" b="1" kern="1200" dirty="0"/>
        </a:p>
      </dsp:txBody>
      <dsp:txXfrm>
        <a:off x="8948336" y="930693"/>
        <a:ext cx="1666810" cy="20904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EB25D7-3C69-4281-86E6-C44940EAD3D0}">
      <dsp:nvSpPr>
        <dsp:cNvPr id="0" name=""/>
        <dsp:cNvSpPr/>
      </dsp:nvSpPr>
      <dsp:spPr>
        <a:xfrm>
          <a:off x="932" y="139"/>
          <a:ext cx="8126134" cy="1086711"/>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zh-CN" altLang="en-US" sz="2400" b="1" kern="1200" dirty="0">
              <a:solidFill>
                <a:srgbClr val="245889"/>
              </a:solidFill>
              <a:latin typeface="+mn-lt"/>
              <a:ea typeface="+mn-ea"/>
              <a:cs typeface="+mn-ea"/>
              <a:sym typeface="+mn-lt"/>
            </a:rPr>
            <a:t>工程类专业学位基础课</a:t>
          </a:r>
          <a:endParaRPr lang="en-US" altLang="zh-CN" sz="2400" b="1" kern="1200" dirty="0">
            <a:solidFill>
              <a:srgbClr val="245889"/>
            </a:solidFill>
            <a:latin typeface="+mn-lt"/>
            <a:ea typeface="+mn-ea"/>
            <a:cs typeface="+mn-ea"/>
            <a:sym typeface="+mn-lt"/>
          </a:endParaRPr>
        </a:p>
        <a:p>
          <a:pPr marL="0" marR="0" lvl="0" indent="0" algn="ctr" defTabSz="914400" eaLnBrk="1" fontAlgn="auto" latinLnBrk="0" hangingPunct="1">
            <a:lnSpc>
              <a:spcPct val="100000"/>
            </a:lnSpc>
            <a:spcBef>
              <a:spcPct val="0"/>
            </a:spcBef>
            <a:spcAft>
              <a:spcPts val="0"/>
            </a:spcAft>
            <a:buClrTx/>
            <a:buSzTx/>
            <a:buFontTx/>
            <a:buNone/>
            <a:tabLst/>
            <a:defRPr/>
          </a:pPr>
          <a:r>
            <a:rPr lang="zh-CN" altLang="en-US" sz="2000" b="1" kern="1200" dirty="0">
              <a:solidFill>
                <a:srgbClr val="245889"/>
              </a:solidFill>
              <a:latin typeface="+mn-lt"/>
              <a:ea typeface="+mn-ea"/>
              <a:cs typeface="+mn-ea"/>
              <a:sym typeface="+mn-lt"/>
            </a:rPr>
            <a:t>与企业实习实践相衔接</a:t>
          </a:r>
          <a:endParaRPr lang="en-US" altLang="zh-CN" sz="2000" b="1" kern="1200" dirty="0">
            <a:solidFill>
              <a:srgbClr val="245889"/>
            </a:solidFill>
            <a:latin typeface="+mn-lt"/>
            <a:ea typeface="+mn-ea"/>
            <a:cs typeface="+mn-ea"/>
            <a:sym typeface="+mn-lt"/>
          </a:endParaRPr>
        </a:p>
      </dsp:txBody>
      <dsp:txXfrm>
        <a:off x="32761" y="31968"/>
        <a:ext cx="8062476" cy="1023053"/>
      </dsp:txXfrm>
    </dsp:sp>
    <dsp:sp modelId="{DCC39B6F-2F5C-4DE4-A631-344A37B8534A}">
      <dsp:nvSpPr>
        <dsp:cNvPr id="0" name=""/>
        <dsp:cNvSpPr/>
      </dsp:nvSpPr>
      <dsp:spPr>
        <a:xfrm>
          <a:off x="8864" y="1307101"/>
          <a:ext cx="5379605" cy="998631"/>
        </a:xfrm>
        <a:prstGeom prst="roundRect">
          <a:avLst>
            <a:gd name="adj" fmla="val 10000"/>
          </a:avLst>
        </a:prstGeom>
        <a:solidFill>
          <a:schemeClr val="accent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ts val="0"/>
            </a:spcAft>
          </a:pPr>
          <a:r>
            <a:rPr lang="zh-CN" altLang="en-US" sz="2400" b="1" kern="1200" dirty="0">
              <a:solidFill>
                <a:srgbClr val="245889"/>
              </a:solidFill>
              <a:latin typeface="+mn-lt"/>
              <a:ea typeface="+mn-ea"/>
              <a:cs typeface="+mn-ea"/>
              <a:sym typeface="+mn-lt"/>
            </a:rPr>
            <a:t>基本模块</a:t>
          </a:r>
          <a:endParaRPr lang="en-US" altLang="zh-CN" sz="2400" b="1" kern="1200" dirty="0">
            <a:solidFill>
              <a:srgbClr val="245889"/>
            </a:solidFill>
            <a:latin typeface="+mn-lt"/>
            <a:ea typeface="+mn-ea"/>
            <a:cs typeface="+mn-ea"/>
            <a:sym typeface="+mn-lt"/>
          </a:endParaRPr>
        </a:p>
        <a:p>
          <a:pPr lvl="0" algn="ctr" defTabSz="1066800">
            <a:lnSpc>
              <a:spcPct val="90000"/>
            </a:lnSpc>
            <a:spcBef>
              <a:spcPct val="0"/>
            </a:spcBef>
            <a:spcAft>
              <a:spcPts val="0"/>
            </a:spcAft>
          </a:pPr>
          <a:r>
            <a:rPr lang="zh-CN" altLang="en-US" sz="1800" b="1" kern="1200" dirty="0">
              <a:solidFill>
                <a:srgbClr val="245889"/>
              </a:solidFill>
              <a:latin typeface="+mn-lt"/>
              <a:ea typeface="+mn-ea"/>
              <a:cs typeface="+mn-ea"/>
              <a:sym typeface="+mn-lt"/>
            </a:rPr>
            <a:t>设计、制造、测试、分析</a:t>
          </a:r>
        </a:p>
      </dsp:txBody>
      <dsp:txXfrm>
        <a:off x="38113" y="1336350"/>
        <a:ext cx="5321107" cy="940133"/>
      </dsp:txXfrm>
    </dsp:sp>
    <dsp:sp modelId="{8CAFC637-4A89-4791-BE18-9B5AD27113F4}">
      <dsp:nvSpPr>
        <dsp:cNvPr id="0" name=""/>
        <dsp:cNvSpPr/>
      </dsp:nvSpPr>
      <dsp:spPr>
        <a:xfrm>
          <a:off x="705261" y="2489651"/>
          <a:ext cx="648614" cy="2368388"/>
        </a:xfrm>
        <a:prstGeom prst="roundRect">
          <a:avLst>
            <a:gd name="adj" fmla="val 10000"/>
          </a:avLst>
        </a:prstGeom>
        <a:solidFill>
          <a:schemeClr val="accent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工程样品设计与制造</a:t>
          </a:r>
        </a:p>
      </dsp:txBody>
      <dsp:txXfrm>
        <a:off x="724258" y="2508648"/>
        <a:ext cx="610620" cy="2330394"/>
      </dsp:txXfrm>
    </dsp:sp>
    <dsp:sp modelId="{979CF261-EA61-48BB-B78F-7A593F679FA7}">
      <dsp:nvSpPr>
        <dsp:cNvPr id="0" name=""/>
        <dsp:cNvSpPr/>
      </dsp:nvSpPr>
      <dsp:spPr>
        <a:xfrm>
          <a:off x="18600" y="2489651"/>
          <a:ext cx="648614" cy="2368388"/>
        </a:xfrm>
        <a:prstGeom prst="roundRect">
          <a:avLst>
            <a:gd name="adj" fmla="val 10000"/>
          </a:avLst>
        </a:prstGeom>
        <a:solidFill>
          <a:schemeClr val="accent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工程数字化设计与仿真</a:t>
          </a:r>
        </a:p>
      </dsp:txBody>
      <dsp:txXfrm>
        <a:off x="37597" y="2508648"/>
        <a:ext cx="610620" cy="2330394"/>
      </dsp:txXfrm>
    </dsp:sp>
    <dsp:sp modelId="{221D585A-F86F-44C2-9F94-EBE0CBBD3771}">
      <dsp:nvSpPr>
        <dsp:cNvPr id="0" name=""/>
        <dsp:cNvSpPr/>
      </dsp:nvSpPr>
      <dsp:spPr>
        <a:xfrm>
          <a:off x="1378731" y="2495714"/>
          <a:ext cx="648614" cy="2368388"/>
        </a:xfrm>
        <a:prstGeom prst="roundRect">
          <a:avLst>
            <a:gd name="adj" fmla="val 10000"/>
          </a:avLst>
        </a:prstGeom>
        <a:solidFill>
          <a:schemeClr val="accent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工程机械与智能操控</a:t>
          </a:r>
        </a:p>
      </dsp:txBody>
      <dsp:txXfrm>
        <a:off x="1397728" y="2514711"/>
        <a:ext cx="610620" cy="2330394"/>
      </dsp:txXfrm>
    </dsp:sp>
    <dsp:sp modelId="{36DC124B-BDDD-4056-9FDC-BEACD803CFE5}">
      <dsp:nvSpPr>
        <dsp:cNvPr id="0" name=""/>
        <dsp:cNvSpPr/>
      </dsp:nvSpPr>
      <dsp:spPr>
        <a:xfrm>
          <a:off x="2048139" y="2504192"/>
          <a:ext cx="648614" cy="2368388"/>
        </a:xfrm>
        <a:prstGeom prst="roundRect">
          <a:avLst>
            <a:gd name="adj" fmla="val 10000"/>
          </a:avLst>
        </a:prstGeom>
        <a:solidFill>
          <a:schemeClr val="accent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工程电机与驱动控制</a:t>
          </a:r>
        </a:p>
      </dsp:txBody>
      <dsp:txXfrm>
        <a:off x="2067136" y="2523189"/>
        <a:ext cx="610620" cy="2330394"/>
      </dsp:txXfrm>
    </dsp:sp>
    <dsp:sp modelId="{213B8114-680C-4887-B6EA-7BF1A2BA8BB0}">
      <dsp:nvSpPr>
        <dsp:cNvPr id="0" name=""/>
        <dsp:cNvSpPr/>
      </dsp:nvSpPr>
      <dsp:spPr>
        <a:xfrm>
          <a:off x="2714610" y="2504192"/>
          <a:ext cx="648614" cy="2368388"/>
        </a:xfrm>
        <a:prstGeom prst="roundRect">
          <a:avLst>
            <a:gd name="adj" fmla="val 10000"/>
          </a:avLst>
        </a:prstGeom>
        <a:solidFill>
          <a:schemeClr val="accent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工业产品综合特性测试</a:t>
          </a:r>
        </a:p>
      </dsp:txBody>
      <dsp:txXfrm>
        <a:off x="2733607" y="2523189"/>
        <a:ext cx="610620" cy="2330394"/>
      </dsp:txXfrm>
    </dsp:sp>
    <dsp:sp modelId="{42CF88A8-45B8-4267-AF82-BEF5613AD4AE}">
      <dsp:nvSpPr>
        <dsp:cNvPr id="0" name=""/>
        <dsp:cNvSpPr/>
      </dsp:nvSpPr>
      <dsp:spPr>
        <a:xfrm>
          <a:off x="3379232" y="2504192"/>
          <a:ext cx="648614" cy="2368388"/>
        </a:xfrm>
        <a:prstGeom prst="roundRect">
          <a:avLst>
            <a:gd name="adj" fmla="val 10000"/>
          </a:avLst>
        </a:prstGeom>
        <a:solidFill>
          <a:schemeClr val="accent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工业环保与污废碳监测</a:t>
          </a:r>
        </a:p>
      </dsp:txBody>
      <dsp:txXfrm>
        <a:off x="3398229" y="2523189"/>
        <a:ext cx="610620" cy="2330394"/>
      </dsp:txXfrm>
    </dsp:sp>
    <dsp:sp modelId="{310248D2-A4AE-45ED-BB3C-553EBBB90D9E}">
      <dsp:nvSpPr>
        <dsp:cNvPr id="0" name=""/>
        <dsp:cNvSpPr/>
      </dsp:nvSpPr>
      <dsp:spPr>
        <a:xfrm>
          <a:off x="4063999" y="2513856"/>
          <a:ext cx="648614" cy="2368388"/>
        </a:xfrm>
        <a:prstGeom prst="roundRect">
          <a:avLst>
            <a:gd name="adj" fmla="val 10000"/>
          </a:avLst>
        </a:prstGeom>
        <a:solidFill>
          <a:schemeClr val="accent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工业传感互联与云计算</a:t>
          </a:r>
        </a:p>
      </dsp:txBody>
      <dsp:txXfrm>
        <a:off x="4082996" y="2532853"/>
        <a:ext cx="610620" cy="2330394"/>
      </dsp:txXfrm>
    </dsp:sp>
    <dsp:sp modelId="{202FBD62-C52B-4AC0-9523-08BB792E9B23}">
      <dsp:nvSpPr>
        <dsp:cNvPr id="0" name=""/>
        <dsp:cNvSpPr/>
      </dsp:nvSpPr>
      <dsp:spPr>
        <a:xfrm>
          <a:off x="4739855" y="2513856"/>
          <a:ext cx="648614" cy="2368388"/>
        </a:xfrm>
        <a:prstGeom prst="roundRect">
          <a:avLst>
            <a:gd name="adj" fmla="val 10000"/>
          </a:avLst>
        </a:prstGeom>
        <a:solidFill>
          <a:schemeClr val="accent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工业系统安全</a:t>
          </a:r>
        </a:p>
      </dsp:txBody>
      <dsp:txXfrm>
        <a:off x="4758852" y="2532853"/>
        <a:ext cx="610620" cy="2330394"/>
      </dsp:txXfrm>
    </dsp:sp>
    <dsp:sp modelId="{140F6A87-1282-4F71-9124-EF93E7A6CBDE}">
      <dsp:nvSpPr>
        <dsp:cNvPr id="0" name=""/>
        <dsp:cNvSpPr/>
      </dsp:nvSpPr>
      <dsp:spPr>
        <a:xfrm>
          <a:off x="5442953" y="1307101"/>
          <a:ext cx="2676181" cy="998631"/>
        </a:xfrm>
        <a:prstGeom prst="roundRect">
          <a:avLst>
            <a:gd name="adj" fmla="val 10000"/>
          </a:avLst>
        </a:prstGeom>
        <a:solidFill>
          <a:schemeClr val="tx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91440" rIns="0" bIns="91440" numCol="1" spcCol="1270" anchor="ctr" anchorCtr="0">
          <a:noAutofit/>
        </a:bodyPr>
        <a:lstStyle/>
        <a:p>
          <a:pPr lvl="0" algn="ctr" defTabSz="1066800">
            <a:lnSpc>
              <a:spcPct val="90000"/>
            </a:lnSpc>
            <a:spcBef>
              <a:spcPct val="0"/>
            </a:spcBef>
            <a:spcAft>
              <a:spcPts val="0"/>
            </a:spcAft>
          </a:pPr>
          <a:r>
            <a:rPr lang="zh-CN" altLang="en-US" sz="2400" b="1" kern="1200" dirty="0">
              <a:solidFill>
                <a:srgbClr val="245889"/>
              </a:solidFill>
              <a:latin typeface="+mn-lt"/>
              <a:ea typeface="+mn-ea"/>
              <a:cs typeface="+mn-ea"/>
              <a:sym typeface="+mn-lt"/>
            </a:rPr>
            <a:t>综合系统</a:t>
          </a:r>
          <a:endParaRPr lang="en-US" altLang="zh-CN" sz="2400" b="1" kern="1200" dirty="0">
            <a:solidFill>
              <a:srgbClr val="245889"/>
            </a:solidFill>
            <a:latin typeface="+mn-lt"/>
            <a:ea typeface="+mn-ea"/>
            <a:cs typeface="+mn-ea"/>
            <a:sym typeface="+mn-lt"/>
          </a:endParaRPr>
        </a:p>
        <a:p>
          <a:pPr lvl="0" algn="ctr" defTabSz="1066800">
            <a:lnSpc>
              <a:spcPct val="90000"/>
            </a:lnSpc>
            <a:spcBef>
              <a:spcPct val="0"/>
            </a:spcBef>
            <a:spcAft>
              <a:spcPts val="0"/>
            </a:spcAft>
          </a:pPr>
          <a:r>
            <a:rPr lang="zh-CN" altLang="en-US" sz="1800" b="1" kern="1200" dirty="0">
              <a:solidFill>
                <a:srgbClr val="245889"/>
              </a:solidFill>
              <a:latin typeface="+mn-lt"/>
              <a:ea typeface="+mn-ea"/>
              <a:cs typeface="+mn-ea"/>
              <a:sym typeface="+mn-lt"/>
            </a:rPr>
            <a:t>创新、集成、协同、应用</a:t>
          </a:r>
        </a:p>
      </dsp:txBody>
      <dsp:txXfrm>
        <a:off x="5472202" y="1336350"/>
        <a:ext cx="2617683" cy="940133"/>
      </dsp:txXfrm>
    </dsp:sp>
    <dsp:sp modelId="{72D4D99C-998D-4B5A-ACD2-8F9B351DC9E2}">
      <dsp:nvSpPr>
        <dsp:cNvPr id="0" name=""/>
        <dsp:cNvSpPr/>
      </dsp:nvSpPr>
      <dsp:spPr>
        <a:xfrm>
          <a:off x="5442953" y="2525982"/>
          <a:ext cx="648614" cy="2368388"/>
        </a:xfrm>
        <a:prstGeom prst="roundRect">
          <a:avLst>
            <a:gd name="adj" fmla="val 10000"/>
          </a:avLst>
        </a:prstGeom>
        <a:solidFill>
          <a:schemeClr val="tx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低碳电力能源系统</a:t>
          </a:r>
        </a:p>
      </dsp:txBody>
      <dsp:txXfrm>
        <a:off x="5461950" y="2544979"/>
        <a:ext cx="610620" cy="2330394"/>
      </dsp:txXfrm>
    </dsp:sp>
    <dsp:sp modelId="{24532802-DD0D-45AA-A4E0-57101DAC387C}">
      <dsp:nvSpPr>
        <dsp:cNvPr id="0" name=""/>
        <dsp:cNvSpPr/>
      </dsp:nvSpPr>
      <dsp:spPr>
        <a:xfrm>
          <a:off x="6118809" y="2525982"/>
          <a:ext cx="648614" cy="2368388"/>
        </a:xfrm>
        <a:prstGeom prst="roundRect">
          <a:avLst>
            <a:gd name="adj" fmla="val 10000"/>
          </a:avLst>
        </a:prstGeom>
        <a:solidFill>
          <a:schemeClr val="tx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高端智能机器人</a:t>
          </a:r>
        </a:p>
      </dsp:txBody>
      <dsp:txXfrm>
        <a:off x="6137806" y="2544979"/>
        <a:ext cx="610620" cy="2330394"/>
      </dsp:txXfrm>
    </dsp:sp>
    <dsp:sp modelId="{FF566B94-675E-4181-B41A-F43DA76E4F8B}">
      <dsp:nvSpPr>
        <dsp:cNvPr id="0" name=""/>
        <dsp:cNvSpPr/>
      </dsp:nvSpPr>
      <dsp:spPr>
        <a:xfrm>
          <a:off x="6794665" y="2525982"/>
          <a:ext cx="648614" cy="2368388"/>
        </a:xfrm>
        <a:prstGeom prst="roundRect">
          <a:avLst>
            <a:gd name="adj" fmla="val 10000"/>
          </a:avLst>
        </a:prstGeom>
        <a:solidFill>
          <a:schemeClr val="tx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智能网联新能源车</a:t>
          </a:r>
        </a:p>
      </dsp:txBody>
      <dsp:txXfrm>
        <a:off x="6813662" y="2544979"/>
        <a:ext cx="610620" cy="2330394"/>
      </dsp:txXfrm>
    </dsp:sp>
    <dsp:sp modelId="{663D01AC-0AEF-429A-976A-D8BAC1516AD0}">
      <dsp:nvSpPr>
        <dsp:cNvPr id="0" name=""/>
        <dsp:cNvSpPr/>
      </dsp:nvSpPr>
      <dsp:spPr>
        <a:xfrm>
          <a:off x="7470521" y="2525982"/>
          <a:ext cx="648614" cy="2368388"/>
        </a:xfrm>
        <a:prstGeom prst="roundRect">
          <a:avLst>
            <a:gd name="adj" fmla="val 10000"/>
          </a:avLst>
        </a:prstGeom>
        <a:solidFill>
          <a:schemeClr val="tx2">
            <a:lumMod val="20000"/>
            <a:lumOff val="8000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solidFill>
                <a:srgbClr val="245889"/>
              </a:solidFill>
              <a:latin typeface="+mn-lt"/>
              <a:ea typeface="+mn-ea"/>
              <a:cs typeface="+mn-ea"/>
              <a:sym typeface="+mn-lt"/>
            </a:rPr>
            <a:t>工业元宇宙系统</a:t>
          </a:r>
        </a:p>
      </dsp:txBody>
      <dsp:txXfrm>
        <a:off x="7489518" y="2544979"/>
        <a:ext cx="610620" cy="233039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A5E623-9D8B-4388-BA2C-87703DBF6DD8}">
      <dsp:nvSpPr>
        <dsp:cNvPr id="0" name=""/>
        <dsp:cNvSpPr/>
      </dsp:nvSpPr>
      <dsp:spPr>
        <a:xfrm>
          <a:off x="0" y="446005"/>
          <a:ext cx="6901838" cy="2381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5659" tIns="374904" rIns="535659" bIns="128016"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a:latin typeface="+mn-lt"/>
              <a:ea typeface="+mn-ea"/>
              <a:cs typeface="+mn-ea"/>
              <a:sym typeface="+mn-lt"/>
            </a:rPr>
            <a:t>课程主要包含</a:t>
          </a:r>
          <a:r>
            <a:rPr lang="en-US" altLang="en-US" sz="1800" kern="1200" dirty="0">
              <a:latin typeface="+mn-lt"/>
              <a:ea typeface="+mn-ea"/>
              <a:cs typeface="+mn-ea"/>
              <a:sym typeface="+mn-lt"/>
            </a:rPr>
            <a:t>8</a:t>
          </a:r>
          <a:r>
            <a:rPr lang="zh-CN" altLang="en-US" sz="1800" kern="1200" dirty="0">
              <a:latin typeface="+mn-lt"/>
              <a:ea typeface="+mn-ea"/>
              <a:cs typeface="+mn-ea"/>
              <a:sym typeface="+mn-lt"/>
            </a:rPr>
            <a:t>个基本模块（必选，</a:t>
          </a:r>
          <a:r>
            <a:rPr lang="en-US" altLang="en-US" sz="1800" kern="1200" dirty="0">
              <a:latin typeface="+mn-lt"/>
              <a:ea typeface="+mn-ea"/>
              <a:cs typeface="+mn-ea"/>
              <a:sym typeface="+mn-lt"/>
            </a:rPr>
            <a:t>48</a:t>
          </a:r>
          <a:r>
            <a:rPr lang="zh-CN" altLang="en-US" sz="1800" kern="1200" dirty="0">
              <a:latin typeface="+mn-lt"/>
              <a:ea typeface="+mn-ea"/>
              <a:cs typeface="+mn-ea"/>
              <a:sym typeface="+mn-lt"/>
            </a:rPr>
            <a:t>学时）和</a:t>
          </a:r>
          <a:r>
            <a:rPr lang="en-US" altLang="en-US" sz="1800" kern="1200" dirty="0">
              <a:latin typeface="+mn-lt"/>
              <a:ea typeface="+mn-ea"/>
              <a:cs typeface="+mn-ea"/>
              <a:sym typeface="+mn-lt"/>
            </a:rPr>
            <a:t>4</a:t>
          </a:r>
          <a:r>
            <a:rPr lang="zh-CN" altLang="en-US" sz="1800" kern="1200" dirty="0">
              <a:latin typeface="+mn-lt"/>
              <a:ea typeface="+mn-ea"/>
              <a:cs typeface="+mn-ea"/>
              <a:sym typeface="+mn-lt"/>
            </a:rPr>
            <a:t>个综合系统（</a:t>
          </a:r>
          <a:r>
            <a:rPr lang="en-US" altLang="en-US" sz="1800" kern="1200" dirty="0">
              <a:latin typeface="+mn-lt"/>
              <a:ea typeface="+mn-ea"/>
              <a:cs typeface="+mn-ea"/>
              <a:sym typeface="+mn-lt"/>
            </a:rPr>
            <a:t>4</a:t>
          </a:r>
          <a:r>
            <a:rPr lang="zh-CN" altLang="en-US" sz="1800" kern="1200" dirty="0">
              <a:latin typeface="+mn-lt"/>
              <a:ea typeface="+mn-ea"/>
              <a:cs typeface="+mn-ea"/>
              <a:sym typeface="+mn-lt"/>
            </a:rPr>
            <a:t>选</a:t>
          </a:r>
          <a:r>
            <a:rPr lang="en-US" altLang="en-US" sz="1800" kern="1200" dirty="0">
              <a:latin typeface="+mn-lt"/>
              <a:ea typeface="+mn-ea"/>
              <a:cs typeface="+mn-ea"/>
              <a:sym typeface="+mn-lt"/>
            </a:rPr>
            <a:t>1</a:t>
          </a:r>
          <a:r>
            <a:rPr lang="zh-CN" altLang="en-US" sz="1800" kern="1200" dirty="0">
              <a:latin typeface="+mn-lt"/>
              <a:ea typeface="+mn-ea"/>
              <a:cs typeface="+mn-ea"/>
              <a:sym typeface="+mn-lt"/>
            </a:rPr>
            <a:t>，</a:t>
          </a:r>
          <a:r>
            <a:rPr lang="en-US" altLang="en-US" sz="1800" kern="1200" dirty="0">
              <a:latin typeface="+mn-lt"/>
              <a:ea typeface="+mn-ea"/>
              <a:cs typeface="+mn-ea"/>
              <a:sym typeface="+mn-lt"/>
            </a:rPr>
            <a:t>16</a:t>
          </a:r>
          <a:r>
            <a:rPr lang="zh-CN" altLang="en-US" sz="1800" kern="1200" dirty="0">
              <a:latin typeface="+mn-lt"/>
              <a:ea typeface="+mn-ea"/>
              <a:cs typeface="+mn-ea"/>
              <a:sym typeface="+mn-lt"/>
            </a:rPr>
            <a:t>学时），共 </a:t>
          </a:r>
          <a:r>
            <a:rPr lang="en-US" altLang="en-US" sz="1800" kern="1200" dirty="0">
              <a:latin typeface="+mn-lt"/>
              <a:ea typeface="+mn-ea"/>
              <a:cs typeface="+mn-ea"/>
              <a:sym typeface="+mn-lt"/>
            </a:rPr>
            <a:t>2 </a:t>
          </a:r>
          <a:r>
            <a:rPr lang="zh-CN" altLang="en-US" sz="1800" kern="1200" dirty="0">
              <a:latin typeface="+mn-lt"/>
              <a:ea typeface="+mn-ea"/>
              <a:cs typeface="+mn-ea"/>
              <a:sym typeface="+mn-lt"/>
            </a:rPr>
            <a:t>学分、</a:t>
          </a:r>
          <a:r>
            <a:rPr lang="en-US" altLang="en-US" sz="1800" kern="1200" dirty="0">
              <a:latin typeface="+mn-lt"/>
              <a:ea typeface="+mn-ea"/>
              <a:cs typeface="+mn-ea"/>
              <a:sym typeface="+mn-lt"/>
            </a:rPr>
            <a:t>64</a:t>
          </a:r>
          <a:r>
            <a:rPr lang="zh-CN" altLang="en-US" sz="1800" kern="1200" dirty="0">
              <a:latin typeface="+mn-lt"/>
              <a:ea typeface="+mn-ea"/>
              <a:cs typeface="+mn-ea"/>
              <a:sym typeface="+mn-lt"/>
            </a:rPr>
            <a:t>学时 ，实行平行班分组教学；</a:t>
          </a:r>
        </a:p>
        <a:p>
          <a:pPr marL="171450" lvl="1" indent="-171450" algn="l" defTabSz="800100">
            <a:lnSpc>
              <a:spcPct val="90000"/>
            </a:lnSpc>
            <a:spcBef>
              <a:spcPct val="0"/>
            </a:spcBef>
            <a:spcAft>
              <a:spcPct val="15000"/>
            </a:spcAft>
            <a:buChar char="••"/>
          </a:pPr>
          <a:r>
            <a:rPr lang="zh-CN" altLang="en-US" sz="1800" kern="1200" dirty="0">
              <a:latin typeface="+mn-lt"/>
              <a:ea typeface="+mn-ea"/>
              <a:cs typeface="+mn-ea"/>
              <a:sym typeface="+mn-lt"/>
            </a:rPr>
            <a:t>该课程作为必修课列入工程师学院</a:t>
          </a:r>
          <a:r>
            <a:rPr lang="en-US" altLang="en-US" sz="1800" kern="1200" dirty="0">
              <a:latin typeface="+mn-lt"/>
              <a:ea typeface="+mn-ea"/>
              <a:cs typeface="+mn-ea"/>
              <a:sym typeface="+mn-lt"/>
            </a:rPr>
            <a:t>2022</a:t>
          </a:r>
          <a:r>
            <a:rPr lang="zh-CN" altLang="en-US" sz="1800" kern="1200" dirty="0">
              <a:latin typeface="+mn-lt"/>
              <a:ea typeface="+mn-ea"/>
              <a:cs typeface="+mn-ea"/>
              <a:sym typeface="+mn-lt"/>
            </a:rPr>
            <a:t>级工程专业学位研究生培养方案。</a:t>
          </a:r>
        </a:p>
      </dsp:txBody>
      <dsp:txXfrm>
        <a:off x="0" y="446005"/>
        <a:ext cx="6901838" cy="2381400"/>
      </dsp:txXfrm>
    </dsp:sp>
    <dsp:sp modelId="{6FA9F1A3-086C-4D14-962A-8F7217FCB7DD}">
      <dsp:nvSpPr>
        <dsp:cNvPr id="0" name=""/>
        <dsp:cNvSpPr/>
      </dsp:nvSpPr>
      <dsp:spPr>
        <a:xfrm>
          <a:off x="345091" y="180325"/>
          <a:ext cx="4831286" cy="5313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611" tIns="0" rIns="182611" bIns="0" numCol="1" spcCol="1270" anchor="ctr" anchorCtr="0">
          <a:noAutofit/>
        </a:bodyPr>
        <a:lstStyle/>
        <a:p>
          <a:pPr lvl="0" algn="l" defTabSz="889000">
            <a:lnSpc>
              <a:spcPct val="90000"/>
            </a:lnSpc>
            <a:spcBef>
              <a:spcPct val="0"/>
            </a:spcBef>
            <a:spcAft>
              <a:spcPct val="35000"/>
            </a:spcAft>
          </a:pPr>
          <a:r>
            <a:rPr lang="zh-CN" altLang="en-US" sz="2000" b="1" kern="1200">
              <a:latin typeface="+mn-lt"/>
              <a:ea typeface="+mn-ea"/>
              <a:cs typeface="+mn-ea"/>
              <a:sym typeface="+mn-lt"/>
            </a:rPr>
            <a:t>课程实施</a:t>
          </a:r>
          <a:endParaRPr lang="zh-CN" altLang="en-US" sz="2000" b="1" kern="1200" dirty="0">
            <a:latin typeface="+mn-lt"/>
            <a:ea typeface="+mn-ea"/>
            <a:cs typeface="+mn-ea"/>
            <a:sym typeface="+mn-lt"/>
          </a:endParaRPr>
        </a:p>
      </dsp:txBody>
      <dsp:txXfrm>
        <a:off x="371030" y="206264"/>
        <a:ext cx="4779408" cy="479482"/>
      </dsp:txXfrm>
    </dsp:sp>
    <dsp:sp modelId="{717F6029-0858-4846-9DAF-9C00C07D8AAD}">
      <dsp:nvSpPr>
        <dsp:cNvPr id="0" name=""/>
        <dsp:cNvSpPr/>
      </dsp:nvSpPr>
      <dsp:spPr>
        <a:xfrm>
          <a:off x="0" y="3190286"/>
          <a:ext cx="6901838" cy="20979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5659" tIns="374904" rIns="535659" bIns="128016"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a:latin typeface="+mn-lt"/>
              <a:ea typeface="+mn-ea"/>
              <a:cs typeface="+mn-ea"/>
              <a:sym typeface="+mn-lt"/>
            </a:rPr>
            <a:t>基本模块考核训练成绩：基本理论考试</a:t>
          </a:r>
          <a:r>
            <a:rPr lang="en-US" altLang="en-US" sz="1800" kern="1200" dirty="0">
              <a:latin typeface="+mn-lt"/>
              <a:ea typeface="+mn-ea"/>
              <a:cs typeface="+mn-ea"/>
              <a:sym typeface="+mn-lt"/>
            </a:rPr>
            <a:t>+</a:t>
          </a:r>
          <a:r>
            <a:rPr lang="zh-CN" altLang="en-US" sz="1800" kern="1200" dirty="0">
              <a:latin typeface="+mn-lt"/>
              <a:ea typeface="+mn-ea"/>
              <a:cs typeface="+mn-ea"/>
              <a:sym typeface="+mn-lt"/>
            </a:rPr>
            <a:t>实践环节考核</a:t>
          </a:r>
        </a:p>
        <a:p>
          <a:pPr marL="171450" lvl="1" indent="-171450" algn="l" defTabSz="800100">
            <a:lnSpc>
              <a:spcPct val="90000"/>
            </a:lnSpc>
            <a:spcBef>
              <a:spcPct val="0"/>
            </a:spcBef>
            <a:spcAft>
              <a:spcPct val="15000"/>
            </a:spcAft>
            <a:buChar char="••"/>
          </a:pPr>
          <a:r>
            <a:rPr lang="zh-CN" altLang="en-US" sz="1800" kern="1200" dirty="0">
              <a:latin typeface="+mn-lt"/>
              <a:ea typeface="+mn-ea"/>
              <a:cs typeface="+mn-ea"/>
              <a:sym typeface="+mn-lt"/>
            </a:rPr>
            <a:t>综合系统考核创新作品：样机、高质量实验报告、论文或专利</a:t>
          </a:r>
        </a:p>
        <a:p>
          <a:pPr marL="171450" lvl="1" indent="-171450" algn="l" defTabSz="800100">
            <a:lnSpc>
              <a:spcPct val="90000"/>
            </a:lnSpc>
            <a:spcBef>
              <a:spcPct val="0"/>
            </a:spcBef>
            <a:spcAft>
              <a:spcPct val="15000"/>
            </a:spcAft>
            <a:buChar char="••"/>
          </a:pPr>
          <a:r>
            <a:rPr lang="zh-CN" altLang="en-US" sz="1800" kern="1200" dirty="0">
              <a:latin typeface="+mn-lt"/>
              <a:ea typeface="+mn-ea"/>
              <a:cs typeface="+mn-ea"/>
              <a:sym typeface="+mn-lt"/>
            </a:rPr>
            <a:t>考核结果与专业实习实践衔接</a:t>
          </a:r>
        </a:p>
      </dsp:txBody>
      <dsp:txXfrm>
        <a:off x="0" y="3190286"/>
        <a:ext cx="6901838" cy="2097900"/>
      </dsp:txXfrm>
    </dsp:sp>
    <dsp:sp modelId="{8AEC4856-579F-4A0E-8D6C-02A3EF3A7FFC}">
      <dsp:nvSpPr>
        <dsp:cNvPr id="0" name=""/>
        <dsp:cNvSpPr/>
      </dsp:nvSpPr>
      <dsp:spPr>
        <a:xfrm>
          <a:off x="345091" y="2924606"/>
          <a:ext cx="4831286" cy="5313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611" tIns="0" rIns="182611" bIns="0" numCol="1" spcCol="1270" anchor="ctr" anchorCtr="0">
          <a:noAutofit/>
        </a:bodyPr>
        <a:lstStyle/>
        <a:p>
          <a:pPr lvl="0" algn="l" defTabSz="889000">
            <a:lnSpc>
              <a:spcPct val="90000"/>
            </a:lnSpc>
            <a:spcBef>
              <a:spcPct val="0"/>
            </a:spcBef>
            <a:spcAft>
              <a:spcPct val="35000"/>
            </a:spcAft>
          </a:pPr>
          <a:r>
            <a:rPr lang="zh-CN" altLang="en-US" sz="2000" b="1" kern="1200" dirty="0">
              <a:latin typeface="+mn-lt"/>
              <a:ea typeface="+mn-ea"/>
              <a:cs typeface="+mn-ea"/>
              <a:sym typeface="+mn-lt"/>
            </a:rPr>
            <a:t>课程考核</a:t>
          </a:r>
          <a:r>
            <a:rPr lang="en-US" altLang="en-US" sz="2000" b="1" kern="1200" dirty="0">
              <a:latin typeface="+mn-lt"/>
              <a:ea typeface="+mn-ea"/>
              <a:cs typeface="+mn-ea"/>
              <a:sym typeface="+mn-lt"/>
            </a:rPr>
            <a:t>—</a:t>
          </a:r>
          <a:r>
            <a:rPr lang="zh-CN" altLang="en-US" sz="2000" b="1" kern="1200" dirty="0">
              <a:latin typeface="+mn-lt"/>
              <a:ea typeface="+mn-ea"/>
              <a:cs typeface="+mn-ea"/>
              <a:sym typeface="+mn-lt"/>
            </a:rPr>
            <a:t>注重综合实践创新能力考核</a:t>
          </a:r>
        </a:p>
      </dsp:txBody>
      <dsp:txXfrm>
        <a:off x="371030" y="2950545"/>
        <a:ext cx="4779408" cy="479482"/>
      </dsp:txXfrm>
    </dsp:sp>
  </dsp:spTree>
</dsp:drawing>
</file>

<file path=ppt/diagrams/layout1.xml><?xml version="1.0" encoding="utf-8"?>
<dgm:layoutDef xmlns:dgm="http://schemas.openxmlformats.org/drawingml/2006/diagram" xmlns:a="http://schemas.openxmlformats.org/drawingml/2006/main" uniqueId="urn:microsoft.com/office/officeart/2008/layout/PictureStrips">
  <dgm:title val=""/>
  <dgm:desc val=""/>
  <dgm:catLst>
    <dgm:cat type="list" pri="12500"/>
    <dgm:cat type="picture" pri="13000"/>
    <dgm:cat type="pictureconvert" pri="13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40" srcId="0" destId="10" srcOrd="0" destOrd="0"/>
        <dgm:cxn modelId="50" srcId="0" destId="20" srcOrd="1" destOrd="0"/>
        <dgm:cxn modelId="60" srcId="0" destId="30" srcOrd="2" destOrd="0"/>
        <dgm:cxn modelId="70" srcId="0" destId="40" srcOrd="2"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3"/>
        </dgm:alg>
        <dgm:shape xmlns:r="http://schemas.openxmlformats.org/officeDocument/2006/relationships" r:blip="">
          <dgm:adjLst/>
        </dgm:shape>
        <dgm:choose name="Name4">
          <dgm:if name="Name5" func="var" arg="dir" op="equ" val="norm">
            <dgm:constrLst>
              <dgm:constr type="l" for="ch" forName="rect1" refType="w" fact="0.04"/>
              <dgm:constr type="t" for="ch" forName="rect1" refType="h" fact="0.13"/>
              <dgm:constr type="w" for="ch" forName="rect1" refType="w" fact="0.96"/>
              <dgm:constr type="h" for="ch" forName="rect1" refType="h" fact="0.9"/>
              <dgm:constr type="l" for="ch" forName="rect2" refType="w" fact="0"/>
              <dgm:constr type="t" for="ch" forName="rect2" refType="h" fact="0"/>
              <dgm:constr type="w" for="ch" forName="rect2" refType="w" fact="0.21"/>
              <dgm:constr type="h" for="ch" forName="rect2" refType="w" fact="0.315"/>
            </dgm:constrLst>
          </dgm:if>
          <dgm:else name="Name6">
            <dgm:constrLst>
              <dgm:constr type="l" for="ch" forName="rect1" refType="w" fact="0"/>
              <dgm:constr type="t" for="ch" forName="rect1" refType="h" fact="0.13"/>
              <dgm:constr type="w" for="ch" forName="rect1" refType="w" fact="0.96"/>
              <dgm:constr type="h" for="ch" forName="rect1" refType="h" fact="0.9"/>
              <dgm:constr type="l" for="ch" forName="rect2" refType="w" fact="0.79"/>
              <dgm:constr type="t" for="ch" forName="rect2" refType="h" fact="0"/>
              <dgm:constr type="w" for="ch" forName="rect2" refType="w" fact="0.21"/>
              <dgm:constr type="h" for="ch" forName="rect2" refType="w" fact="0.315"/>
            </dgm:constrLst>
          </dgm:else>
        </dgm:choose>
        <dgm:layoutNode name="rect1" styleLbl="trAlignAcc1">
          <dgm:varLst>
            <dgm:bulletEnabled val="1"/>
          </dgm:varLst>
          <dgm:alg type="tx">
            <dgm:param type="parTxLTRAlign" val="l"/>
          </dgm:alg>
          <dgm:shape xmlns:r="http://schemas.openxmlformats.org/officeDocument/2006/relationships" type="rect" r:blip="">
            <dgm:adjLst/>
          </dgm:shape>
          <dgm:presOf axis="desOrSelf" ptType="node"/>
          <dgm:choose name="Name7">
            <dgm:if name="Name8" func="var" arg="dir" op="equ" val="norm">
              <dgm:constrLst>
                <dgm:constr type="lMarg" refType="w" fact="0.6"/>
                <dgm:constr type="rMarg" refType="primFontSz" fact="0.3"/>
                <dgm:constr type="tMarg" refType="primFontSz" fact="0.3"/>
                <dgm:constr type="bMarg" refType="primFontSz" fact="0.3"/>
              </dgm:constrLst>
            </dgm:if>
            <dgm:else name="Name9">
              <dgm:constrLst>
                <dgm:constr type="lMarg" refType="primFontSz" fact="0.3"/>
                <dgm:constr type="rMarg" refType="w" fact="0.6"/>
                <dgm:constr type="tMarg" refType="primFontSz" fact="0.3"/>
                <dgm:constr type="bMarg" refType="primFontSz" fact="0.3"/>
              </dgm:constrLst>
            </dgm:else>
          </dgm:choose>
          <dgm:ruleLst>
            <dgm:rule type="primFontSz" val="5" fact="NaN" max="NaN"/>
          </dgm:ruleLst>
        </dgm:layoutNode>
        <dgm:layoutNode name="rect2" styleLbl="fg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55.png"/></Relationships>
</file>

<file path=ppt/media/hdphoto1.wdp>
</file>

<file path=ppt/media/hdphoto2.wdp>
</file>

<file path=ppt/media/image1.png>
</file>

<file path=ppt/media/image10.png>
</file>

<file path=ppt/media/image11.png>
</file>

<file path=ppt/media/image11.svg>
</file>

<file path=ppt/media/image12.jpe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jpeg>
</file>

<file path=ppt/media/image21.jpeg>
</file>

<file path=ppt/media/image22.jpeg>
</file>

<file path=ppt/media/image23.gif>
</file>

<file path=ppt/media/image24.jpeg>
</file>

<file path=ppt/media/image25.jpeg>
</file>

<file path=ppt/media/image26.png>
</file>

<file path=ppt/media/image27.png>
</file>

<file path=ppt/media/image28.png>
</file>

<file path=ppt/media/image29.png>
</file>

<file path=ppt/media/image3.png>
</file>

<file path=ppt/media/image30.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9.png>
</file>

<file path=ppt/media/image5.jpg>
</file>

<file path=ppt/media/image50.jpeg>
</file>

<file path=ppt/media/image51.jpeg>
</file>

<file path=ppt/media/image52.jpeg>
</file>

<file path=ppt/media/image53.png>
</file>

<file path=ppt/media/image54.png>
</file>

<file path=ppt/media/image55.png>
</file>

<file path=ppt/media/image56.png>
</file>

<file path=ppt/media/image57.png>
</file>

<file path=ppt/media/image58.jpeg>
</file>

<file path=ppt/media/image59.jpeg>
</file>

<file path=ppt/media/image6.png>
</file>

<file path=ppt/media/image60.jpg>
</file>

<file path=ppt/media/image61.jpeg>
</file>

<file path=ppt/media/image7.png>
</file>

<file path=ppt/media/image7.sv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BAAF88-531D-4CDE-A3AB-8C3435484460}" type="datetimeFigureOut">
              <a:rPr lang="zh-CN" altLang="en-US" smtClean="0"/>
              <a:t>2023/2/16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B77C19-1685-435E-9C03-744ED090470B}" type="slidenum">
              <a:rPr lang="zh-CN" altLang="en-US" smtClean="0"/>
              <a:t>‹#›</a:t>
            </a:fld>
            <a:endParaRPr lang="zh-CN" altLang="en-US"/>
          </a:p>
        </p:txBody>
      </p:sp>
    </p:spTree>
    <p:extLst>
      <p:ext uri="{BB962C8B-B14F-4D97-AF65-F5344CB8AC3E}">
        <p14:creationId xmlns:p14="http://schemas.microsoft.com/office/powerpoint/2010/main" val="3379514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s://baike.baidu.com/item/%E6%95%B0%E6%8D%AE%E7%AE%A1%E7%90%86?fromModule=lemma_inlink" TargetMode="External"/><Relationship Id="rId13" Type="http://schemas.openxmlformats.org/officeDocument/2006/relationships/hyperlink" Target="https://baike.baidu.com/item/%E7%BE%8E%E5%9B%BD/125486?fromModule=lemma_inlink" TargetMode="External"/><Relationship Id="rId18" Type="http://schemas.openxmlformats.org/officeDocument/2006/relationships/hyperlink" Target="https://baike.baidu.com/item/%E9%9B%86%E6%95%A3%E6%8E%A7%E5%88%B6%E7%B3%BB%E7%BB%9F/4749075?fromModule=lemma_inlink" TargetMode="External"/><Relationship Id="rId3" Type="http://schemas.openxmlformats.org/officeDocument/2006/relationships/hyperlink" Target="https://baike.baidu.com/item/MRP%20II?fromModule=lemma_inlink" TargetMode="External"/><Relationship Id="rId21" Type="http://schemas.openxmlformats.org/officeDocument/2006/relationships/hyperlink" Target="https://baike.baidu.com/item/%E5%88%86%E6%95%A3%E6%8E%A7%E5%88%B6/1051566?fromModule=lemma_inlink" TargetMode="External"/><Relationship Id="rId7" Type="http://schemas.openxmlformats.org/officeDocument/2006/relationships/hyperlink" Target="https://baike.baidu.com/item/%E9%87%87%E8%B4%AD/4232146?fromModule=lemma_inlink" TargetMode="External"/><Relationship Id="rId12" Type="http://schemas.openxmlformats.org/officeDocument/2006/relationships/hyperlink" Target="https://baike.baidu.com/item/%E4%BF%A1%E6%81%AF%E7%B3%BB%E7%BB%9F/222253?fromModule=lemma_inlink" TargetMode="External"/><Relationship Id="rId17" Type="http://schemas.openxmlformats.org/officeDocument/2006/relationships/hyperlink" Target="https://baike.baidu.com/item/%E5%BE%AE%E5%A4%84%E7%90%86%E5%99%A8/104320?fromModule=lemma_inlink" TargetMode="External"/><Relationship Id="rId2" Type="http://schemas.openxmlformats.org/officeDocument/2006/relationships/slide" Target="../slides/slide25.xml"/><Relationship Id="rId16" Type="http://schemas.openxmlformats.org/officeDocument/2006/relationships/hyperlink" Target="https://baike.baidu.com/item/%E6%A3%80%E6%B5%8B%E4%BB%AA%E5%99%A8/8693373?fromModule=lemma_inlink" TargetMode="External"/><Relationship Id="rId20" Type="http://schemas.openxmlformats.org/officeDocument/2006/relationships/hyperlink" Target="https://baike.baidu.com/item/%E9%9B%86%E4%B8%AD%E7%AE%A1%E7%90%86/612433?fromModule=lemma_inlink" TargetMode="External"/><Relationship Id="rId1" Type="http://schemas.openxmlformats.org/officeDocument/2006/relationships/notesMaster" Target="../notesMasters/notesMaster1.xml"/><Relationship Id="rId6" Type="http://schemas.openxmlformats.org/officeDocument/2006/relationships/hyperlink" Target="https://baike.baidu.com/item/%E9%94%80%E5%94%AE/239410?fromModule=lemma_inlink" TargetMode="External"/><Relationship Id="rId11" Type="http://schemas.openxmlformats.org/officeDocument/2006/relationships/hyperlink" Target="https://baike.baidu.com/item/%E7%BD%91%E7%BB%9C%E6%8A%80%E6%9C%AF/480927?fromModule=lemma_inlink" TargetMode="External"/><Relationship Id="rId5" Type="http://schemas.openxmlformats.org/officeDocument/2006/relationships/hyperlink" Target="https://baike.baidu.com/item/%E8%B4%A2%E5%8A%A1/295673?fromModule=lemma_inlink" TargetMode="External"/><Relationship Id="rId15" Type="http://schemas.openxmlformats.org/officeDocument/2006/relationships/hyperlink" Target="https://baike.baidu.com/item/%E6%95%B0%E6%8D%AE%E9%87%87%E9%9B%86%E5%99%A8/5133325?fromModule=lemma_inlink" TargetMode="External"/><Relationship Id="rId23" Type="http://schemas.openxmlformats.org/officeDocument/2006/relationships/hyperlink" Target="https://baike.baidu.com/item/%E7%9F%B3%E5%8C%96/3615038?fromModule=lemma_inlink" TargetMode="External"/><Relationship Id="rId10" Type="http://schemas.openxmlformats.org/officeDocument/2006/relationships/hyperlink" Target="https://baike.baidu.com/item/%E7%A1%AC%E4%BB%B6/479446?fromModule=lemma_inlink" TargetMode="External"/><Relationship Id="rId19" Type="http://schemas.openxmlformats.org/officeDocument/2006/relationships/hyperlink" Target="https://baike.baidu.com/item/%E5%88%86%E5%B8%83%E5%BC%8F%E8%AE%A1%E7%AE%97%E6%9C%BA%E6%8E%A7%E5%88%B6%E7%B3%BB%E7%BB%9F/2695231?fromModule=lemma_inlink" TargetMode="External"/><Relationship Id="rId4" Type="http://schemas.openxmlformats.org/officeDocument/2006/relationships/hyperlink" Target="https://baike.baidu.com/item/%E5%88%B6%E9%80%A0/8681656?fromModule=lemma_inlink" TargetMode="External"/><Relationship Id="rId9" Type="http://schemas.openxmlformats.org/officeDocument/2006/relationships/hyperlink" Target="https://baike.baidu.com/item/%E8%BD%AF%E4%BB%B6/12053?fromModule=lemma_inlink" TargetMode="External"/><Relationship Id="rId14" Type="http://schemas.openxmlformats.org/officeDocument/2006/relationships/hyperlink" Target="https://baike.baidu.com/item/%E8%BD%A6%E9%97%B4/676378?fromModule=lemma_inlink" TargetMode="External"/><Relationship Id="rId22" Type="http://schemas.openxmlformats.org/officeDocument/2006/relationships/hyperlink" Target="https://baike.baidu.com/item/%E5%86%B6%E9%87%91/2405560?fromModule=lemma_inlink"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为适应未来产业发展需求，工程类专业学位研究生迫切需要</a:t>
            </a:r>
            <a:r>
              <a:rPr kumimoji="0" lang="zh-CN" altLang="en-US" sz="1200" b="1" i="0" u="none" strike="noStrike" kern="1200" cap="none" spc="0" normalizeH="0" baseline="0" noProof="0" dirty="0">
                <a:ln>
                  <a:noFill/>
                </a:ln>
                <a:solidFill>
                  <a:prstClr val="black"/>
                </a:solidFill>
                <a:uLnTx/>
                <a:uFillTx/>
                <a:cs typeface="+mn-ea"/>
                <a:sym typeface="+mn-lt"/>
              </a:rPr>
              <a:t>加深产业认知、强化工程意识、增强系统观念、掌握综合技能。</a:t>
            </a:r>
            <a:r>
              <a:rPr kumimoji="0" lang="zh-CN" altLang="en-US" sz="1200" b="1" i="0" u="none" strike="noStrike" kern="0" cap="none" spc="0" normalizeH="0" baseline="0" noProof="0" dirty="0">
                <a:ln/>
                <a:solidFill>
                  <a:prstClr val="white"/>
                </a:solidFill>
                <a:effectLst>
                  <a:outerShdw blurRad="38100" dist="19050" dir="2700000" algn="tl" rotWithShape="0">
                    <a:srgbClr val="000000">
                      <a:alpha val="40000"/>
                    </a:srgbClr>
                  </a:outerShdw>
                </a:effectLst>
                <a:uLnTx/>
                <a:uFillTx/>
                <a:cs typeface="+mn-ea"/>
                <a:sym typeface="+mn-lt"/>
              </a:rPr>
              <a:t>开展工程类专业学位研究生工程认知实践教学是实现这一目标的重要途径。</a:t>
            </a:r>
          </a:p>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F7EBA3-EFFE-4A4C-B6F0-E7792E7BAF8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9706854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zh-CN" altLang="en-US" sz="1400" dirty="0" smtClean="0"/>
              <a:t>资源优化和效率提升是目标，生产要素全面互联是基础，数据驱动是关键，软件定义是核心，平台支撑是保障。工业互联网具有基础性和渗透性两大突出特征，基础性是指工业互联网利用泛在感知技术对多源设备、异构系统，运营环境等要素信息进行精准实时高效采集，实现人、机、物和知识的智能化连接，支撑工业数据的全面感知、动态传输、实时分析，从而形成科学决策、智能控制等关键能力，为工业智能化升级提供关键基础设施支撑。渗透性是指工业互联网不仅服务制造领域，未来还将与能源、交通、农业等实体经济各领域广泛融合，为实体经济提供网络连接和计算处理平台等新型通用基础设施支撑，主力各产业网络化、智能化升级，加速实体经济数字化转型进程。</a:t>
            </a:r>
            <a:endParaRPr lang="en-US" altLang="zh-CN" sz="1400" dirty="0" smtClean="0"/>
          </a:p>
          <a:p>
            <a:pPr marL="0" marR="0" indent="0" defTabSz="914400" eaLnBrk="1" fontAlgn="auto" latinLnBrk="0" hangingPunct="1">
              <a:lnSpc>
                <a:spcPct val="100000"/>
              </a:lnSpc>
              <a:spcBef>
                <a:spcPts val="0"/>
              </a:spcBef>
              <a:spcAft>
                <a:spcPts val="0"/>
              </a:spcAft>
              <a:buClrTx/>
              <a:buSzTx/>
              <a:buFontTx/>
              <a:buNone/>
            </a:pPr>
            <a:endParaRPr lang="en-US" altLang="zh-CN" sz="1400" b="1" kern="0" dirty="0">
              <a:latin typeface="微软雅黑" panose="020B0503020204020204" pitchFamily="34" charset="-122"/>
              <a:ea typeface="微软雅黑" panose="020B0503020204020204" pitchFamily="34" charset="-122"/>
            </a:endParaRPr>
          </a:p>
          <a:p>
            <a:pPr marL="0" marR="0" indent="0" defTabSz="914400" eaLnBrk="1" fontAlgn="auto" latinLnBrk="0" hangingPunct="1">
              <a:lnSpc>
                <a:spcPct val="100000"/>
              </a:lnSpc>
              <a:spcBef>
                <a:spcPts val="0"/>
              </a:spcBef>
              <a:spcAft>
                <a:spcPts val="0"/>
              </a:spcAft>
              <a:buClrTx/>
              <a:buSzTx/>
              <a:buFontTx/>
              <a:buNone/>
            </a:pPr>
            <a:r>
              <a:rPr lang="zh-CN" altLang="en-US" sz="1400" b="1" kern="0" dirty="0">
                <a:latin typeface="微软雅黑" panose="020B0503020204020204" pitchFamily="34" charset="-122"/>
                <a:ea typeface="微软雅黑" panose="020B0503020204020204" pitchFamily="34" charset="-122"/>
              </a:rPr>
              <a:t>工业互联网的复杂性要求必须</a:t>
            </a:r>
            <a:r>
              <a:rPr lang="zh-CN" altLang="en-US" sz="1400" b="1" kern="0" dirty="0">
                <a:solidFill>
                  <a:srgbClr val="C00000"/>
                </a:solidFill>
                <a:latin typeface="微软雅黑" panose="020B0503020204020204" pitchFamily="34" charset="-122"/>
                <a:ea typeface="微软雅黑" panose="020B0503020204020204" pitchFamily="34" charset="-122"/>
              </a:rPr>
              <a:t>具备生态能力</a:t>
            </a:r>
            <a:r>
              <a:rPr lang="zh-CN" altLang="en-US" sz="1400" b="1" kern="0" dirty="0">
                <a:latin typeface="微软雅黑" panose="020B0503020204020204" pitchFamily="34" charset="-122"/>
                <a:ea typeface="微软雅黑" panose="020B0503020204020204" pitchFamily="34" charset="-122"/>
              </a:rPr>
              <a:t>：</a:t>
            </a:r>
            <a:endParaRPr lang="en-US" altLang="zh-CN" sz="1400" b="1" kern="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000" dirty="0"/>
              <a:t>广泛接入</a:t>
            </a:r>
            <a:endParaRPr lang="en-US" altLang="zh-CN" sz="1000" dirty="0"/>
          </a:p>
          <a:p>
            <a:pPr marL="285750" indent="-285750">
              <a:buFont typeface="Arial" panose="020B0604020202020204" pitchFamily="34" charset="0"/>
              <a:buChar char="•"/>
            </a:pPr>
            <a:r>
              <a:rPr lang="zh-CN" altLang="en-US" sz="1000" dirty="0"/>
              <a:t>架构适应</a:t>
            </a:r>
            <a:endParaRPr lang="en-US" altLang="zh-CN" sz="1000" dirty="0"/>
          </a:p>
          <a:p>
            <a:pPr marL="285750" indent="-285750">
              <a:buFont typeface="Arial" panose="020B0604020202020204" pitchFamily="34" charset="0"/>
              <a:buChar char="•"/>
            </a:pPr>
            <a:r>
              <a:rPr lang="zh-CN" altLang="en-US" sz="1000" dirty="0"/>
              <a:t>可靠传输</a:t>
            </a:r>
            <a:endParaRPr lang="en-US" altLang="zh-CN" sz="1000" dirty="0"/>
          </a:p>
          <a:p>
            <a:pPr marL="285750" indent="-285750">
              <a:buFont typeface="Arial" panose="020B0604020202020204" pitchFamily="34" charset="0"/>
              <a:buChar char="•"/>
            </a:pPr>
            <a:r>
              <a:rPr lang="zh-CN" altLang="en-US" sz="1000" dirty="0"/>
              <a:t>生态开放</a:t>
            </a:r>
            <a:endParaRPr lang="en-US" altLang="zh-CN" sz="1000" dirty="0"/>
          </a:p>
          <a:p>
            <a:pPr marL="285750" indent="-285750">
              <a:buFont typeface="Arial" panose="020B0604020202020204" pitchFamily="34" charset="0"/>
              <a:buChar char="•"/>
            </a:pPr>
            <a:r>
              <a:rPr lang="zh-CN" altLang="en-US" sz="1000" dirty="0"/>
              <a:t>应用支撑</a:t>
            </a:r>
            <a:endParaRPr lang="en-US" altLang="zh-CN" sz="1000" dirty="0"/>
          </a:p>
          <a:p>
            <a:pPr marL="285750" indent="-285750">
              <a:buFont typeface="Arial" panose="020B0604020202020204" pitchFamily="34" charset="0"/>
              <a:buChar char="•"/>
            </a:pPr>
            <a:r>
              <a:rPr lang="zh-CN" altLang="en-US" sz="1000" dirty="0"/>
              <a:t>安全保障</a:t>
            </a:r>
            <a:endParaRPr lang="en-US" altLang="zh-CN" sz="1000" dirty="0"/>
          </a:p>
          <a:p>
            <a:pPr marL="171450" indent="-171450">
              <a:buFont typeface="Arial" panose="020B0604020202020204" pitchFamily="34" charset="0"/>
              <a:buChar char="•"/>
            </a:pPr>
            <a:endParaRPr lang="en-US" sz="1000" dirty="0">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1000" b="1" kern="0" dirty="0">
                <a:latin typeface="微软雅黑" panose="020B0503020204020204" pitchFamily="34" charset="-122"/>
                <a:ea typeface="微软雅黑" panose="020B0503020204020204" pitchFamily="34" charset="-122"/>
              </a:rPr>
              <a:t>工业互联网平台的数据特征和业务驱动视角要求</a:t>
            </a:r>
            <a:r>
              <a:rPr lang="zh-CN" altLang="en-US" sz="1000" b="1" kern="0" dirty="0">
                <a:solidFill>
                  <a:srgbClr val="C00000"/>
                </a:solidFill>
                <a:latin typeface="微软雅黑" panose="020B0503020204020204" pitchFamily="34" charset="-122"/>
                <a:ea typeface="微软雅黑" panose="020B0503020204020204" pitchFamily="34" charset="-122"/>
              </a:rPr>
              <a:t>必须同时打造“云网端”</a:t>
            </a:r>
            <a:r>
              <a:rPr lang="en-US" altLang="zh-CN" sz="1000" b="1" kern="0" dirty="0">
                <a:solidFill>
                  <a:srgbClr val="C00000"/>
                </a:solidFill>
                <a:latin typeface="微软雅黑" panose="020B0503020204020204" pitchFamily="34" charset="-122"/>
                <a:ea typeface="微软雅黑" panose="020B0503020204020204" pitchFamily="34" charset="-122"/>
              </a:rPr>
              <a:t>3</a:t>
            </a:r>
            <a:r>
              <a:rPr lang="zh-CN" altLang="en-US" sz="1000" b="1" kern="0" dirty="0">
                <a:solidFill>
                  <a:srgbClr val="C00000"/>
                </a:solidFill>
                <a:latin typeface="微软雅黑" panose="020B0503020204020204" pitchFamily="34" charset="-122"/>
                <a:ea typeface="微软雅黑" panose="020B0503020204020204" pitchFamily="34" charset="-122"/>
              </a:rPr>
              <a:t>个环节</a:t>
            </a:r>
          </a:p>
          <a:p>
            <a:pPr marL="171450" indent="-171450">
              <a:buFont typeface="Arial" panose="020B0604020202020204" pitchFamily="34" charset="0"/>
              <a:buChar char="•"/>
            </a:pPr>
            <a:endParaRPr lang="en-US" sz="1000" dirty="0">
              <a:latin typeface="Arial" panose="020B0604020202020204" pitchFamily="34" charset="0"/>
              <a:cs typeface="Arial" panose="020B0604020202020204" pitchFamily="34" charset="0"/>
            </a:endParaRPr>
          </a:p>
        </p:txBody>
      </p:sp>
      <p:sp>
        <p:nvSpPr>
          <p:cNvPr id="4" name="Date Placeholder 3"/>
          <p:cNvSpPr>
            <a:spLocks noGrp="1"/>
          </p:cNvSpPr>
          <p:nvPr>
            <p:ph type="dt" idx="10"/>
          </p:nvPr>
        </p:nvSpPr>
        <p:spPr/>
        <p:txBody>
          <a:bodyPr/>
          <a:lstStyle/>
          <a:p>
            <a:fld id="{89251E00-46FF-4341-B8B6-5A300B1220AD}" type="datetime8">
              <a:rPr lang="en-US" smtClean="0"/>
              <a:t>2/16/2023 4:11 PM</a:t>
            </a:fld>
            <a:endParaRPr lang="en-US"/>
          </a:p>
        </p:txBody>
      </p:sp>
      <p:sp>
        <p:nvSpPr>
          <p:cNvPr id="5" name="Footer Placeholder 4"/>
          <p:cNvSpPr>
            <a:spLocks noGrp="1"/>
          </p:cNvSpPr>
          <p:nvPr>
            <p:ph type="ftr" sz="quarter" idx="11"/>
          </p:nvPr>
        </p:nvSpPr>
        <p:spPr/>
        <p:txBody>
          <a:bodyPr/>
          <a:lstStyle/>
          <a:p>
            <a:r>
              <a:rPr lang="en-US"/>
              <a:t>Presenter Name</a:t>
            </a:r>
          </a:p>
        </p:txBody>
      </p:sp>
      <p:sp>
        <p:nvSpPr>
          <p:cNvPr id="6" name="Slide Number Placeholder 5"/>
          <p:cNvSpPr>
            <a:spLocks noGrp="1"/>
          </p:cNvSpPr>
          <p:nvPr>
            <p:ph type="sldNum" sz="quarter" idx="12"/>
          </p:nvPr>
        </p:nvSpPr>
        <p:spPr/>
        <p:txBody>
          <a:bodyPr/>
          <a:lstStyle/>
          <a:p>
            <a:fld id="{FAFD0A4E-C84B-4CA7-B282-E0CBFDBAC773}" type="slidenum">
              <a:rPr lang="en-US" smtClean="0"/>
              <a:t>15</a:t>
            </a:fld>
            <a:endParaRPr lang="en-US"/>
          </a:p>
        </p:txBody>
      </p:sp>
    </p:spTree>
    <p:extLst>
      <p:ext uri="{BB962C8B-B14F-4D97-AF65-F5344CB8AC3E}">
        <p14:creationId xmlns:p14="http://schemas.microsoft.com/office/powerpoint/2010/main" val="5054120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4AA51CA-5F86-4FFA-AF76-EFA20A25968D}" type="slidenum">
              <a:rPr lang="zh-CN" altLang="en-US" smtClean="0"/>
              <a:t>17</a:t>
            </a:fld>
            <a:endParaRPr lang="zh-CN" altLang="en-US"/>
          </a:p>
        </p:txBody>
      </p:sp>
    </p:spTree>
    <p:extLst>
      <p:ext uri="{BB962C8B-B14F-4D97-AF65-F5344CB8AC3E}">
        <p14:creationId xmlns:p14="http://schemas.microsoft.com/office/powerpoint/2010/main" val="6020873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请世友增加 </a:t>
            </a:r>
            <a:r>
              <a:rPr lang="en-US" altLang="zh-CN" dirty="0"/>
              <a:t>4. </a:t>
            </a:r>
            <a:r>
              <a:rPr lang="zh-CN" altLang="en-US" dirty="0"/>
              <a:t>工业互联网区域化建设以及云的工业互联网能力</a:t>
            </a:r>
          </a:p>
        </p:txBody>
      </p:sp>
      <p:sp>
        <p:nvSpPr>
          <p:cNvPr id="4" name="灯片编号占位符 3"/>
          <p:cNvSpPr>
            <a:spLocks noGrp="1"/>
          </p:cNvSpPr>
          <p:nvPr>
            <p:ph type="sldNum" sz="quarter" idx="10"/>
          </p:nvPr>
        </p:nvSpPr>
        <p:spPr/>
        <p:txBody>
          <a:bodyPr/>
          <a:lstStyle/>
          <a:p>
            <a:fld id="{C4AA51CA-5F86-4FFA-AF76-EFA20A25968D}" type="slidenum">
              <a:rPr lang="zh-CN" altLang="en-US" smtClean="0"/>
              <a:t>18</a:t>
            </a:fld>
            <a:endParaRPr lang="zh-CN" altLang="en-US"/>
          </a:p>
        </p:txBody>
      </p:sp>
    </p:spTree>
    <p:extLst>
      <p:ext uri="{BB962C8B-B14F-4D97-AF65-F5344CB8AC3E}">
        <p14:creationId xmlns:p14="http://schemas.microsoft.com/office/powerpoint/2010/main" val="25909507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latin typeface="SimSun" panose="02010600030101010101" pitchFamily="2" charset="-122"/>
                <a:ea typeface="SimSun" panose="02010600030101010101" pitchFamily="2" charset="-122"/>
              </a:rPr>
              <a:t>云计算是一种</a:t>
            </a:r>
            <a:r>
              <a:rPr lang="en" altLang="zh-CN" dirty="0">
                <a:effectLst/>
                <a:latin typeface="Helvetica" pitchFamily="2" charset="0"/>
                <a:ea typeface="SimSun" panose="02010600030101010101" pitchFamily="2" charset="-122"/>
              </a:rPr>
              <a:t>IT</a:t>
            </a:r>
            <a:r>
              <a:rPr lang="zh-CN" altLang="en-US" dirty="0">
                <a:effectLst/>
                <a:latin typeface="SimSun" panose="02010600030101010101" pitchFamily="2" charset="-122"/>
                <a:ea typeface="SimSun" panose="02010600030101010101" pitchFamily="2" charset="-122"/>
              </a:rPr>
              <a:t>资源按使用量付费的模式，对共享的可配置资源（如网络、服务器、存储、应用和服务等）提供普适的、方便的、按需的网络访问，与此同时资源的使用和释放可以快速进行，不需要很大的管理代价</a:t>
            </a:r>
            <a:endParaRPr lang="en-US" altLang="zh-CN" dirty="0">
              <a:effectLst/>
              <a:latin typeface="SimSun" panose="02010600030101010101" pitchFamily="2" charset="-122"/>
              <a:ea typeface="SimSun" panose="02010600030101010101" pitchFamily="2" charset="-122"/>
            </a:endParaRPr>
          </a:p>
          <a:p>
            <a:r>
              <a:rPr lang="zh-CN" altLang="en-US" dirty="0">
                <a:effectLst/>
                <a:latin typeface="SimSun" panose="02010600030101010101" pitchFamily="2" charset="-122"/>
                <a:ea typeface="SimSun" panose="02010600030101010101" pitchFamily="2" charset="-122"/>
              </a:rPr>
              <a:t>基本特征：</a:t>
            </a:r>
          </a:p>
          <a:p>
            <a:r>
              <a:rPr lang="zh-CN" altLang="en-US" dirty="0">
                <a:effectLst/>
                <a:latin typeface="SimSun" panose="02010600030101010101" pitchFamily="2" charset="-122"/>
                <a:ea typeface="SimSun" panose="02010600030101010101" pitchFamily="2" charset="-122"/>
              </a:rPr>
              <a:t>①按需自服务</a:t>
            </a:r>
          </a:p>
          <a:p>
            <a:r>
              <a:rPr lang="zh-CN" altLang="en-US" dirty="0">
                <a:effectLst/>
                <a:latin typeface="SimSun" panose="02010600030101010101" pitchFamily="2" charset="-122"/>
                <a:ea typeface="SimSun" panose="02010600030101010101" pitchFamily="2" charset="-122"/>
              </a:rPr>
              <a:t>②泛在网络接入</a:t>
            </a:r>
          </a:p>
          <a:p>
            <a:r>
              <a:rPr lang="zh-CN" altLang="en-US" dirty="0">
                <a:effectLst/>
                <a:latin typeface="SimSun" panose="02010600030101010101" pitchFamily="2" charset="-122"/>
                <a:ea typeface="SimSun" panose="02010600030101010101" pitchFamily="2" charset="-122"/>
              </a:rPr>
              <a:t>③资源池化</a:t>
            </a:r>
          </a:p>
          <a:p>
            <a:r>
              <a:rPr lang="zh-CN" altLang="en-US" dirty="0">
                <a:effectLst/>
                <a:latin typeface="SimSun" panose="02010600030101010101" pitchFamily="2" charset="-122"/>
                <a:ea typeface="SimSun" panose="02010600030101010101" pitchFamily="2" charset="-122"/>
              </a:rPr>
              <a:t>④快速弹性</a:t>
            </a:r>
          </a:p>
          <a:p>
            <a:r>
              <a:rPr lang="zh-CN" altLang="en-US" dirty="0">
                <a:effectLst/>
                <a:latin typeface="SimSun" panose="02010600030101010101" pitchFamily="2" charset="-122"/>
                <a:ea typeface="SimSun" panose="02010600030101010101" pitchFamily="2" charset="-122"/>
              </a:rPr>
              <a:t>⑤可计费服务</a:t>
            </a:r>
            <a:endParaRPr lang="en-US" altLang="zh-CN" dirty="0">
              <a:effectLst/>
              <a:latin typeface="SimSun" panose="02010600030101010101" pitchFamily="2" charset="-122"/>
              <a:ea typeface="SimSun" panose="02010600030101010101" pitchFamily="2" charset="-122"/>
            </a:endParaRPr>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19</a:t>
            </a:fld>
            <a:endParaRPr kumimoji="1" lang="zh-CN" altLang="en-US"/>
          </a:p>
        </p:txBody>
      </p:sp>
    </p:spTree>
    <p:extLst>
      <p:ext uri="{BB962C8B-B14F-4D97-AF65-F5344CB8AC3E}">
        <p14:creationId xmlns:p14="http://schemas.microsoft.com/office/powerpoint/2010/main" val="1309000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latin typeface="SimSun" panose="02010600030101010101" pitchFamily="2" charset="-122"/>
                <a:ea typeface="SimSun" panose="02010600030101010101" pitchFamily="2" charset="-122"/>
              </a:rPr>
              <a:t>云计算是一种</a:t>
            </a:r>
            <a:r>
              <a:rPr lang="en" altLang="zh-CN" dirty="0">
                <a:effectLst/>
                <a:latin typeface="Helvetica" pitchFamily="2" charset="0"/>
                <a:ea typeface="SimSun" panose="02010600030101010101" pitchFamily="2" charset="-122"/>
              </a:rPr>
              <a:t>IT</a:t>
            </a:r>
            <a:r>
              <a:rPr lang="zh-CN" altLang="en-US" dirty="0">
                <a:effectLst/>
                <a:latin typeface="SimSun" panose="02010600030101010101" pitchFamily="2" charset="-122"/>
                <a:ea typeface="SimSun" panose="02010600030101010101" pitchFamily="2" charset="-122"/>
              </a:rPr>
              <a:t>资源按使用量付费的模式，对共享的可配置资源（如网络、服务器、存储、应用和服务等）提供普适的、方便的、按需的网络访问，与此同时资源的使用和释放可以快速进行，不需要很大的管理代价</a:t>
            </a:r>
            <a:endParaRPr lang="en-US" altLang="zh-CN" dirty="0">
              <a:effectLst/>
              <a:latin typeface="SimSun" panose="02010600030101010101" pitchFamily="2" charset="-122"/>
              <a:ea typeface="SimSun" panose="02010600030101010101" pitchFamily="2" charset="-122"/>
            </a:endParaRPr>
          </a:p>
          <a:p>
            <a:r>
              <a:rPr lang="zh-CN" altLang="en-US" dirty="0">
                <a:effectLst/>
                <a:latin typeface="SimSun" panose="02010600030101010101" pitchFamily="2" charset="-122"/>
                <a:ea typeface="SimSun" panose="02010600030101010101" pitchFamily="2" charset="-122"/>
              </a:rPr>
              <a:t>基本特征：</a:t>
            </a:r>
          </a:p>
          <a:p>
            <a:r>
              <a:rPr lang="zh-CN" altLang="en-US" dirty="0">
                <a:effectLst/>
                <a:latin typeface="SimSun" panose="02010600030101010101" pitchFamily="2" charset="-122"/>
                <a:ea typeface="SimSun" panose="02010600030101010101" pitchFamily="2" charset="-122"/>
              </a:rPr>
              <a:t>①按需自服务</a:t>
            </a:r>
          </a:p>
          <a:p>
            <a:r>
              <a:rPr lang="zh-CN" altLang="en-US" dirty="0">
                <a:effectLst/>
                <a:latin typeface="SimSun" panose="02010600030101010101" pitchFamily="2" charset="-122"/>
                <a:ea typeface="SimSun" panose="02010600030101010101" pitchFamily="2" charset="-122"/>
              </a:rPr>
              <a:t>②泛在网络接入</a:t>
            </a:r>
          </a:p>
          <a:p>
            <a:r>
              <a:rPr lang="zh-CN" altLang="en-US" dirty="0">
                <a:effectLst/>
                <a:latin typeface="SimSun" panose="02010600030101010101" pitchFamily="2" charset="-122"/>
                <a:ea typeface="SimSun" panose="02010600030101010101" pitchFamily="2" charset="-122"/>
              </a:rPr>
              <a:t>③资源池化</a:t>
            </a:r>
          </a:p>
          <a:p>
            <a:r>
              <a:rPr lang="zh-CN" altLang="en-US" dirty="0">
                <a:effectLst/>
                <a:latin typeface="SimSun" panose="02010600030101010101" pitchFamily="2" charset="-122"/>
                <a:ea typeface="SimSun" panose="02010600030101010101" pitchFamily="2" charset="-122"/>
              </a:rPr>
              <a:t>④快速弹性</a:t>
            </a:r>
          </a:p>
          <a:p>
            <a:r>
              <a:rPr lang="zh-CN" altLang="en-US" dirty="0">
                <a:effectLst/>
                <a:latin typeface="SimSun" panose="02010600030101010101" pitchFamily="2" charset="-122"/>
                <a:ea typeface="SimSun" panose="02010600030101010101" pitchFamily="2" charset="-122"/>
              </a:rPr>
              <a:t>⑤可计费服务</a:t>
            </a:r>
            <a:endParaRPr lang="en-US" altLang="zh-CN" dirty="0">
              <a:effectLst/>
              <a:latin typeface="SimSun" panose="02010600030101010101" pitchFamily="2" charset="-122"/>
              <a:ea typeface="SimSun" panose="02010600030101010101" pitchFamily="2" charset="-122"/>
            </a:endParaRPr>
          </a:p>
          <a:p>
            <a:endParaRPr lang="en-US" altLang="zh-CN" dirty="0">
              <a:effectLst/>
              <a:latin typeface="SimSun" panose="02010600030101010101" pitchFamily="2" charset="-122"/>
              <a:ea typeface="SimSun" panose="02010600030101010101" pitchFamily="2" charset="-122"/>
            </a:endParaRPr>
          </a:p>
          <a:p>
            <a:endParaRPr lang="zh-CN" altLang="en-US" dirty="0">
              <a:effectLst/>
              <a:latin typeface="SimSun" panose="02010600030101010101" pitchFamily="2" charset="-122"/>
              <a:ea typeface="SimSun" panose="02010600030101010101" pitchFamily="2" charset="-122"/>
            </a:endParaRPr>
          </a:p>
          <a:p>
            <a:r>
              <a:rPr lang="zh-CN" altLang="en-US" dirty="0">
                <a:effectLst/>
                <a:latin typeface="SimSun" panose="02010600030101010101" pitchFamily="2" charset="-122"/>
                <a:ea typeface="SimSun" panose="02010600030101010101" pitchFamily="2" charset="-122"/>
              </a:rPr>
              <a:t>边缘计算</a:t>
            </a:r>
            <a:r>
              <a:rPr lang="en-US" altLang="zh-CN" b="1" dirty="0">
                <a:effectLst/>
                <a:latin typeface="Helvetica" pitchFamily="2" charset="0"/>
                <a:ea typeface="SimSun" panose="02010600030101010101" pitchFamily="2" charset="-122"/>
              </a:rPr>
              <a:t>(</a:t>
            </a:r>
            <a:r>
              <a:rPr lang="en" altLang="zh-CN" b="1" dirty="0">
                <a:effectLst/>
                <a:latin typeface="Helvetica" pitchFamily="2" charset="0"/>
                <a:ea typeface="SimSun" panose="02010600030101010101" pitchFamily="2" charset="-122"/>
              </a:rPr>
              <a:t>Edge computing)</a:t>
            </a:r>
            <a:r>
              <a:rPr lang="zh-CN" altLang="en-US" dirty="0">
                <a:effectLst/>
                <a:latin typeface="SimSun" panose="02010600030101010101" pitchFamily="2" charset="-122"/>
                <a:ea typeface="SimSun" panose="02010600030101010101" pitchFamily="2" charset="-122"/>
              </a:rPr>
              <a:t>是一种分布式计算模式，它使计算和数据存储更接近需要的位置，以提高响应时间和节省带宽。</a:t>
            </a:r>
          </a:p>
          <a:p>
            <a:r>
              <a:rPr lang="zh-CN" altLang="en-US" dirty="0">
                <a:effectLst/>
                <a:latin typeface="SimSun" panose="02010600030101010101" pitchFamily="2" charset="-122"/>
                <a:ea typeface="SimSun" panose="02010600030101010101" pitchFamily="2" charset="-122"/>
              </a:rPr>
              <a:t>边缘计算一般都配置于靠近设备端或数据源头的网络边缘侧，采用网络、计算、存储、应用等多种核心功能一体化开放平台，提供计算服务，从而获得及时的网络服务响应，满足敏捷连接、实时业务、智能分析、动态优化、安全与隐私保护等方面的需求。</a:t>
            </a:r>
          </a:p>
          <a:p>
            <a:r>
              <a:rPr lang="zh-CN" altLang="en-US" dirty="0">
                <a:effectLst/>
                <a:latin typeface="SimSun" panose="02010600030101010101" pitchFamily="2" charset="-122"/>
                <a:ea typeface="SimSun" panose="02010600030101010101" pitchFamily="2" charset="-122"/>
              </a:rPr>
              <a:t>边缘计算为工业互联网</a:t>
            </a:r>
            <a:r>
              <a:rPr lang="en-US" altLang="zh-CN" dirty="0">
                <a:effectLst/>
                <a:latin typeface="Helvetica" pitchFamily="2" charset="0"/>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物联网、云计算在智能制造的实际应用，提供了便捷可行的技术途径和方案，可以有效地解决实际应用场景中的数据实时性、资源分散性和网络异构等问题。</a:t>
            </a:r>
            <a:endParaRPr lang="en-US" altLang="zh-CN" dirty="0">
              <a:effectLst/>
              <a:latin typeface="SimSun" panose="02010600030101010101" pitchFamily="2" charset="-122"/>
              <a:ea typeface="SimSun" panose="02010600030101010101" pitchFamily="2" charset="-122"/>
            </a:endParaRPr>
          </a:p>
          <a:p>
            <a:endParaRPr lang="en-US" altLang="zh-CN" dirty="0">
              <a:effectLst/>
              <a:latin typeface="SimSun" panose="02010600030101010101" pitchFamily="2" charset="-122"/>
              <a:ea typeface="SimSun"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latin typeface="SimSun" panose="02010600030101010101" pitchFamily="2" charset="-122"/>
                <a:ea typeface="SimSun" panose="02010600030101010101" pitchFamily="2" charset="-122"/>
              </a:rPr>
              <a:t>人工智能</a:t>
            </a:r>
            <a:r>
              <a:rPr lang="en-US" altLang="zh-CN" b="1" dirty="0">
                <a:effectLst/>
                <a:latin typeface="Helvetica" pitchFamily="2" charset="0"/>
                <a:ea typeface="SimSun" panose="02010600030101010101" pitchFamily="2" charset="-122"/>
              </a:rPr>
              <a:t>(</a:t>
            </a:r>
            <a:r>
              <a:rPr lang="en" altLang="zh-CN" b="1" dirty="0" err="1">
                <a:effectLst/>
                <a:latin typeface="Helvetica" pitchFamily="2" charset="0"/>
                <a:ea typeface="SimSun" panose="02010600030101010101" pitchFamily="2" charset="-122"/>
              </a:rPr>
              <a:t>ArtificialIntelligence</a:t>
            </a:r>
            <a:r>
              <a:rPr lang="zh-CN" altLang="en" dirty="0">
                <a:effectLst/>
                <a:latin typeface="SimSun" panose="02010600030101010101" pitchFamily="2" charset="-122"/>
                <a:ea typeface="SimSun" panose="02010600030101010101" pitchFamily="2" charset="-122"/>
              </a:rPr>
              <a:t>，</a:t>
            </a:r>
            <a:r>
              <a:rPr lang="en" altLang="zh-CN" b="1" dirty="0">
                <a:effectLst/>
                <a:latin typeface="Helvetica" pitchFamily="2" charset="0"/>
                <a:ea typeface="SimSun" panose="02010600030101010101" pitchFamily="2" charset="-122"/>
              </a:rPr>
              <a:t>AI)</a:t>
            </a:r>
            <a:r>
              <a:rPr lang="zh-CN" altLang="en-US" dirty="0">
                <a:effectLst/>
                <a:latin typeface="SimSun" panose="02010600030101010101" pitchFamily="2" charset="-122"/>
                <a:ea typeface="SimSun" panose="02010600030101010101" pitchFamily="2" charset="-122"/>
              </a:rPr>
              <a:t>是研究使用计算机模拟人的某些思维过程和智能行为</a:t>
            </a:r>
            <a:r>
              <a:rPr lang="en-US" altLang="zh-CN" dirty="0">
                <a:effectLst/>
                <a:latin typeface="Helvetica" pitchFamily="2" charset="0"/>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如学习、推理、思考、规划等</a:t>
            </a:r>
            <a:r>
              <a:rPr lang="en-US" altLang="zh-CN" dirty="0">
                <a:effectLst/>
                <a:latin typeface="Helvetica" pitchFamily="2" charset="0"/>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的学科，它研究开发用于模拟、延伸和扩展人类智能的理论、方法、技术及应用系统，主要包括计算机实现智能的原理、制造类似于人脑智能的计算机，使计算机能实现更高层次的应人工智能与机器学习、深度学习的关系</a:t>
            </a:r>
          </a:p>
          <a:p>
            <a:r>
              <a:rPr lang="zh-CN" altLang="en-US" dirty="0">
                <a:effectLst/>
                <a:latin typeface="Wingdings" pitchFamily="2" charset="2"/>
              </a:rPr>
              <a:t></a:t>
            </a:r>
            <a:r>
              <a:rPr lang="zh-CN" altLang="en-US" dirty="0">
                <a:effectLst/>
                <a:latin typeface="SimSun" panose="02010600030101010101" pitchFamily="2" charset="-122"/>
                <a:ea typeface="SimSun" panose="02010600030101010101" pitchFamily="2" charset="-122"/>
              </a:rPr>
              <a:t>机器学习</a:t>
            </a:r>
            <a:r>
              <a:rPr lang="en-US" altLang="zh-CN" dirty="0">
                <a:effectLst/>
                <a:latin typeface="Times New Roman" panose="02020603050405020304" pitchFamily="18" charset="0"/>
              </a:rPr>
              <a:t>(</a:t>
            </a:r>
            <a:r>
              <a:rPr lang="en" altLang="zh-CN" dirty="0">
                <a:effectLst/>
                <a:latin typeface="Times New Roman" panose="02020603050405020304" pitchFamily="18" charset="0"/>
              </a:rPr>
              <a:t>Machine Learning</a:t>
            </a:r>
            <a:r>
              <a:rPr lang="zh-CN" altLang="en" dirty="0">
                <a:effectLst/>
                <a:latin typeface="SimSun" panose="02010600030101010101" pitchFamily="2" charset="-122"/>
                <a:ea typeface="SimSun" panose="02010600030101010101" pitchFamily="2" charset="-122"/>
              </a:rPr>
              <a:t>，</a:t>
            </a:r>
            <a:r>
              <a:rPr lang="en" altLang="zh-CN" dirty="0">
                <a:effectLst/>
                <a:latin typeface="Times New Roman" panose="02020603050405020304" pitchFamily="18" charset="0"/>
              </a:rPr>
              <a:t>ML)</a:t>
            </a:r>
            <a:r>
              <a:rPr lang="zh-CN" altLang="en" dirty="0">
                <a:effectLst/>
                <a:latin typeface="SimSun" panose="02010600030101010101" pitchFamily="2" charset="-122"/>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深度学习</a:t>
            </a:r>
            <a:r>
              <a:rPr lang="en-US" altLang="zh-CN" dirty="0">
                <a:effectLst/>
                <a:latin typeface="Times New Roman" panose="02020603050405020304" pitchFamily="18" charset="0"/>
              </a:rPr>
              <a:t>(</a:t>
            </a:r>
            <a:r>
              <a:rPr lang="en" altLang="zh-CN" dirty="0">
                <a:effectLst/>
                <a:latin typeface="Times New Roman" panose="02020603050405020304" pitchFamily="18" charset="0"/>
              </a:rPr>
              <a:t>Deep Learning</a:t>
            </a:r>
            <a:r>
              <a:rPr lang="zh-CN" altLang="en" dirty="0">
                <a:effectLst/>
                <a:latin typeface="SimSun" panose="02010600030101010101" pitchFamily="2" charset="-122"/>
                <a:ea typeface="SimSun" panose="02010600030101010101" pitchFamily="2" charset="-122"/>
              </a:rPr>
              <a:t>，</a:t>
            </a:r>
            <a:r>
              <a:rPr lang="en" altLang="zh-CN" dirty="0">
                <a:effectLst/>
                <a:latin typeface="Times New Roman" panose="02020603050405020304" pitchFamily="18" charset="0"/>
              </a:rPr>
              <a:t>DL)</a:t>
            </a:r>
            <a:r>
              <a:rPr lang="zh-CN" altLang="en-US" dirty="0">
                <a:effectLst/>
                <a:latin typeface="SimSun" panose="02010600030101010101" pitchFamily="2" charset="-122"/>
                <a:ea typeface="SimSun" panose="02010600030101010101" pitchFamily="2" charset="-122"/>
              </a:rPr>
              <a:t>是人工智能中两个重要的内容。</a:t>
            </a:r>
            <a:endParaRPr lang="zh-CN" altLang="en-US" dirty="0">
              <a:effectLst/>
              <a:latin typeface="Times New Roman" panose="02020603050405020304" pitchFamily="18" charset="0"/>
            </a:endParaRPr>
          </a:p>
          <a:p>
            <a:r>
              <a:rPr lang="zh-CN" altLang="en-US" dirty="0">
                <a:effectLst/>
                <a:latin typeface="Wingdings" pitchFamily="2" charset="2"/>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机器学习是实现人工智能的一种方法，是人工智能的一个特定子集</a:t>
            </a:r>
            <a:r>
              <a:rPr lang="en-US" altLang="zh-CN" dirty="0">
                <a:effectLst/>
                <a:latin typeface="Times New Roman" panose="02020603050405020304" pitchFamily="18" charset="0"/>
                <a:ea typeface="SimSun" panose="02010600030101010101" pitchFamily="2" charset="-122"/>
              </a:rPr>
              <a:t>.</a:t>
            </a:r>
            <a:endParaRPr lang="zh-CN" altLang="en-US" dirty="0">
              <a:effectLst/>
              <a:latin typeface="SimSun" panose="02010600030101010101" pitchFamily="2" charset="-122"/>
              <a:ea typeface="SimSun" panose="02010600030101010101" pitchFamily="2" charset="-122"/>
            </a:endParaRPr>
          </a:p>
          <a:p>
            <a:r>
              <a:rPr lang="zh-CN" altLang="en-US" dirty="0">
                <a:effectLst/>
                <a:latin typeface="Wingdings" pitchFamily="2" charset="2"/>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深度学习是实现机器学习的一种技术</a:t>
            </a:r>
          </a:p>
          <a:p>
            <a:endParaRPr lang="zh-CN" altLang="en-US" dirty="0">
              <a:effectLst/>
              <a:latin typeface="SimSun" panose="02010600030101010101" pitchFamily="2" charset="-122"/>
              <a:ea typeface="SimSun" panose="02010600030101010101" pitchFamily="2" charset="-122"/>
            </a:endParaRPr>
          </a:p>
          <a:p>
            <a:endParaRPr lang="zh-CN" altLang="en-US" dirty="0">
              <a:effectLst/>
              <a:latin typeface="SimSun" panose="02010600030101010101" pitchFamily="2" charset="-122"/>
              <a:ea typeface="SimSun"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latin typeface="SimSun" panose="02010600030101010101" pitchFamily="2" charset="-122"/>
              <a:ea typeface="SimSun" panose="02010600030101010101" pitchFamily="2" charset="-122"/>
            </a:endParaRPr>
          </a:p>
          <a:p>
            <a:endParaRPr kumimoji="1" lang="zh-CN" altLang="en-US" dirty="0"/>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20</a:t>
            </a:fld>
            <a:endParaRPr kumimoji="1" lang="zh-CN" altLang="en-US"/>
          </a:p>
        </p:txBody>
      </p:sp>
    </p:spTree>
    <p:extLst>
      <p:ext uri="{BB962C8B-B14F-4D97-AF65-F5344CB8AC3E}">
        <p14:creationId xmlns:p14="http://schemas.microsoft.com/office/powerpoint/2010/main" val="37853930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effectLst/>
              <a:latin typeface="SimSun" panose="02010600030101010101" pitchFamily="2" charset="-122"/>
              <a:ea typeface="SimSun" panose="02010600030101010101" pitchFamily="2" charset="-122"/>
            </a:endParaRPr>
          </a:p>
          <a:p>
            <a:r>
              <a:rPr lang="zh-CN" altLang="en-US" dirty="0">
                <a:effectLst/>
                <a:latin typeface="SimSun" panose="02010600030101010101" pitchFamily="2" charset="-122"/>
                <a:ea typeface="SimSun" panose="02010600030101010101" pitchFamily="2" charset="-122"/>
              </a:rPr>
              <a:t>边缘计算</a:t>
            </a:r>
            <a:r>
              <a:rPr lang="en-US" altLang="zh-CN" b="1" dirty="0">
                <a:effectLst/>
                <a:latin typeface="Helvetica" pitchFamily="2" charset="0"/>
                <a:ea typeface="SimSun" panose="02010600030101010101" pitchFamily="2" charset="-122"/>
              </a:rPr>
              <a:t>(</a:t>
            </a:r>
            <a:r>
              <a:rPr lang="en" altLang="zh-CN" b="1" dirty="0">
                <a:effectLst/>
                <a:latin typeface="Helvetica" pitchFamily="2" charset="0"/>
                <a:ea typeface="SimSun" panose="02010600030101010101" pitchFamily="2" charset="-122"/>
              </a:rPr>
              <a:t>Edge computing)</a:t>
            </a:r>
            <a:r>
              <a:rPr lang="zh-CN" altLang="en-US" dirty="0">
                <a:effectLst/>
                <a:latin typeface="SimSun" panose="02010600030101010101" pitchFamily="2" charset="-122"/>
                <a:ea typeface="SimSun" panose="02010600030101010101" pitchFamily="2" charset="-122"/>
              </a:rPr>
              <a:t>是一种分布式计算模式，它使计算和数据存储更接近需要的位置，以提高响应时间和节省带宽</a:t>
            </a:r>
            <a:r>
              <a:rPr lang="zh-CN" altLang="en-US" dirty="0" smtClean="0">
                <a:effectLst/>
                <a:latin typeface="SimSun" panose="02010600030101010101" pitchFamily="2" charset="-122"/>
                <a:ea typeface="SimSun" panose="02010600030101010101" pitchFamily="2" charset="-122"/>
              </a:rPr>
              <a:t>。通俗地讲，边缘计算就是将云端的计算和存储能力迁移到网络边缘侧，用分布式的计算与存储在本地直接处理或解决特定的业务需求，以满足新业态对网络高带宽、低延迟的需求，正所谓“近水楼台先得月”。</a:t>
            </a:r>
            <a:endParaRPr lang="zh-CN" altLang="en-US" dirty="0">
              <a:effectLst/>
              <a:latin typeface="SimSun" panose="02010600030101010101" pitchFamily="2" charset="-122"/>
              <a:ea typeface="SimSun" panose="02010600030101010101" pitchFamily="2" charset="-122"/>
            </a:endParaRPr>
          </a:p>
          <a:p>
            <a:r>
              <a:rPr lang="zh-CN" altLang="en-US" dirty="0">
                <a:effectLst/>
                <a:latin typeface="SimSun" panose="02010600030101010101" pitchFamily="2" charset="-122"/>
                <a:ea typeface="SimSun" panose="02010600030101010101" pitchFamily="2" charset="-122"/>
              </a:rPr>
              <a:t>边缘计算一般都配置于靠近设备端或数据源头的网络边缘侧，采用网络、计算、存储、应用等多种核心功能一体化开放平台，提供计算服务，从而获得及时的网络服务响应，满足敏捷连接、实时业务、智能分析、动态优化、安全与隐私保护等方面的需求。</a:t>
            </a:r>
          </a:p>
          <a:p>
            <a:r>
              <a:rPr lang="zh-CN" altLang="en-US" dirty="0">
                <a:effectLst/>
                <a:latin typeface="SimSun" panose="02010600030101010101" pitchFamily="2" charset="-122"/>
                <a:ea typeface="SimSun" panose="02010600030101010101" pitchFamily="2" charset="-122"/>
              </a:rPr>
              <a:t>边缘计算为工业互联网</a:t>
            </a:r>
            <a:r>
              <a:rPr lang="en-US" altLang="zh-CN" dirty="0">
                <a:effectLst/>
                <a:latin typeface="Helvetica" pitchFamily="2" charset="0"/>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物联网、云计算在智能制造的实际应用，提供了便捷可行的技术途径和方案，可以有效地解决实际应用场景中的数据实时性、资源分散性和网络异构等问题</a:t>
            </a:r>
            <a:r>
              <a:rPr lang="zh-CN" altLang="en-US" dirty="0" smtClean="0">
                <a:effectLst/>
                <a:latin typeface="SimSun" panose="02010600030101010101" pitchFamily="2" charset="-122"/>
                <a:ea typeface="SimSun" panose="02010600030101010101" pitchFamily="2" charset="-122"/>
              </a:rPr>
              <a:t>。在工业互联网场景中，边缘计算主要解决网络孤岛、数据孤岛和业务孤岛问题，并支撑柔性制造。</a:t>
            </a:r>
            <a:endParaRPr lang="en-US" altLang="zh-CN" dirty="0">
              <a:effectLst/>
              <a:latin typeface="SimSun" panose="02010600030101010101" pitchFamily="2" charset="-122"/>
              <a:ea typeface="SimSun" panose="02010600030101010101" pitchFamily="2" charset="-122"/>
            </a:endParaRPr>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21</a:t>
            </a:fld>
            <a:endParaRPr kumimoji="1" lang="zh-CN" altLang="en-US"/>
          </a:p>
        </p:txBody>
      </p:sp>
    </p:spTree>
    <p:extLst>
      <p:ext uri="{BB962C8B-B14F-4D97-AF65-F5344CB8AC3E}">
        <p14:creationId xmlns:p14="http://schemas.microsoft.com/office/powerpoint/2010/main" val="19457882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dirty="0"/>
              <a:t>常用的数据获取技术以传感器为主，结合</a:t>
            </a:r>
            <a:r>
              <a:rPr lang="en-US" altLang="zh-CN" sz="1200" dirty="0"/>
              <a:t>RFID</a:t>
            </a:r>
            <a:r>
              <a:rPr lang="zh-CN" altLang="zh-CN" sz="1200" dirty="0"/>
              <a:t>、条码扫描器、生产和监测设备、</a:t>
            </a:r>
            <a:r>
              <a:rPr lang="en-US" altLang="zh-CN" sz="1200" dirty="0"/>
              <a:t>PDA</a:t>
            </a:r>
            <a:r>
              <a:rPr lang="zh-CN" altLang="zh-CN" sz="1200" dirty="0"/>
              <a:t>、人机交互、智能终端等手段实现生产过程中的信息获取</a:t>
            </a:r>
            <a:r>
              <a:rPr lang="zh-CN" altLang="en-US" sz="1200" dirty="0"/>
              <a:t>，</a:t>
            </a:r>
            <a:r>
              <a:rPr lang="zh-CN" altLang="zh-CN" sz="1200" dirty="0"/>
              <a:t>并通过互联网或现场总线等技术实现原始数据的实时准确传输。</a:t>
            </a:r>
          </a:p>
          <a:p>
            <a:endParaRPr kumimoji="1" lang="en-US" altLang="zh-CN" dirty="0"/>
          </a:p>
          <a:p>
            <a:endParaRPr kumimoji="1" lang="en-US" altLang="zh-CN" dirty="0"/>
          </a:p>
          <a:p>
            <a:r>
              <a:rPr kumimoji="1" lang="zh-CN" altLang="en-US" dirty="0"/>
              <a:t>智能传感器特点：</a:t>
            </a:r>
            <a:endParaRPr kumimoji="1" lang="en-US" altLang="zh-CN" dirty="0"/>
          </a:p>
          <a:p>
            <a:r>
              <a:rPr lang="zh-CN" altLang="en-US" dirty="0">
                <a:effectLst/>
                <a:latin typeface="SimSun" panose="02010600030101010101" pitchFamily="2" charset="-122"/>
                <a:ea typeface="SimSun" panose="02010600030101010101" pitchFamily="2" charset="-122"/>
              </a:rPr>
              <a:t>①自校零、自标定和自校正；</a:t>
            </a:r>
          </a:p>
          <a:p>
            <a:r>
              <a:rPr lang="zh-CN" altLang="en-US" dirty="0">
                <a:effectLst/>
                <a:latin typeface="SimSun" panose="02010600030101010101" pitchFamily="2" charset="-122"/>
                <a:ea typeface="SimSun" panose="02010600030101010101" pitchFamily="2" charset="-122"/>
              </a:rPr>
              <a:t>②自动补偿功能；</a:t>
            </a:r>
          </a:p>
          <a:p>
            <a:r>
              <a:rPr lang="zh-CN" altLang="en-US" dirty="0">
                <a:effectLst/>
                <a:latin typeface="SimSun" panose="02010600030101010101" pitchFamily="2" charset="-122"/>
                <a:ea typeface="SimSun" panose="02010600030101010101" pitchFamily="2" charset="-122"/>
              </a:rPr>
              <a:t>③自动采集和数据预处理；</a:t>
            </a:r>
          </a:p>
          <a:p>
            <a:r>
              <a:rPr lang="zh-CN" altLang="en-US" dirty="0">
                <a:effectLst/>
                <a:latin typeface="SimSun" panose="02010600030101010101" pitchFamily="2" charset="-122"/>
                <a:ea typeface="SimSun" panose="02010600030101010101" pitchFamily="2" charset="-122"/>
              </a:rPr>
              <a:t>④自动检验、自动量程和自寻故障；</a:t>
            </a:r>
          </a:p>
          <a:p>
            <a:r>
              <a:rPr lang="zh-CN" altLang="en-US" dirty="0">
                <a:effectLst/>
                <a:latin typeface="SimSun" panose="02010600030101010101" pitchFamily="2" charset="-122"/>
                <a:ea typeface="SimSun" panose="02010600030101010101" pitchFamily="2" charset="-122"/>
              </a:rPr>
              <a:t>⑤数据存储、记忆与信息处理功能；</a:t>
            </a:r>
          </a:p>
          <a:p>
            <a:r>
              <a:rPr lang="zh-CN" altLang="en-US" dirty="0">
                <a:effectLst/>
                <a:latin typeface="SimSun" panose="02010600030101010101" pitchFamily="2" charset="-122"/>
                <a:ea typeface="SimSun" panose="02010600030101010101" pitchFamily="2" charset="-122"/>
              </a:rPr>
              <a:t>⑥双向通讯、标准化数字输出适配接口；</a:t>
            </a:r>
          </a:p>
          <a:p>
            <a:r>
              <a:rPr lang="zh-CN" altLang="en-US" dirty="0">
                <a:effectLst/>
                <a:latin typeface="SimSun" panose="02010600030101010101" pitchFamily="2" charset="-122"/>
                <a:ea typeface="SimSun" panose="02010600030101010101" pitchFamily="2" charset="-122"/>
              </a:rPr>
              <a:t>⑦具有判断、决策处理功能。</a:t>
            </a:r>
          </a:p>
          <a:p>
            <a:r>
              <a:rPr lang="zh-CN" altLang="en-US" dirty="0">
                <a:effectLst/>
                <a:latin typeface="SimSun" panose="02010600030101010101" pitchFamily="2" charset="-122"/>
                <a:ea typeface="SimSun" panose="02010600030101010101" pitchFamily="2" charset="-122"/>
              </a:rPr>
              <a:t>功能特点</a:t>
            </a:r>
          </a:p>
          <a:p>
            <a:r>
              <a:rPr lang="zh-CN" altLang="en-US" dirty="0">
                <a:effectLst/>
                <a:latin typeface="SimSun" panose="02010600030101010101" pitchFamily="2" charset="-122"/>
                <a:ea typeface="SimSun" panose="02010600030101010101" pitchFamily="2" charset="-122"/>
              </a:rPr>
              <a:t>构成框图</a:t>
            </a:r>
            <a:r>
              <a:rPr lang="en-US" altLang="zh-CN" dirty="0">
                <a:effectLst/>
                <a:latin typeface="Helvetica" pitchFamily="2" charset="0"/>
                <a:ea typeface="SimSun" panose="02010600030101010101" pitchFamily="2" charset="-122"/>
              </a:rPr>
              <a:t>140 </a:t>
            </a:r>
            <a:endParaRPr lang="zh-CN" altLang="en-US" dirty="0">
              <a:effectLst/>
              <a:latin typeface="SimSun" panose="02010600030101010101" pitchFamily="2" charset="-122"/>
              <a:ea typeface="SimSun" panose="02010600030101010101" pitchFamily="2" charset="-122"/>
            </a:endParaRPr>
          </a:p>
          <a:p>
            <a:endParaRPr kumimoji="1" lang="zh-CN" altLang="en-US" dirty="0"/>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23</a:t>
            </a:fld>
            <a:endParaRPr kumimoji="1" lang="zh-CN" altLang="en-US"/>
          </a:p>
        </p:txBody>
      </p:sp>
    </p:spTree>
    <p:extLst>
      <p:ext uri="{BB962C8B-B14F-4D97-AF65-F5344CB8AC3E}">
        <p14:creationId xmlns:p14="http://schemas.microsoft.com/office/powerpoint/2010/main" val="18059989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0" lang="zh-CN" altLang="en-US" dirty="0" smtClean="0">
                <a:effectLst/>
                <a:latin typeface="SimSun" panose="02010600030101010101" pitchFamily="2" charset="-122"/>
                <a:ea typeface="SimSun" panose="02010600030101010101" pitchFamily="2" charset="-122"/>
              </a:rPr>
              <a:t>工厂内部网络，用于连接工厂内部各种要素，包括人员（如生产人员、设计人员、外部人员）、机器（如装备、办公设备）、材料（原材料、在制品、制成品）、环境（如仪表、检测设备）等。通过工厂内部网络，与企业数据中心及应用服务器互联，支撑工厂内的业务应用。当前，工业网络主要在各个企业内部，总体来说，工厂内部网络呈现“两层三级”的结构，。两层是指工厂信息（</a:t>
            </a:r>
            <a:r>
              <a:rPr kumimoji="0" lang="en-US" altLang="zh-CN" dirty="0" smtClean="0">
                <a:effectLst/>
                <a:latin typeface="SimSun" panose="02010600030101010101" pitchFamily="2" charset="-122"/>
                <a:ea typeface="SimSun" panose="02010600030101010101" pitchFamily="2" charset="-122"/>
              </a:rPr>
              <a:t>IT</a:t>
            </a:r>
            <a:r>
              <a:rPr kumimoji="0" lang="zh-CN" altLang="en-US" dirty="0" smtClean="0">
                <a:effectLst/>
                <a:latin typeface="SimSun" panose="02010600030101010101" pitchFamily="2" charset="-122"/>
                <a:ea typeface="SimSun" panose="02010600030101010101" pitchFamily="2" charset="-122"/>
              </a:rPr>
              <a:t>网络）和工厂控制（</a:t>
            </a:r>
            <a:r>
              <a:rPr kumimoji="0" lang="en-US" altLang="zh-CN" dirty="0" smtClean="0">
                <a:effectLst/>
                <a:latin typeface="SimSun" panose="02010600030101010101" pitchFamily="2" charset="-122"/>
                <a:ea typeface="SimSun" panose="02010600030101010101" pitchFamily="2" charset="-122"/>
              </a:rPr>
              <a:t>OT</a:t>
            </a:r>
            <a:r>
              <a:rPr kumimoji="0" lang="zh-CN" altLang="en-US" dirty="0" smtClean="0">
                <a:effectLst/>
                <a:latin typeface="SimSun" panose="02010600030101010101" pitchFamily="2" charset="-122"/>
                <a:ea typeface="SimSun" panose="02010600030101010101" pitchFamily="2" charset="-122"/>
              </a:rPr>
              <a:t>）网络（包括现场级和车间级）两层技术异构网络；“三级”是指现场级、车间级、工厂级三个层次，每层之间的网络配置和管理策略相互独立。</a:t>
            </a:r>
            <a:endParaRPr kumimoji="0" lang="en-US" altLang="zh-CN" dirty="0" smtClean="0">
              <a:effectLst/>
              <a:latin typeface="SimSun" panose="02010600030101010101" pitchFamily="2" charset="-122"/>
              <a:ea typeface="SimSun" panose="02010600030101010101" pitchFamily="2" charset="-122"/>
            </a:endParaRPr>
          </a:p>
          <a:p>
            <a:r>
              <a:rPr kumimoji="0" lang="zh-CN" altLang="en-US" dirty="0" smtClean="0">
                <a:effectLst/>
                <a:latin typeface="SimSun" panose="02010600030101010101" pitchFamily="2" charset="-122"/>
                <a:ea typeface="SimSun" panose="02010600030101010101" pitchFamily="2" charset="-122"/>
              </a:rPr>
              <a:t>现场级网络：通过工业现场总线、工业以太网等连接现场检测传感器、执行器与工业控制器等现场设备，并将采集的数据传输到车间级网络；</a:t>
            </a:r>
            <a:endParaRPr kumimoji="0" lang="en-US" altLang="zh-CN" dirty="0" smtClean="0">
              <a:effectLst/>
              <a:latin typeface="SimSun" panose="02010600030101010101" pitchFamily="2" charset="-122"/>
              <a:ea typeface="SimSun" panose="02010600030101010101" pitchFamily="2" charset="-122"/>
            </a:endParaRPr>
          </a:p>
          <a:p>
            <a:r>
              <a:rPr kumimoji="0" lang="zh-CN" altLang="en-US" dirty="0" smtClean="0">
                <a:effectLst/>
                <a:latin typeface="SimSun" panose="02010600030101010101" pitchFamily="2" charset="-122"/>
                <a:ea typeface="SimSun" panose="02010600030101010101" pitchFamily="2" charset="-122"/>
              </a:rPr>
              <a:t>车间级网络：主要完成控制器之间、控制器与数据采集及监视控制系统（</a:t>
            </a:r>
            <a:r>
              <a:rPr kumimoji="0" lang="en-US" altLang="zh-CN" dirty="0" smtClean="0">
                <a:effectLst/>
                <a:latin typeface="SimSun" panose="02010600030101010101" pitchFamily="2" charset="-122"/>
                <a:ea typeface="SimSun" panose="02010600030101010101" pitchFamily="2" charset="-122"/>
              </a:rPr>
              <a:t>SCADA</a:t>
            </a:r>
            <a:r>
              <a:rPr kumimoji="0" lang="zh-CN" altLang="en-US" dirty="0" smtClean="0">
                <a:effectLst/>
                <a:latin typeface="SimSun" panose="02010600030101010101" pitchFamily="2" charset="-122"/>
                <a:ea typeface="SimSun" panose="02010600030101010101" pitchFamily="2" charset="-122"/>
              </a:rPr>
              <a:t>）之间通信连接，实现生产执行控制；</a:t>
            </a:r>
            <a:endParaRPr kumimoji="0" lang="en-US" altLang="zh-CN" dirty="0" smtClean="0">
              <a:effectLst/>
              <a:latin typeface="SimSun" panose="02010600030101010101" pitchFamily="2" charset="-122"/>
              <a:ea typeface="SimSun" panose="02010600030101010101" pitchFamily="2" charset="-122"/>
            </a:endParaRPr>
          </a:p>
          <a:p>
            <a:r>
              <a:rPr kumimoji="0" lang="zh-CN" altLang="en-US" dirty="0" smtClean="0">
                <a:effectLst/>
                <a:latin typeface="SimSun" panose="02010600030101010101" pitchFamily="2" charset="-122"/>
                <a:ea typeface="SimSun" panose="02010600030101010101" pitchFamily="2" charset="-122"/>
              </a:rPr>
              <a:t>工厂级网络：分为生产网和办公网，生产网主要负责制造执行系统（</a:t>
            </a:r>
            <a:r>
              <a:rPr kumimoji="0" lang="en-US" altLang="zh-CN" dirty="0" smtClean="0">
                <a:effectLst/>
                <a:latin typeface="SimSun" panose="02010600030101010101" pitchFamily="2" charset="-122"/>
                <a:ea typeface="SimSun" panose="02010600030101010101" pitchFamily="2" charset="-122"/>
              </a:rPr>
              <a:t>MES</a:t>
            </a:r>
            <a:r>
              <a:rPr kumimoji="0" lang="zh-CN" altLang="en-US" dirty="0" smtClean="0">
                <a:effectLst/>
                <a:latin typeface="SimSun" panose="02010600030101010101" pitchFamily="2" charset="-122"/>
                <a:ea typeface="SimSun" panose="02010600030101010101" pitchFamily="2" charset="-122"/>
              </a:rPr>
              <a:t>）与车间级网络之间互联互通，办公网通常采用宽带网络支持企业资源计划（</a:t>
            </a:r>
            <a:r>
              <a:rPr kumimoji="0" lang="en-US" altLang="zh-CN" dirty="0" smtClean="0">
                <a:effectLst/>
                <a:latin typeface="SimSun" panose="02010600030101010101" pitchFamily="2" charset="-122"/>
                <a:ea typeface="SimSun" panose="02010600030101010101" pitchFamily="2" charset="-122"/>
              </a:rPr>
              <a:t>ERP</a:t>
            </a:r>
            <a:r>
              <a:rPr kumimoji="0" lang="zh-CN" altLang="en-US" dirty="0" smtClean="0">
                <a:effectLst/>
                <a:latin typeface="SimSun" panose="02010600030101010101" pitchFamily="2" charset="-122"/>
                <a:ea typeface="SimSun" panose="02010600030101010101" pitchFamily="2" charset="-122"/>
              </a:rPr>
              <a:t>）、供应链管理（</a:t>
            </a:r>
            <a:r>
              <a:rPr kumimoji="0" lang="en-US" altLang="zh-CN" dirty="0" smtClean="0">
                <a:effectLst/>
                <a:latin typeface="SimSun" panose="02010600030101010101" pitchFamily="2" charset="-122"/>
                <a:ea typeface="SimSun" panose="02010600030101010101" pitchFamily="2" charset="-122"/>
              </a:rPr>
              <a:t>SCM</a:t>
            </a:r>
            <a:r>
              <a:rPr kumimoji="0" lang="zh-CN" altLang="en-US" dirty="0" smtClean="0">
                <a:effectLst/>
                <a:latin typeface="SimSun" panose="02010600030101010101" pitchFamily="2" charset="-122"/>
                <a:ea typeface="SimSun" panose="02010600030101010101" pitchFamily="2" charset="-122"/>
              </a:rPr>
              <a:t>）、客户关系管理（</a:t>
            </a:r>
            <a:r>
              <a:rPr kumimoji="0" lang="en-US" altLang="zh-CN" dirty="0" smtClean="0">
                <a:effectLst/>
                <a:latin typeface="SimSun" panose="02010600030101010101" pitchFamily="2" charset="-122"/>
                <a:ea typeface="SimSun" panose="02010600030101010101" pitchFamily="2" charset="-122"/>
              </a:rPr>
              <a:t>CRM</a:t>
            </a:r>
            <a:r>
              <a:rPr kumimoji="0" lang="zh-CN" altLang="en-US" dirty="0" smtClean="0">
                <a:effectLst/>
                <a:latin typeface="SimSun" panose="02010600030101010101" pitchFamily="2" charset="-122"/>
                <a:ea typeface="SimSun" panose="02010600030101010101" pitchFamily="2" charset="-122"/>
              </a:rPr>
              <a:t>）制造执行系统（</a:t>
            </a:r>
            <a:r>
              <a:rPr kumimoji="0" lang="en-US" altLang="zh-CN" dirty="0" smtClean="0">
                <a:effectLst/>
                <a:latin typeface="SimSun" panose="02010600030101010101" pitchFamily="2" charset="-122"/>
                <a:ea typeface="SimSun" panose="02010600030101010101" pitchFamily="2" charset="-122"/>
              </a:rPr>
              <a:t>MES</a:t>
            </a:r>
            <a:r>
              <a:rPr kumimoji="0" lang="zh-CN" altLang="en-US" dirty="0" smtClean="0">
                <a:effectLst/>
                <a:latin typeface="SimSun" panose="02010600030101010101" pitchFamily="2" charset="-122"/>
                <a:ea typeface="SimSun" panose="02010600030101010101" pitchFamily="2" charset="-122"/>
              </a:rPr>
              <a:t>）等企业级应用。</a:t>
            </a:r>
            <a:endParaRPr kumimoji="0" lang="en-US" altLang="zh-CN" dirty="0" smtClean="0">
              <a:effectLst/>
              <a:latin typeface="SimSun" panose="02010600030101010101" pitchFamily="2" charset="-122"/>
              <a:ea typeface="SimSun" panose="02010600030101010101" pitchFamily="2" charset="-122"/>
            </a:endParaRPr>
          </a:p>
          <a:p>
            <a:r>
              <a:rPr kumimoji="1" lang="zh-CN" altLang="en-US" dirty="0" smtClean="0"/>
              <a:t>工厂外部网络：主要是为了支撑工业全生命周期各项活动，用于连接企业上下游之间、企业与智能产品之间、企业与用户之间的网络。目前，大量工业企业已经与公众互联网之间实现互联，但互联网能为工业生产带来的价值比较有限。从互联形式上来看，工厂的生产流程和企业管理流程仍封闭在工厂内部。从应用形式上来看，工厂与互联网的结合主要是在产品销售和供应链管理等环节，互联网在工业全生命周期中的资源优化配置作用仍未充分体现。工厂外部网络主要包括基于</a:t>
            </a:r>
            <a:r>
              <a:rPr kumimoji="1" lang="en-US" altLang="zh-CN" dirty="0" smtClean="0"/>
              <a:t>IP</a:t>
            </a:r>
            <a:r>
              <a:rPr kumimoji="1" lang="zh-CN" altLang="en-US" dirty="0" smtClean="0"/>
              <a:t>的公众互联网、基于</a:t>
            </a:r>
            <a:r>
              <a:rPr kumimoji="1" lang="en-US" altLang="zh-CN" dirty="0" smtClean="0"/>
              <a:t>SDN</a:t>
            </a:r>
            <a:r>
              <a:rPr kumimoji="1" lang="zh-CN" altLang="en-US" dirty="0" smtClean="0"/>
              <a:t>（软件定义网络）的工业互联网或者专网、泛在无线接入（</a:t>
            </a:r>
            <a:r>
              <a:rPr kumimoji="1" lang="en-US" altLang="zh-CN" dirty="0" smtClean="0"/>
              <a:t>NBIOT</a:t>
            </a:r>
            <a:r>
              <a:rPr kumimoji="1" lang="zh-CN" altLang="en-US" dirty="0" smtClean="0"/>
              <a:t>、</a:t>
            </a:r>
            <a:r>
              <a:rPr kumimoji="1" lang="en-US" altLang="zh-CN" dirty="0" smtClean="0"/>
              <a:t>5G</a:t>
            </a:r>
            <a:r>
              <a:rPr kumimoji="1" lang="zh-CN" altLang="en-US" dirty="0" smtClean="0"/>
              <a:t>等技术）、支持工业云平台的接入和数据采集。</a:t>
            </a:r>
            <a:endParaRPr kumimoji="1" lang="zh-CN" altLang="en-US" dirty="0"/>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24</a:t>
            </a:fld>
            <a:endParaRPr kumimoji="1" lang="zh-CN" altLang="en-US"/>
          </a:p>
        </p:txBody>
      </p:sp>
    </p:spTree>
    <p:extLst>
      <p:ext uri="{BB962C8B-B14F-4D97-AF65-F5344CB8AC3E}">
        <p14:creationId xmlns:p14="http://schemas.microsoft.com/office/powerpoint/2010/main" val="26671902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effectLst/>
                <a:latin typeface="Helvetica" pitchFamily="2" charset="0"/>
                <a:ea typeface="SimSun" panose="02010600030101010101" pitchFamily="2" charset="-122"/>
              </a:rPr>
              <a:t>ERP</a:t>
            </a:r>
            <a:r>
              <a:rPr lang="zh-CN" altLang="en-US" dirty="0">
                <a:effectLst/>
                <a:latin typeface="Helvetica" pitchFamily="2" charset="0"/>
                <a:ea typeface="SimSun" panose="02010600030101010101" pitchFamily="2" charset="-122"/>
              </a:rPr>
              <a:t>：</a:t>
            </a:r>
            <a:r>
              <a:rPr lang="zh-CN" altLang="en-US" b="0" i="0" dirty="0">
                <a:solidFill>
                  <a:srgbClr val="333333"/>
                </a:solidFill>
                <a:effectLst/>
                <a:latin typeface="Helvetica Neue"/>
              </a:rPr>
              <a:t>企业资源计划是 </a:t>
            </a:r>
            <a:r>
              <a:rPr lang="en-US" altLang="zh-CN" b="0" i="0" u="none" strike="noStrike" dirty="0">
                <a:solidFill>
                  <a:srgbClr val="136EC2"/>
                </a:solidFill>
                <a:effectLst/>
                <a:latin typeface="Helvetica Neue"/>
                <a:hlinkClick r:id="rId3"/>
              </a:rPr>
              <a:t>MRP II</a:t>
            </a:r>
            <a:r>
              <a:rPr lang="zh-CN" altLang="en-US" b="0" i="0" dirty="0">
                <a:solidFill>
                  <a:srgbClr val="333333"/>
                </a:solidFill>
                <a:effectLst/>
                <a:latin typeface="Helvetica Neue"/>
              </a:rPr>
              <a:t>（企业制造资源计划）下一代的制造业系统和资源计划软件。除了</a:t>
            </a:r>
            <a:r>
              <a:rPr lang="en-US" altLang="zh-CN" b="0" i="0" dirty="0">
                <a:solidFill>
                  <a:srgbClr val="333333"/>
                </a:solidFill>
                <a:effectLst/>
                <a:latin typeface="Helvetica Neue"/>
              </a:rPr>
              <a:t>MRP II </a:t>
            </a:r>
            <a:r>
              <a:rPr lang="zh-CN" altLang="en-US" b="0" i="0" dirty="0">
                <a:solidFill>
                  <a:srgbClr val="333333"/>
                </a:solidFill>
                <a:effectLst/>
                <a:latin typeface="Helvetica Neue"/>
              </a:rPr>
              <a:t>已有的生产资源计划、</a:t>
            </a:r>
            <a:r>
              <a:rPr lang="zh-CN" altLang="en-US" b="0" i="0" u="none" strike="noStrike" dirty="0">
                <a:solidFill>
                  <a:srgbClr val="136EC2"/>
                </a:solidFill>
                <a:effectLst/>
                <a:latin typeface="Helvetica Neue"/>
                <a:hlinkClick r:id="rId4"/>
              </a:rPr>
              <a:t>制造</a:t>
            </a:r>
            <a:r>
              <a:rPr lang="zh-CN" altLang="en-US" b="0" i="0" dirty="0">
                <a:solidFill>
                  <a:srgbClr val="333333"/>
                </a:solidFill>
                <a:effectLst/>
                <a:latin typeface="Helvetica Neue"/>
              </a:rPr>
              <a:t>、</a:t>
            </a:r>
            <a:r>
              <a:rPr lang="zh-CN" altLang="en-US" b="0" i="0" u="none" strike="noStrike" dirty="0">
                <a:solidFill>
                  <a:srgbClr val="136EC2"/>
                </a:solidFill>
                <a:effectLst/>
                <a:latin typeface="Helvetica Neue"/>
                <a:hlinkClick r:id="rId5"/>
              </a:rPr>
              <a:t>财务</a:t>
            </a:r>
            <a:r>
              <a:rPr lang="zh-CN" altLang="en-US" b="0" i="0" dirty="0">
                <a:solidFill>
                  <a:srgbClr val="333333"/>
                </a:solidFill>
                <a:effectLst/>
                <a:latin typeface="Helvetica Neue"/>
              </a:rPr>
              <a:t>、</a:t>
            </a:r>
            <a:r>
              <a:rPr lang="zh-CN" altLang="en-US" b="0" i="0" u="none" strike="noStrike" dirty="0">
                <a:solidFill>
                  <a:srgbClr val="136EC2"/>
                </a:solidFill>
                <a:effectLst/>
                <a:latin typeface="Helvetica Neue"/>
                <a:hlinkClick r:id="rId6"/>
              </a:rPr>
              <a:t>销售</a:t>
            </a:r>
            <a:r>
              <a:rPr lang="zh-CN" altLang="en-US" b="0" i="0" dirty="0">
                <a:solidFill>
                  <a:srgbClr val="333333"/>
                </a:solidFill>
                <a:effectLst/>
                <a:latin typeface="Helvetica Neue"/>
              </a:rPr>
              <a:t>、</a:t>
            </a:r>
            <a:r>
              <a:rPr lang="zh-CN" altLang="en-US" b="0" i="0" u="none" strike="noStrike" dirty="0">
                <a:solidFill>
                  <a:srgbClr val="136EC2"/>
                </a:solidFill>
                <a:effectLst/>
                <a:latin typeface="Helvetica Neue"/>
                <a:hlinkClick r:id="rId7"/>
              </a:rPr>
              <a:t>采购</a:t>
            </a:r>
            <a:r>
              <a:rPr lang="zh-CN" altLang="en-US" b="0" i="0" dirty="0">
                <a:solidFill>
                  <a:srgbClr val="333333"/>
                </a:solidFill>
                <a:effectLst/>
                <a:latin typeface="Helvetica Neue"/>
              </a:rPr>
              <a:t>等功能外，还有质量管理，实验室管理，业务流程管理，产品</a:t>
            </a:r>
            <a:r>
              <a:rPr lang="zh-CN" altLang="en-US" b="0" i="0" u="none" strike="noStrike" dirty="0">
                <a:solidFill>
                  <a:srgbClr val="136EC2"/>
                </a:solidFill>
                <a:effectLst/>
                <a:latin typeface="Helvetica Neue"/>
                <a:hlinkClick r:id="rId8"/>
              </a:rPr>
              <a:t>数据管理</a:t>
            </a:r>
            <a:r>
              <a:rPr lang="zh-CN" altLang="en-US" b="0" i="0" dirty="0">
                <a:solidFill>
                  <a:srgbClr val="333333"/>
                </a:solidFill>
                <a:effectLst/>
                <a:latin typeface="Helvetica Neue"/>
              </a:rPr>
              <a:t>，存货、分销与运输管理，人力资源管理和定期报告系统</a:t>
            </a:r>
            <a:endParaRPr lang="en-US" altLang="zh-CN" dirty="0">
              <a:effectLst/>
              <a:latin typeface="Helvetica" pitchFamily="2" charset="0"/>
              <a:ea typeface="SimSun" panose="02010600030101010101" pitchFamily="2" charset="-122"/>
            </a:endParaRPr>
          </a:p>
          <a:p>
            <a:r>
              <a:rPr lang="en-US" altLang="zh-CN" dirty="0">
                <a:effectLst/>
                <a:latin typeface="SimSun" panose="02010600030101010101" pitchFamily="2" charset="-122"/>
                <a:ea typeface="SimSun" panose="02010600030101010101" pitchFamily="2" charset="-122"/>
              </a:rPr>
              <a:t>CRM:</a:t>
            </a:r>
            <a:r>
              <a:rPr lang="zh-CN" altLang="en-US" b="0" i="0" dirty="0">
                <a:solidFill>
                  <a:srgbClr val="333333"/>
                </a:solidFill>
                <a:effectLst/>
                <a:latin typeface="Helvetica Neue"/>
              </a:rPr>
              <a:t>客户关系管理系统，是指利用</a:t>
            </a:r>
            <a:r>
              <a:rPr lang="zh-CN" altLang="en-US" b="0" i="0" u="none" strike="noStrike" dirty="0">
                <a:solidFill>
                  <a:srgbClr val="136EC2"/>
                </a:solidFill>
                <a:effectLst/>
                <a:latin typeface="Helvetica Neue"/>
                <a:hlinkClick r:id="rId9"/>
              </a:rPr>
              <a:t>软件</a:t>
            </a:r>
            <a:r>
              <a:rPr lang="zh-CN" altLang="en-US" b="0" i="0" dirty="0">
                <a:solidFill>
                  <a:srgbClr val="333333"/>
                </a:solidFill>
                <a:effectLst/>
                <a:latin typeface="Helvetica Neue"/>
              </a:rPr>
              <a:t>、</a:t>
            </a:r>
            <a:r>
              <a:rPr lang="zh-CN" altLang="en-US" b="0" i="0" u="none" strike="noStrike" dirty="0">
                <a:solidFill>
                  <a:srgbClr val="136EC2"/>
                </a:solidFill>
                <a:effectLst/>
                <a:latin typeface="Helvetica Neue"/>
                <a:hlinkClick r:id="rId10"/>
              </a:rPr>
              <a:t>硬件</a:t>
            </a:r>
            <a:r>
              <a:rPr lang="zh-CN" altLang="en-US" b="0" i="0" dirty="0">
                <a:solidFill>
                  <a:srgbClr val="333333"/>
                </a:solidFill>
                <a:effectLst/>
                <a:latin typeface="Helvetica Neue"/>
              </a:rPr>
              <a:t>和</a:t>
            </a:r>
            <a:r>
              <a:rPr lang="zh-CN" altLang="en-US" b="0" i="0" u="none" strike="noStrike" dirty="0">
                <a:solidFill>
                  <a:srgbClr val="136EC2"/>
                </a:solidFill>
                <a:effectLst/>
                <a:latin typeface="Helvetica Neue"/>
                <a:hlinkClick r:id="rId11"/>
              </a:rPr>
              <a:t>网络技术</a:t>
            </a:r>
            <a:r>
              <a:rPr lang="zh-CN" altLang="en-US" b="0" i="0" dirty="0">
                <a:solidFill>
                  <a:srgbClr val="333333"/>
                </a:solidFill>
                <a:effectLst/>
                <a:latin typeface="Helvetica Neue"/>
              </a:rPr>
              <a:t>，为企业建立一个客户信息收集、管理、分析和利用的</a:t>
            </a:r>
            <a:r>
              <a:rPr lang="zh-CN" altLang="en-US" b="0" i="0" u="none" strike="noStrike" dirty="0">
                <a:solidFill>
                  <a:srgbClr val="136EC2"/>
                </a:solidFill>
                <a:effectLst/>
                <a:latin typeface="Helvetica Neue"/>
                <a:hlinkClick r:id="rId12"/>
              </a:rPr>
              <a:t>信息系统</a:t>
            </a:r>
            <a:r>
              <a:rPr lang="zh-CN" altLang="en-US" b="0" i="0" dirty="0">
                <a:solidFill>
                  <a:srgbClr val="333333"/>
                </a:solidFill>
                <a:effectLst/>
                <a:latin typeface="Helvetica Neue"/>
              </a:rPr>
              <a:t>。</a:t>
            </a:r>
            <a:endParaRPr lang="en-US" altLang="zh-CN" b="0" i="0" dirty="0">
              <a:solidFill>
                <a:srgbClr val="333333"/>
              </a:solidFill>
              <a:effectLst/>
              <a:latin typeface="SimSun" panose="02010600030101010101" pitchFamily="2" charset="-122"/>
              <a:ea typeface="SimSun" panose="02010600030101010101" pitchFamily="2" charset="-122"/>
            </a:endParaRPr>
          </a:p>
          <a:p>
            <a:r>
              <a:rPr lang="en-US" altLang="zh-CN" dirty="0">
                <a:effectLst/>
                <a:latin typeface="SimSun" panose="02010600030101010101" pitchFamily="2" charset="-122"/>
                <a:ea typeface="SimSun" panose="02010600030101010101" pitchFamily="2" charset="-122"/>
              </a:rPr>
              <a:t>PLM</a:t>
            </a:r>
            <a:r>
              <a:rPr lang="zh-CN" altLang="en-US" dirty="0">
                <a:effectLst/>
                <a:latin typeface="SimSun" panose="02010600030101010101" pitchFamily="2" charset="-122"/>
                <a:ea typeface="SimSun" panose="02010600030101010101" pitchFamily="2" charset="-122"/>
              </a:rPr>
              <a:t>：</a:t>
            </a:r>
            <a:r>
              <a:rPr lang="zh-CN" altLang="en-US" b="0" i="0" dirty="0">
                <a:solidFill>
                  <a:srgbClr val="333333"/>
                </a:solidFill>
                <a:effectLst/>
                <a:latin typeface="Arial" panose="020B0604020202020204" pitchFamily="34" charset="0"/>
              </a:rPr>
              <a:t>即产品生命周期管理， 是企业用来管理产品相关数 据的过程和解决方案。它的应用从一个新产品的最初概念延伸到它的设计、制 造、维护和处置。</a:t>
            </a:r>
            <a:endParaRPr lang="en-US" altLang="zh-CN" b="0" i="0" dirty="0">
              <a:solidFill>
                <a:srgbClr val="333333"/>
              </a:solidFill>
              <a:effectLst/>
              <a:latin typeface="Arial" panose="020B0604020202020204" pitchFamily="34" charset="0"/>
            </a:endParaRPr>
          </a:p>
          <a:p>
            <a:r>
              <a:rPr lang="en-US" altLang="zh-CN" b="0" i="0" dirty="0">
                <a:solidFill>
                  <a:srgbClr val="333333"/>
                </a:solidFill>
                <a:effectLst/>
                <a:latin typeface="Arial" panose="020B0604020202020204" pitchFamily="34" charset="0"/>
                <a:ea typeface="SimSun" panose="02010600030101010101" pitchFamily="2" charset="-122"/>
              </a:rPr>
              <a:t>MES</a:t>
            </a:r>
            <a:r>
              <a:rPr lang="zh-CN" altLang="en-US" b="0" i="0" dirty="0">
                <a:solidFill>
                  <a:srgbClr val="333333"/>
                </a:solidFill>
                <a:effectLst/>
                <a:latin typeface="Arial" panose="020B0604020202020204" pitchFamily="34" charset="0"/>
                <a:ea typeface="SimSun" panose="02010600030101010101" pitchFamily="2" charset="-122"/>
              </a:rPr>
              <a:t>：</a:t>
            </a:r>
            <a:r>
              <a:rPr lang="zh-CN" altLang="en-US" b="0" i="0" dirty="0">
                <a:solidFill>
                  <a:srgbClr val="333333"/>
                </a:solidFill>
                <a:effectLst/>
                <a:latin typeface="Helvetica Neue"/>
              </a:rPr>
              <a:t>制造执行系统 </a:t>
            </a:r>
            <a:r>
              <a:rPr lang="en-US" altLang="zh-CN" b="0" i="0" dirty="0">
                <a:solidFill>
                  <a:srgbClr val="333333"/>
                </a:solidFill>
                <a:effectLst/>
                <a:latin typeface="Helvetica Neue"/>
              </a:rPr>
              <a:t>(manufacturing execution system</a:t>
            </a:r>
            <a:r>
              <a:rPr lang="zh-CN" altLang="en-US" b="0" i="0" dirty="0">
                <a:solidFill>
                  <a:srgbClr val="333333"/>
                </a:solidFill>
                <a:effectLst/>
                <a:latin typeface="Helvetica Neue"/>
              </a:rPr>
              <a:t>， 简称</a:t>
            </a:r>
            <a:r>
              <a:rPr lang="en-US" altLang="zh-CN" b="0" i="0" dirty="0">
                <a:solidFill>
                  <a:srgbClr val="333333"/>
                </a:solidFill>
                <a:effectLst/>
                <a:latin typeface="Helvetica Neue"/>
              </a:rPr>
              <a:t>MES)</a:t>
            </a:r>
            <a:r>
              <a:rPr lang="zh-CN" altLang="en-US" b="0" i="0" dirty="0">
                <a:solidFill>
                  <a:srgbClr val="333333"/>
                </a:solidFill>
                <a:effectLst/>
                <a:latin typeface="Helvetica Neue"/>
              </a:rPr>
              <a:t>是</a:t>
            </a:r>
            <a:r>
              <a:rPr lang="zh-CN" altLang="en-US" b="0" i="0" u="none" strike="noStrike" dirty="0">
                <a:solidFill>
                  <a:srgbClr val="136EC2"/>
                </a:solidFill>
                <a:effectLst/>
                <a:latin typeface="Helvetica Neue"/>
                <a:hlinkClick r:id="rId13"/>
              </a:rPr>
              <a:t>美国</a:t>
            </a:r>
            <a:r>
              <a:rPr lang="en-US" altLang="zh-CN" b="0" i="0" dirty="0">
                <a:solidFill>
                  <a:srgbClr val="333333"/>
                </a:solidFill>
                <a:effectLst/>
                <a:latin typeface="Helvetica Neue"/>
              </a:rPr>
              <a:t>AMR</a:t>
            </a:r>
            <a:r>
              <a:rPr lang="zh-CN" altLang="en-US" b="0" i="0" dirty="0">
                <a:solidFill>
                  <a:srgbClr val="333333"/>
                </a:solidFill>
                <a:effectLst/>
                <a:latin typeface="Helvetica Neue"/>
              </a:rPr>
              <a:t>公司</a:t>
            </a:r>
            <a:r>
              <a:rPr lang="en-US" altLang="zh-CN" b="0" i="0" dirty="0">
                <a:solidFill>
                  <a:srgbClr val="333333"/>
                </a:solidFill>
                <a:effectLst/>
                <a:latin typeface="Helvetica Neue"/>
              </a:rPr>
              <a:t>(Advanced Manufacturing Research</a:t>
            </a:r>
            <a:r>
              <a:rPr lang="zh-CN" altLang="en-US" b="0" i="0" dirty="0">
                <a:solidFill>
                  <a:srgbClr val="333333"/>
                </a:solidFill>
                <a:effectLst/>
                <a:latin typeface="Helvetica Neue"/>
              </a:rPr>
              <a:t>，</a:t>
            </a:r>
            <a:r>
              <a:rPr lang="en-US" altLang="zh-CN" b="0" i="0" dirty="0">
                <a:solidFill>
                  <a:srgbClr val="333333"/>
                </a:solidFill>
                <a:effectLst/>
                <a:latin typeface="Helvetica Neue"/>
              </a:rPr>
              <a:t>Inc</a:t>
            </a:r>
            <a:r>
              <a:rPr lang="zh-CN" altLang="en-US" b="0" i="0" dirty="0">
                <a:solidFill>
                  <a:srgbClr val="333333"/>
                </a:solidFill>
                <a:effectLst/>
                <a:latin typeface="Helvetica Neue"/>
              </a:rPr>
              <a:t>．</a:t>
            </a:r>
            <a:r>
              <a:rPr lang="en-US" altLang="zh-CN" b="0" i="0" dirty="0">
                <a:solidFill>
                  <a:srgbClr val="333333"/>
                </a:solidFill>
                <a:effectLst/>
                <a:latin typeface="Helvetica Neue"/>
              </a:rPr>
              <a:t>)</a:t>
            </a:r>
            <a:r>
              <a:rPr lang="zh-CN" altLang="en-US" b="0" i="0" dirty="0">
                <a:solidFill>
                  <a:srgbClr val="333333"/>
                </a:solidFill>
                <a:effectLst/>
                <a:latin typeface="Helvetica Neue"/>
              </a:rPr>
              <a:t>在</a:t>
            </a:r>
            <a:r>
              <a:rPr lang="en-US" altLang="zh-CN" b="0" i="0" dirty="0">
                <a:solidFill>
                  <a:srgbClr val="333333"/>
                </a:solidFill>
                <a:effectLst/>
                <a:latin typeface="Helvetica Neue"/>
              </a:rPr>
              <a:t>90</a:t>
            </a:r>
            <a:r>
              <a:rPr lang="zh-CN" altLang="en-US" b="0" i="0" dirty="0">
                <a:solidFill>
                  <a:srgbClr val="333333"/>
                </a:solidFill>
                <a:effectLst/>
                <a:latin typeface="Helvetica Neue"/>
              </a:rPr>
              <a:t>年代初提出的，旨在加强</a:t>
            </a:r>
            <a:r>
              <a:rPr lang="en-US" altLang="zh-CN" b="0" i="0" dirty="0">
                <a:solidFill>
                  <a:srgbClr val="333333"/>
                </a:solidFill>
                <a:effectLst/>
                <a:latin typeface="Helvetica Neue"/>
              </a:rPr>
              <a:t>MRP</a:t>
            </a:r>
            <a:r>
              <a:rPr lang="zh-CN" altLang="en-US" b="0" i="0" dirty="0">
                <a:solidFill>
                  <a:srgbClr val="333333"/>
                </a:solidFill>
                <a:effectLst/>
                <a:latin typeface="Helvetica Neue"/>
              </a:rPr>
              <a:t>计划的执行功能，把</a:t>
            </a:r>
            <a:r>
              <a:rPr lang="en-US" altLang="zh-CN" b="0" i="0" dirty="0">
                <a:solidFill>
                  <a:srgbClr val="333333"/>
                </a:solidFill>
                <a:effectLst/>
                <a:latin typeface="Helvetica Neue"/>
              </a:rPr>
              <a:t>MRP</a:t>
            </a:r>
            <a:r>
              <a:rPr lang="zh-CN" altLang="en-US" b="0" i="0" dirty="0">
                <a:solidFill>
                  <a:srgbClr val="333333"/>
                </a:solidFill>
                <a:effectLst/>
                <a:latin typeface="Helvetica Neue"/>
              </a:rPr>
              <a:t>计划同</a:t>
            </a:r>
            <a:r>
              <a:rPr lang="zh-CN" altLang="en-US" b="0" i="0" u="none" strike="noStrike" dirty="0">
                <a:solidFill>
                  <a:srgbClr val="136EC2"/>
                </a:solidFill>
                <a:effectLst/>
                <a:latin typeface="Helvetica Neue"/>
                <a:hlinkClick r:id="rId14"/>
              </a:rPr>
              <a:t>车间</a:t>
            </a:r>
            <a:r>
              <a:rPr lang="zh-CN" altLang="en-US" b="0" i="0" dirty="0">
                <a:solidFill>
                  <a:srgbClr val="333333"/>
                </a:solidFill>
                <a:effectLst/>
                <a:latin typeface="Helvetica Neue"/>
              </a:rPr>
              <a:t>作业现场控制，通过执行系统联系起来。这里的现场控制包括</a:t>
            </a:r>
            <a:r>
              <a:rPr lang="en-US" altLang="zh-CN" b="0" i="0" dirty="0">
                <a:solidFill>
                  <a:srgbClr val="333333"/>
                </a:solidFill>
                <a:effectLst/>
                <a:latin typeface="Helvetica Neue"/>
              </a:rPr>
              <a:t>PLC</a:t>
            </a:r>
            <a:r>
              <a:rPr lang="zh-CN" altLang="en-US" b="0" i="0" dirty="0">
                <a:solidFill>
                  <a:srgbClr val="333333"/>
                </a:solidFill>
                <a:effectLst/>
                <a:latin typeface="Helvetica Neue"/>
              </a:rPr>
              <a:t>程控器、</a:t>
            </a:r>
            <a:r>
              <a:rPr lang="zh-CN" altLang="en-US" b="0" i="0" u="none" strike="noStrike" dirty="0">
                <a:solidFill>
                  <a:srgbClr val="136EC2"/>
                </a:solidFill>
                <a:effectLst/>
                <a:latin typeface="Helvetica Neue"/>
                <a:hlinkClick r:id="rId15"/>
              </a:rPr>
              <a:t>数据采集器</a:t>
            </a:r>
            <a:r>
              <a:rPr lang="zh-CN" altLang="en-US" b="0" i="0" dirty="0">
                <a:solidFill>
                  <a:srgbClr val="333333"/>
                </a:solidFill>
                <a:effectLst/>
                <a:latin typeface="Helvetica Neue"/>
              </a:rPr>
              <a:t>、条型码、各种计量及</a:t>
            </a:r>
            <a:r>
              <a:rPr lang="zh-CN" altLang="en-US" b="0" i="0" u="none" strike="noStrike" dirty="0">
                <a:solidFill>
                  <a:srgbClr val="136EC2"/>
                </a:solidFill>
                <a:effectLst/>
                <a:latin typeface="Helvetica Neue"/>
                <a:hlinkClick r:id="rId16"/>
              </a:rPr>
              <a:t>检测仪器</a:t>
            </a:r>
            <a:r>
              <a:rPr lang="zh-CN" altLang="en-US" b="0" i="0" dirty="0">
                <a:solidFill>
                  <a:srgbClr val="333333"/>
                </a:solidFill>
                <a:effectLst/>
                <a:latin typeface="Helvetica Neue"/>
              </a:rPr>
              <a:t>、机械手等。</a:t>
            </a:r>
            <a:endParaRPr lang="en-US" altLang="zh-CN" b="0" i="0" dirty="0">
              <a:solidFill>
                <a:srgbClr val="333333"/>
              </a:solidFill>
              <a:effectLst/>
              <a:latin typeface="Helvetica Neue"/>
            </a:endParaRPr>
          </a:p>
          <a:p>
            <a:r>
              <a:rPr lang="en-US" altLang="zh-CN" b="0" i="0" dirty="0">
                <a:solidFill>
                  <a:srgbClr val="333333"/>
                </a:solidFill>
                <a:effectLst/>
                <a:latin typeface="Helvetica Neue"/>
                <a:ea typeface="SimSun" panose="02010600030101010101" pitchFamily="2" charset="-122"/>
              </a:rPr>
              <a:t>DCS</a:t>
            </a:r>
            <a:r>
              <a:rPr lang="zh-CN" altLang="en-US" b="0" i="0" dirty="0">
                <a:solidFill>
                  <a:srgbClr val="333333"/>
                </a:solidFill>
                <a:effectLst/>
                <a:latin typeface="Helvetica Neue"/>
                <a:ea typeface="SimSun" panose="02010600030101010101" pitchFamily="2" charset="-122"/>
              </a:rPr>
              <a:t>：</a:t>
            </a:r>
            <a:r>
              <a:rPr lang="zh-CN" altLang="en-US" b="0" i="0" dirty="0">
                <a:solidFill>
                  <a:srgbClr val="333333"/>
                </a:solidFill>
                <a:effectLst/>
                <a:latin typeface="Helvetica Neue"/>
              </a:rPr>
              <a:t>分散控制系统是以</a:t>
            </a:r>
            <a:r>
              <a:rPr lang="zh-CN" altLang="en-US" b="0" i="0" u="none" strike="noStrike" dirty="0">
                <a:solidFill>
                  <a:srgbClr val="136EC2"/>
                </a:solidFill>
                <a:effectLst/>
                <a:latin typeface="Helvetica Neue"/>
                <a:hlinkClick r:id="rId17"/>
              </a:rPr>
              <a:t>微处理器</a:t>
            </a:r>
            <a:r>
              <a:rPr lang="zh-CN" altLang="en-US" b="0" i="0" dirty="0">
                <a:solidFill>
                  <a:srgbClr val="333333"/>
                </a:solidFill>
                <a:effectLst/>
                <a:latin typeface="Helvetica Neue"/>
              </a:rPr>
              <a:t>为基础，采用控制功能分散、显示操作集中、兼顾分而自治和综合协调的设计原则的新一代仪表控制系统。</a:t>
            </a:r>
            <a:r>
              <a:rPr lang="zh-CN" altLang="en-US" b="0" i="0" u="none" strike="noStrike" dirty="0">
                <a:solidFill>
                  <a:srgbClr val="136EC2"/>
                </a:solidFill>
                <a:effectLst/>
                <a:latin typeface="Helvetica Neue"/>
                <a:hlinkClick r:id="rId18"/>
              </a:rPr>
              <a:t>集散控制系统</a:t>
            </a:r>
            <a:r>
              <a:rPr lang="zh-CN" altLang="en-US" b="0" i="0" dirty="0">
                <a:solidFill>
                  <a:srgbClr val="333333"/>
                </a:solidFill>
                <a:effectLst/>
                <a:latin typeface="Helvetica Neue"/>
              </a:rPr>
              <a:t>简称</a:t>
            </a:r>
            <a:r>
              <a:rPr lang="en-US" altLang="zh-CN" b="0" i="0" dirty="0">
                <a:solidFill>
                  <a:srgbClr val="333333"/>
                </a:solidFill>
                <a:effectLst/>
                <a:latin typeface="Helvetica Neue"/>
              </a:rPr>
              <a:t>DCS</a:t>
            </a:r>
            <a:r>
              <a:rPr lang="zh-CN" altLang="en-US" b="0" i="0" dirty="0">
                <a:solidFill>
                  <a:srgbClr val="333333"/>
                </a:solidFill>
                <a:effectLst/>
                <a:latin typeface="Helvetica Neue"/>
              </a:rPr>
              <a:t>，也可直译为“分散控制系统”或“</a:t>
            </a:r>
            <a:r>
              <a:rPr lang="zh-CN" altLang="en-US" b="0" i="0" u="none" strike="noStrike" dirty="0">
                <a:solidFill>
                  <a:srgbClr val="136EC2"/>
                </a:solidFill>
                <a:effectLst/>
                <a:latin typeface="Helvetica Neue"/>
                <a:hlinkClick r:id="rId19"/>
              </a:rPr>
              <a:t>分布式计算机控制系统</a:t>
            </a:r>
            <a:r>
              <a:rPr lang="zh-CN" altLang="en-US" b="0" i="0" dirty="0">
                <a:solidFill>
                  <a:srgbClr val="333333"/>
                </a:solidFill>
                <a:effectLst/>
                <a:latin typeface="Helvetica Neue"/>
              </a:rPr>
              <a:t>”它采用控制分散、操作和管理集中的基本设计思想，采用多层分级、合作自治的结构形式。其主要特征是它的</a:t>
            </a:r>
            <a:r>
              <a:rPr lang="zh-CN" altLang="en-US" b="0" i="0" u="none" strike="noStrike" dirty="0">
                <a:solidFill>
                  <a:srgbClr val="136EC2"/>
                </a:solidFill>
                <a:effectLst/>
                <a:latin typeface="Helvetica Neue"/>
                <a:hlinkClick r:id="rId20"/>
              </a:rPr>
              <a:t>集中管理</a:t>
            </a:r>
            <a:r>
              <a:rPr lang="zh-CN" altLang="en-US" b="0" i="0" dirty="0">
                <a:solidFill>
                  <a:srgbClr val="333333"/>
                </a:solidFill>
                <a:effectLst/>
                <a:latin typeface="Helvetica Neue"/>
              </a:rPr>
              <a:t>和</a:t>
            </a:r>
            <a:r>
              <a:rPr lang="zh-CN" altLang="en-US" b="0" i="0" u="none" strike="noStrike" dirty="0">
                <a:solidFill>
                  <a:srgbClr val="136EC2"/>
                </a:solidFill>
                <a:effectLst/>
                <a:latin typeface="Helvetica Neue"/>
                <a:hlinkClick r:id="rId21"/>
              </a:rPr>
              <a:t>分散控制</a:t>
            </a:r>
            <a:r>
              <a:rPr lang="zh-CN" altLang="en-US" b="0" i="0" dirty="0">
                <a:solidFill>
                  <a:srgbClr val="333333"/>
                </a:solidFill>
                <a:effectLst/>
                <a:latin typeface="Helvetica Neue"/>
              </a:rPr>
              <a:t>。</a:t>
            </a:r>
            <a:r>
              <a:rPr lang="en-US" altLang="zh-CN" b="0" i="0" dirty="0">
                <a:solidFill>
                  <a:srgbClr val="333333"/>
                </a:solidFill>
                <a:effectLst/>
                <a:latin typeface="Helvetica Neue"/>
              </a:rPr>
              <a:t>DCS</a:t>
            </a:r>
            <a:r>
              <a:rPr lang="zh-CN" altLang="en-US" b="0" i="0" dirty="0">
                <a:solidFill>
                  <a:srgbClr val="333333"/>
                </a:solidFill>
                <a:effectLst/>
                <a:latin typeface="Helvetica Neue"/>
              </a:rPr>
              <a:t>在电力、</a:t>
            </a:r>
            <a:r>
              <a:rPr lang="zh-CN" altLang="en-US" b="0" i="0" u="none" strike="noStrike" dirty="0">
                <a:solidFill>
                  <a:srgbClr val="136EC2"/>
                </a:solidFill>
                <a:effectLst/>
                <a:latin typeface="Helvetica Neue"/>
                <a:hlinkClick r:id="rId22"/>
              </a:rPr>
              <a:t>冶金</a:t>
            </a:r>
            <a:r>
              <a:rPr lang="zh-CN" altLang="en-US" b="0" i="0" dirty="0">
                <a:solidFill>
                  <a:srgbClr val="333333"/>
                </a:solidFill>
                <a:effectLst/>
                <a:latin typeface="Helvetica Neue"/>
              </a:rPr>
              <a:t>、</a:t>
            </a:r>
            <a:r>
              <a:rPr lang="zh-CN" altLang="en-US" b="0" i="0" u="none" strike="noStrike" dirty="0">
                <a:solidFill>
                  <a:srgbClr val="136EC2"/>
                </a:solidFill>
                <a:effectLst/>
                <a:latin typeface="Helvetica Neue"/>
                <a:hlinkClick r:id="rId23"/>
              </a:rPr>
              <a:t>石化</a:t>
            </a:r>
            <a:r>
              <a:rPr lang="zh-CN" altLang="en-US" b="0" i="0" dirty="0">
                <a:solidFill>
                  <a:srgbClr val="333333"/>
                </a:solidFill>
                <a:effectLst/>
                <a:latin typeface="Helvetica Neue"/>
              </a:rPr>
              <a:t>等各行各业都获得了极其广泛的应用。</a:t>
            </a:r>
            <a:r>
              <a:rPr lang="zh-CN" altLang="en-US" b="0" i="0" dirty="0">
                <a:solidFill>
                  <a:srgbClr val="222222"/>
                </a:solidFill>
                <a:effectLst/>
                <a:latin typeface="arial" panose="020B0604020202020204" pitchFamily="34" charset="0"/>
              </a:rPr>
              <a:t>传统方式：现场级设备与控制器之间连接采用一对一</a:t>
            </a:r>
            <a:r>
              <a:rPr lang="en-US" altLang="zh-CN" b="0" i="0" dirty="0">
                <a:solidFill>
                  <a:srgbClr val="222222"/>
                </a:solidFill>
                <a:effectLst/>
                <a:latin typeface="arial" panose="020B0604020202020204" pitchFamily="34" charset="0"/>
              </a:rPr>
              <a:t>I/O</a:t>
            </a:r>
            <a:r>
              <a:rPr lang="zh-CN" altLang="en-US" b="0" i="0" dirty="0">
                <a:solidFill>
                  <a:srgbClr val="222222"/>
                </a:solidFill>
                <a:effectLst/>
                <a:latin typeface="arial" panose="020B0604020202020204" pitchFamily="34" charset="0"/>
              </a:rPr>
              <a:t>连线方式</a:t>
            </a:r>
            <a:endParaRPr lang="en-US" altLang="zh-CN" b="0" i="0" dirty="0">
              <a:solidFill>
                <a:srgbClr val="333333"/>
              </a:solidFill>
              <a:effectLst/>
              <a:latin typeface="Helvetica Neue"/>
            </a:endParaRPr>
          </a:p>
          <a:p>
            <a:r>
              <a:rPr lang="en-US" altLang="zh-CN" b="0" i="0" dirty="0">
                <a:solidFill>
                  <a:srgbClr val="333333"/>
                </a:solidFill>
                <a:effectLst/>
                <a:latin typeface="Helvetica Neue"/>
                <a:ea typeface="SimSun" panose="02010600030101010101" pitchFamily="2" charset="-122"/>
              </a:rPr>
              <a:t>FCS</a:t>
            </a:r>
            <a:r>
              <a:rPr lang="zh-CN" altLang="en-US" b="0" i="0" dirty="0">
                <a:solidFill>
                  <a:srgbClr val="333333"/>
                </a:solidFill>
                <a:effectLst/>
                <a:latin typeface="Helvetica Neue"/>
                <a:ea typeface="SimSun" panose="02010600030101010101" pitchFamily="2" charset="-122"/>
              </a:rPr>
              <a:t>：</a:t>
            </a:r>
            <a:r>
              <a:rPr lang="zh-CN" altLang="en-US" b="0" i="0" dirty="0">
                <a:solidFill>
                  <a:srgbClr val="222222"/>
                </a:solidFill>
                <a:effectLst/>
                <a:latin typeface="arial" panose="020B0604020202020204" pitchFamily="34" charset="0"/>
              </a:rPr>
              <a:t>现场总线控制系统，使用一根电缆连接所有现场设备</a:t>
            </a:r>
            <a:endParaRPr lang="en-US" altLang="zh-CN" b="0" i="0" dirty="0">
              <a:solidFill>
                <a:srgbClr val="222222"/>
              </a:solidFill>
              <a:effectLst/>
              <a:latin typeface="arial" panose="020B0604020202020204" pitchFamily="34" charset="0"/>
            </a:endParaRPr>
          </a:p>
          <a:p>
            <a:r>
              <a:rPr lang="en-US" altLang="zh-CN" b="0" i="0" dirty="0">
                <a:solidFill>
                  <a:srgbClr val="222222"/>
                </a:solidFill>
                <a:effectLst/>
                <a:latin typeface="arial" panose="020B0604020202020204" pitchFamily="34" charset="0"/>
                <a:ea typeface="SimSun" panose="02010600030101010101" pitchFamily="2" charset="-122"/>
              </a:rPr>
              <a:t>PLC</a:t>
            </a:r>
            <a:r>
              <a:rPr lang="zh-CN" altLang="en-US" b="0" i="0" dirty="0">
                <a:solidFill>
                  <a:srgbClr val="222222"/>
                </a:solidFill>
                <a:effectLst/>
                <a:latin typeface="arial" panose="020B0604020202020204" pitchFamily="34" charset="0"/>
                <a:ea typeface="SimSun" panose="02010600030101010101" pitchFamily="2" charset="-122"/>
              </a:rPr>
              <a:t>：可编程逻辑控制器</a:t>
            </a:r>
            <a:endParaRPr lang="en-US" altLang="zh-CN" b="0" i="0" dirty="0">
              <a:solidFill>
                <a:srgbClr val="222222"/>
              </a:solidFill>
              <a:effectLst/>
              <a:latin typeface="arial" panose="020B0604020202020204" pitchFamily="34" charset="0"/>
              <a:ea typeface="SimSun" panose="02010600030101010101" pitchFamily="2" charset="-122"/>
            </a:endParaRPr>
          </a:p>
          <a:p>
            <a:endParaRPr lang="zh-CN" altLang="en-US" dirty="0">
              <a:effectLst/>
              <a:latin typeface="SimSun" panose="02010600030101010101" pitchFamily="2" charset="-122"/>
              <a:ea typeface="SimSun" panose="02010600030101010101" pitchFamily="2" charset="-122"/>
            </a:endParaRPr>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25</a:t>
            </a:fld>
            <a:endParaRPr kumimoji="1" lang="zh-CN" altLang="en-US"/>
          </a:p>
        </p:txBody>
      </p:sp>
    </p:spTree>
    <p:extLst>
      <p:ext uri="{BB962C8B-B14F-4D97-AF65-F5344CB8AC3E}">
        <p14:creationId xmlns:p14="http://schemas.microsoft.com/office/powerpoint/2010/main" val="6291663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effectLst/>
                <a:latin typeface="SimSun" panose="02010600030101010101" pitchFamily="2" charset="-122"/>
                <a:ea typeface="SimSun" panose="02010600030101010101" pitchFamily="2" charset="-122"/>
              </a:rPr>
              <a:t>工业互联网平台作为工业互联网三大要素之一，是实体经济全要素连接得枢纽、资源配置的核心和智能制造的大脑；是工业资源精准化配置的核心，包括海量泛在连接、知识沉淀积累、云化智华服务、应用开放创新四大主要特征。工业互联网平台目标是实现工业资源的优化配置，推动工业企业生产方式定制化柔性化升级。具体定义是工业互联网平台面向制造业数字化、网络化、智能化需求，构建基于海量数据采集、汇聚、分析的服务体系，支撑制造资源泛在连接、弹性供给，高校配置的工业云平台。其本质是“数据</a:t>
            </a:r>
            <a:r>
              <a:rPr lang="en-US" altLang="zh-CN" dirty="0" smtClean="0">
                <a:effectLst/>
                <a:latin typeface="SimSun" panose="02010600030101010101" pitchFamily="2" charset="-122"/>
                <a:ea typeface="SimSun" panose="02010600030101010101" pitchFamily="2" charset="-122"/>
              </a:rPr>
              <a:t>+</a:t>
            </a:r>
            <a:r>
              <a:rPr lang="zh-CN" altLang="en-US" dirty="0" smtClean="0">
                <a:effectLst/>
                <a:latin typeface="SimSun" panose="02010600030101010101" pitchFamily="2" charset="-122"/>
                <a:ea typeface="SimSun" panose="02010600030101010101" pitchFamily="2" charset="-122"/>
              </a:rPr>
              <a:t>模型</a:t>
            </a:r>
            <a:r>
              <a:rPr lang="en-US" altLang="zh-CN" dirty="0" smtClean="0">
                <a:effectLst/>
                <a:latin typeface="SimSun" panose="02010600030101010101" pitchFamily="2" charset="-122"/>
                <a:ea typeface="SimSun" panose="02010600030101010101" pitchFamily="2" charset="-122"/>
              </a:rPr>
              <a:t>=</a:t>
            </a:r>
            <a:r>
              <a:rPr lang="zh-CN" altLang="en-US" dirty="0" smtClean="0">
                <a:effectLst/>
                <a:latin typeface="SimSun" panose="02010600030101010101" pitchFamily="2" charset="-122"/>
                <a:ea typeface="SimSun" panose="02010600030101010101" pitchFamily="2" charset="-122"/>
              </a:rPr>
              <a:t>服务”。主要结构包括边缘连接层（设备接入、协议解析和边缘数据处理）、</a:t>
            </a:r>
            <a:r>
              <a:rPr lang="en-US" altLang="zh-CN" dirty="0" err="1" smtClean="0">
                <a:effectLst/>
                <a:latin typeface="SimSun" panose="02010600030101010101" pitchFamily="2" charset="-122"/>
                <a:ea typeface="SimSun" panose="02010600030101010101" pitchFamily="2" charset="-122"/>
              </a:rPr>
              <a:t>Iaas</a:t>
            </a:r>
            <a:r>
              <a:rPr lang="zh-CN" altLang="en-US" dirty="0" smtClean="0">
                <a:effectLst/>
                <a:latin typeface="SimSun" panose="02010600030101010101" pitchFamily="2" charset="-122"/>
                <a:ea typeface="SimSun" panose="02010600030101010101" pitchFamily="2" charset="-122"/>
              </a:rPr>
              <a:t>层（云基础设施</a:t>
            </a:r>
            <a:r>
              <a:rPr lang="en-US" altLang="zh-CN" dirty="0" smtClean="0">
                <a:effectLst/>
                <a:latin typeface="SimSun" panose="02010600030101010101" pitchFamily="2" charset="-122"/>
                <a:ea typeface="SimSun" panose="02010600030101010101" pitchFamily="2" charset="-122"/>
              </a:rPr>
              <a:t>:</a:t>
            </a:r>
            <a:r>
              <a:rPr lang="zh-CN" altLang="en-US" dirty="0" smtClean="0">
                <a:effectLst/>
                <a:latin typeface="SimSun" panose="02010600030101010101" pitchFamily="2" charset="-122"/>
                <a:ea typeface="SimSun" panose="02010600030101010101" pitchFamily="2" charset="-122"/>
              </a:rPr>
              <a:t>服务器、存储、网络、虚拟化）、工业</a:t>
            </a:r>
            <a:r>
              <a:rPr lang="en-US" altLang="zh-CN" dirty="0" smtClean="0">
                <a:effectLst/>
                <a:latin typeface="SimSun" panose="02010600030101010101" pitchFamily="2" charset="-122"/>
                <a:ea typeface="SimSun" panose="02010600030101010101" pitchFamily="2" charset="-122"/>
              </a:rPr>
              <a:t>PAAS</a:t>
            </a:r>
            <a:r>
              <a:rPr lang="zh-CN" altLang="en-US" dirty="0" smtClean="0">
                <a:effectLst/>
                <a:latin typeface="SimSun" panose="02010600030101010101" pitchFamily="2" charset="-122"/>
                <a:ea typeface="SimSun" panose="02010600030101010101" pitchFamily="2" charset="-122"/>
              </a:rPr>
              <a:t>层（工业应用开发工具（专用开发工具、应用模板、图形化编程）、工业大数据分析平台（数据管理、数据建模、数据分析）、通用</a:t>
            </a:r>
            <a:r>
              <a:rPr lang="en-US" altLang="zh-CN" dirty="0" smtClean="0">
                <a:effectLst/>
                <a:latin typeface="SimSun" panose="02010600030101010101" pitchFamily="2" charset="-122"/>
                <a:ea typeface="SimSun" panose="02010600030101010101" pitchFamily="2" charset="-122"/>
              </a:rPr>
              <a:t>PAAS</a:t>
            </a:r>
            <a:r>
              <a:rPr lang="zh-CN" altLang="en-US" dirty="0" smtClean="0">
                <a:effectLst/>
                <a:latin typeface="SimSun" panose="02010600030101010101" pitchFamily="2" charset="-122"/>
                <a:ea typeface="SimSun" panose="02010600030101010101" pitchFamily="2" charset="-122"/>
              </a:rPr>
              <a:t>平台（开发环境、运行环境和运营环境））和应用层（新型工业</a:t>
            </a:r>
            <a:r>
              <a:rPr lang="en-US" altLang="zh-CN" dirty="0" smtClean="0">
                <a:effectLst/>
                <a:latin typeface="SimSun" panose="02010600030101010101" pitchFamily="2" charset="-122"/>
                <a:ea typeface="SimSun" panose="02010600030101010101" pitchFamily="2" charset="-122"/>
              </a:rPr>
              <a:t>APP</a:t>
            </a:r>
            <a:r>
              <a:rPr lang="zh-CN" altLang="en-US" dirty="0" smtClean="0">
                <a:effectLst/>
                <a:latin typeface="SimSun" panose="02010600030101010101" pitchFamily="2" charset="-122"/>
                <a:ea typeface="SimSun" panose="02010600030101010101" pitchFamily="2" charset="-122"/>
              </a:rPr>
              <a:t>）</a:t>
            </a:r>
            <a:endParaRPr lang="zh-CN" altLang="en-US" dirty="0">
              <a:effectLst/>
              <a:latin typeface="SimSun" panose="02010600030101010101" pitchFamily="2" charset="-122"/>
              <a:ea typeface="SimSun" panose="02010600030101010101" pitchFamily="2" charset="-122"/>
            </a:endParaRPr>
          </a:p>
          <a:p>
            <a:endParaRPr lang="zh-CN" altLang="en-US" dirty="0">
              <a:effectLst/>
              <a:latin typeface="SimSun" panose="02010600030101010101" pitchFamily="2" charset="-122"/>
              <a:ea typeface="SimSun"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latin typeface="SimSun" panose="02010600030101010101" pitchFamily="2" charset="-122"/>
              <a:ea typeface="SimSun" panose="02010600030101010101" pitchFamily="2" charset="-122"/>
            </a:endParaRPr>
          </a:p>
          <a:p>
            <a:endParaRPr kumimoji="1" lang="zh-CN" altLang="en-US" dirty="0"/>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26</a:t>
            </a:fld>
            <a:endParaRPr kumimoji="1" lang="zh-CN" altLang="en-US"/>
          </a:p>
        </p:txBody>
      </p:sp>
    </p:spTree>
    <p:extLst>
      <p:ext uri="{BB962C8B-B14F-4D97-AF65-F5344CB8AC3E}">
        <p14:creationId xmlns:p14="http://schemas.microsoft.com/office/powerpoint/2010/main" val="1348429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2B77C19-1685-435E-9C03-744ED090470B}" type="slidenum">
              <a:rPr lang="zh-CN" altLang="en-US" smtClean="0"/>
              <a:t>5</a:t>
            </a:fld>
            <a:endParaRPr lang="zh-CN" altLang="en-US"/>
          </a:p>
        </p:txBody>
      </p:sp>
    </p:spTree>
    <p:extLst>
      <p:ext uri="{BB962C8B-B14F-4D97-AF65-F5344CB8AC3E}">
        <p14:creationId xmlns:p14="http://schemas.microsoft.com/office/powerpoint/2010/main" val="9042090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lnSpc>
                <a:spcPct val="150000"/>
              </a:lnSpc>
              <a:buNone/>
            </a:pPr>
            <a:r>
              <a:rPr lang="zh-CN" altLang="zh-CN" sz="1200" dirty="0"/>
              <a:t>信息安全是跨多领域与学科的综合性问题，需要结合法律法规、行业特点、工业技术等多维度进行研究。目前常用的信息安全技术体系可以分为</a:t>
            </a:r>
            <a:r>
              <a:rPr lang="en-US" altLang="zh-CN" sz="1200" dirty="0"/>
              <a:t>3</a:t>
            </a:r>
            <a:r>
              <a:rPr lang="zh-CN" altLang="en-US" sz="1200" dirty="0"/>
              <a:t>个层次：</a:t>
            </a:r>
            <a:endParaRPr lang="en-US" altLang="zh-CN" sz="1200" dirty="0"/>
          </a:p>
          <a:p>
            <a:pPr>
              <a:lnSpc>
                <a:spcPct val="150000"/>
              </a:lnSpc>
              <a:buFont typeface="Wingdings" pitchFamily="2" charset="2"/>
              <a:buChar char="Ø"/>
            </a:pPr>
            <a:r>
              <a:rPr lang="zh-CN" altLang="zh-CN" sz="1200" dirty="0"/>
              <a:t>信息接入安全</a:t>
            </a:r>
            <a:endParaRPr lang="en-US" altLang="zh-CN" sz="1200" dirty="0"/>
          </a:p>
          <a:p>
            <a:pPr>
              <a:lnSpc>
                <a:spcPct val="150000"/>
              </a:lnSpc>
              <a:buFont typeface="Wingdings" pitchFamily="2" charset="2"/>
              <a:buChar char="Ø"/>
            </a:pPr>
            <a:r>
              <a:rPr lang="zh-CN" altLang="zh-CN" sz="1200" dirty="0"/>
              <a:t>信息平台安全</a:t>
            </a:r>
            <a:endParaRPr lang="en-US" altLang="zh-CN" sz="1200" dirty="0"/>
          </a:p>
          <a:p>
            <a:pPr>
              <a:lnSpc>
                <a:spcPct val="150000"/>
              </a:lnSpc>
              <a:buFont typeface="Wingdings" pitchFamily="2" charset="2"/>
              <a:buChar char="Ø"/>
            </a:pPr>
            <a:r>
              <a:rPr lang="zh-CN" altLang="zh-CN" sz="1200" dirty="0"/>
              <a:t>信息应用安全</a:t>
            </a:r>
            <a:endParaRPr lang="en-US" altLang="zh-CN" sz="1200" dirty="0"/>
          </a:p>
          <a:p>
            <a:pPr marL="0" indent="0">
              <a:lnSpc>
                <a:spcPct val="150000"/>
              </a:lnSpc>
              <a:buNone/>
            </a:pPr>
            <a:r>
              <a:rPr lang="zh-CN" altLang="zh-CN" sz="1200" dirty="0"/>
              <a:t>其中，信息接入安全为工业现场数据的采集、传输、转换流程提供安全保障机制；信息平台安全为工业数据存储、计算提供安全保障基础；信息应用安全为上层应用的接入、数据访问等提供强力的安全管控。</a:t>
            </a:r>
            <a:endParaRPr lang="zh-CN" altLang="zh-CN" dirty="0"/>
          </a:p>
          <a:p>
            <a:endParaRPr kumimoji="1" lang="zh-CN" altLang="en-US" dirty="0"/>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27</a:t>
            </a:fld>
            <a:endParaRPr kumimoji="1" lang="zh-CN" altLang="en-US"/>
          </a:p>
        </p:txBody>
      </p:sp>
    </p:spTree>
    <p:extLst>
      <p:ext uri="{BB962C8B-B14F-4D97-AF65-F5344CB8AC3E}">
        <p14:creationId xmlns:p14="http://schemas.microsoft.com/office/powerpoint/2010/main" val="17250464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effectLst/>
              <a:latin typeface="Helvetica" pitchFamily="2" charset="0"/>
            </a:endParaRPr>
          </a:p>
          <a:p>
            <a:r>
              <a:rPr lang="zh-CN" altLang="en-US" dirty="0">
                <a:effectLst/>
                <a:latin typeface="Helvetica" pitchFamily="2" charset="0"/>
              </a:rPr>
              <a:t>呈现出新的技术特征</a:t>
            </a:r>
          </a:p>
          <a:p>
            <a:r>
              <a:rPr lang="zh-CN" altLang="en-US" dirty="0">
                <a:effectLst/>
                <a:latin typeface="Wingdings" pitchFamily="2" charset="2"/>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一是基于先验知识和历史数据的传统优化将发展到基于数据分析、人工智能、深度学习的具有预测和适应未知场景能力的智能优化；</a:t>
            </a:r>
          </a:p>
          <a:p>
            <a:r>
              <a:rPr lang="zh-CN" altLang="en-US" dirty="0">
                <a:effectLst/>
                <a:latin typeface="Wingdings" pitchFamily="2" charset="2"/>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二是面向设备、过程控制的局部或内部的闭环将扩展为基于泛在感知、物联网、工业互联网、云计算的大制造闭环；</a:t>
            </a:r>
          </a:p>
          <a:p>
            <a:r>
              <a:rPr lang="zh-CN" altLang="en-US" dirty="0">
                <a:effectLst/>
                <a:latin typeface="Wingdings" pitchFamily="2" charset="2"/>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三是大制造闭环系统中的数据处理不仅限于结构化数据，而且包括大量非结构化数据处理，如图像、自然语言，甚至社交媒体中的信息等；</a:t>
            </a:r>
          </a:p>
          <a:p>
            <a:r>
              <a:rPr lang="zh-CN" altLang="en-US" dirty="0">
                <a:effectLst/>
                <a:latin typeface="Wingdings" pitchFamily="2" charset="2"/>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四是基于设定数据的虚拟仿真、按给定指令计划进行的物理生产过程，将转向以不同层级的数字孪生、赛博物理生产系统的形式将虚拟仿真和物理生产过程深度融合，从而形成虚实交互融合、数据信息共享、实时优化决策、精准控制执行的生产系统和生产过程，使之不仅满足工业</a:t>
            </a:r>
            <a:r>
              <a:rPr lang="en-US" altLang="zh-CN" dirty="0">
                <a:effectLst/>
                <a:latin typeface="Helvetica" pitchFamily="2" charset="0"/>
                <a:ea typeface="SimSun" panose="02010600030101010101" pitchFamily="2" charset="-122"/>
              </a:rPr>
              <a:t>3.0</a:t>
            </a:r>
            <a:r>
              <a:rPr lang="zh-CN" altLang="en-US" dirty="0">
                <a:effectLst/>
                <a:latin typeface="SimSun" panose="02010600030101010101" pitchFamily="2" charset="-122"/>
                <a:ea typeface="SimSun" panose="02010600030101010101" pitchFamily="2" charset="-122"/>
              </a:rPr>
              <a:t>时代的性能指标</a:t>
            </a:r>
            <a:r>
              <a:rPr lang="en-US" altLang="zh-CN" dirty="0">
                <a:effectLst/>
                <a:latin typeface="Helvetica" pitchFamily="2" charset="0"/>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如生产率、质量、可重复性、成本和风险</a:t>
            </a:r>
            <a:r>
              <a:rPr lang="en-US" altLang="zh-CN" dirty="0">
                <a:effectLst/>
                <a:latin typeface="Helvetica" pitchFamily="2" charset="0"/>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，并且进一步满足诸如灵活性、适应性和从失败或人为干预中学习的能力等新指标</a:t>
            </a:r>
            <a:endParaRPr lang="en-US" altLang="zh-CN" dirty="0">
              <a:effectLst/>
              <a:latin typeface="SimSun" panose="02010600030101010101" pitchFamily="2" charset="-122"/>
              <a:ea typeface="SimSun" panose="02010600030101010101" pitchFamily="2" charset="-122"/>
            </a:endParaRPr>
          </a:p>
          <a:p>
            <a:endParaRPr lang="en-US" altLang="zh-CN" dirty="0">
              <a:effectLst/>
              <a:latin typeface="SimSun" panose="02010600030101010101" pitchFamily="2" charset="-122"/>
              <a:ea typeface="SimSun" panose="02010600030101010101" pitchFamily="2" charset="-122"/>
            </a:endParaRPr>
          </a:p>
          <a:p>
            <a:r>
              <a:rPr lang="zh-CN" altLang="en-US" dirty="0">
                <a:effectLst/>
                <a:latin typeface="SimSun" panose="02010600030101010101" pitchFamily="2" charset="-122"/>
                <a:ea typeface="SimSun" panose="02010600030101010101" pitchFamily="2" charset="-122"/>
              </a:rPr>
              <a:t/>
            </a:r>
            <a:br>
              <a:rPr lang="zh-CN" altLang="en-US" dirty="0">
                <a:effectLst/>
                <a:latin typeface="SimSun" panose="02010600030101010101" pitchFamily="2" charset="-122"/>
                <a:ea typeface="SimSun" panose="02010600030101010101" pitchFamily="2" charset="-122"/>
              </a:rPr>
            </a:br>
            <a:endParaRPr lang="zh-CN" altLang="en-US" dirty="0">
              <a:effectLst/>
              <a:latin typeface="SimSun" panose="02010600030101010101" pitchFamily="2" charset="-122"/>
              <a:ea typeface="SimSun" panose="02010600030101010101" pitchFamily="2" charset="-122"/>
            </a:endParaRPr>
          </a:p>
          <a:p>
            <a:r>
              <a:rPr lang="zh-CN" altLang="en-US" dirty="0">
                <a:effectLst/>
                <a:latin typeface="SimSun" panose="02010600030101010101" pitchFamily="2" charset="-122"/>
                <a:ea typeface="SimSun" panose="02010600030101010101" pitchFamily="2" charset="-122"/>
              </a:rPr>
              <a:t>从构成要素角度</a:t>
            </a:r>
            <a:r>
              <a:rPr lang="en-US" altLang="zh-CN" b="1" dirty="0">
                <a:effectLst/>
                <a:latin typeface="Helvetica" pitchFamily="2" charset="0"/>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工业互联网是机器、数据和人的融合，这三者融合共同构成了工业互联网生态系统。在工业生产中，各种机器、设备组和设施通过传感器、嵌入式控制器、应用系统与网络相连接，形成一种新型的复杂网络体系架构。</a:t>
            </a:r>
          </a:p>
          <a:p>
            <a:r>
              <a:rPr lang="zh-CN" altLang="en-US" dirty="0">
                <a:effectLst/>
                <a:latin typeface="SimSun" panose="02010600030101010101" pitchFamily="2" charset="-122"/>
                <a:ea typeface="SimSun" panose="02010600030101010101" pitchFamily="2" charset="-122"/>
              </a:rPr>
              <a:t>从核心技术角度</a:t>
            </a:r>
            <a:r>
              <a:rPr lang="en-US" altLang="zh-CN" b="1" dirty="0">
                <a:effectLst/>
                <a:latin typeface="Helvetica" pitchFamily="2" charset="0"/>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工业互联网是实现数据价值的技术集成。大数据是工业互联网处理的核心对象，数据从产生、收集、传输、分析、整合、管理、决策等各个阶段，需要集成应用各类技术和各类软硬件，完成感知识别、传输通信、数据挖掘、分析处理和集成应用等一系列任务，这是以一种以数据“加工”对象的多技术集成。</a:t>
            </a:r>
          </a:p>
          <a:p>
            <a:r>
              <a:rPr lang="zh-CN" altLang="en-US" dirty="0">
                <a:effectLst/>
                <a:latin typeface="SimSun" panose="02010600030101010101" pitchFamily="2" charset="-122"/>
                <a:ea typeface="SimSun" panose="02010600030101010101" pitchFamily="2" charset="-122"/>
              </a:rPr>
              <a:t>从制造企业应用角度</a:t>
            </a:r>
            <a:r>
              <a:rPr lang="en-US" altLang="zh-CN" b="1" dirty="0">
                <a:effectLst/>
                <a:latin typeface="Helvetica" pitchFamily="2" charset="0"/>
                <a:ea typeface="SimSun" panose="02010600030101010101" pitchFamily="2" charset="-122"/>
              </a:rPr>
              <a:t>——</a:t>
            </a:r>
            <a:r>
              <a:rPr lang="zh-CN" altLang="en-US" dirty="0">
                <a:effectLst/>
                <a:latin typeface="SimSun" panose="02010600030101010101" pitchFamily="2" charset="-122"/>
                <a:ea typeface="SimSun" panose="02010600030101010101" pitchFamily="2" charset="-122"/>
              </a:rPr>
              <a:t>工业互联网是基于互联网的巨型复杂制造生态系统。工业互联网构建了一个庞大的网络制造生态系统，为企业提供了全面感知、移动应用、云端资源和大数据分析等，实现各类制造要素和资源的信息交互，实现数据集成，从而创造数据价值。</a:t>
            </a:r>
          </a:p>
          <a:p>
            <a:endParaRPr lang="zh-CN" altLang="en-US" dirty="0">
              <a:effectLst/>
              <a:latin typeface="SimSun" panose="02010600030101010101" pitchFamily="2" charset="-122"/>
              <a:ea typeface="SimSun" panose="02010600030101010101" pitchFamily="2" charset="-122"/>
            </a:endParaRPr>
          </a:p>
          <a:p>
            <a:endParaRPr kumimoji="1" lang="zh-CN" altLang="en-US" dirty="0"/>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28</a:t>
            </a:fld>
            <a:endParaRPr kumimoji="1" lang="zh-CN" altLang="en-US"/>
          </a:p>
        </p:txBody>
      </p:sp>
    </p:spTree>
    <p:extLst>
      <p:ext uri="{BB962C8B-B14F-4D97-AF65-F5344CB8AC3E}">
        <p14:creationId xmlns:p14="http://schemas.microsoft.com/office/powerpoint/2010/main" val="1971484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智能制造监测平台，是原华三</a:t>
            </a:r>
            <a:r>
              <a:rPr lang="en-US" altLang="zh-CN" dirty="0"/>
              <a:t>IT</a:t>
            </a:r>
            <a:r>
              <a:rPr lang="zh-CN" altLang="en-US" dirty="0"/>
              <a:t>和制造一起做的一个智能制造的应用。向下连接</a:t>
            </a:r>
            <a:r>
              <a:rPr lang="en-US" altLang="zh-CN" dirty="0"/>
              <a:t>SMT</a:t>
            </a:r>
            <a:r>
              <a:rPr lang="zh-CN" altLang="en-US" dirty="0"/>
              <a:t>产线设备，向上集成</a:t>
            </a:r>
            <a:r>
              <a:rPr lang="en-US" altLang="zh-CN" dirty="0"/>
              <a:t>ERP、MES</a:t>
            </a:r>
            <a:r>
              <a:rPr lang="zh-CN" altLang="en-US" dirty="0"/>
              <a:t>等应用数据。同时连入</a:t>
            </a:r>
            <a:r>
              <a:rPr lang="en-US" altLang="zh-CN" dirty="0"/>
              <a:t>CM</a:t>
            </a:r>
            <a:r>
              <a:rPr lang="zh-CN" altLang="en-US" dirty="0"/>
              <a:t>厂现场数据和视频，做到统一监控和管理。</a:t>
            </a:r>
            <a:endParaRPr lang="en-US" altLang="zh-CN" dirty="0"/>
          </a:p>
          <a:p>
            <a:r>
              <a:rPr lang="zh-CN" altLang="en-US" dirty="0"/>
              <a:t>能耗管理是一个物联网的解决方案，将电表进行物联，对采集到的数据进行分析，优化能源管理模型，帮助企业节约能耗。</a:t>
            </a:r>
            <a:endParaRPr lang="en-US" altLang="zh-CN" dirty="0"/>
          </a:p>
          <a:p>
            <a:r>
              <a:rPr lang="zh-CN" altLang="en-US" dirty="0"/>
              <a:t>智能制造能力测评是原海尔的副</a:t>
            </a:r>
            <a:r>
              <a:rPr lang="en-US" altLang="zh-CN" dirty="0"/>
              <a:t>CIO</a:t>
            </a:r>
            <a:r>
              <a:rPr lang="zh-CN" altLang="en-US" dirty="0"/>
              <a:t>创建的蜥蜴咨询，自己设计了一个模型做智能制造的能力测评。</a:t>
            </a:r>
            <a:endParaRPr lang="en-US" altLang="zh-CN" dirty="0"/>
          </a:p>
          <a:p>
            <a:r>
              <a:rPr lang="zh-CN" altLang="en-US" dirty="0"/>
              <a:t>工业大数据</a:t>
            </a:r>
            <a:r>
              <a:rPr lang="en-US" altLang="zh-CN" dirty="0"/>
              <a:t>SaaS</a:t>
            </a:r>
            <a:r>
              <a:rPr lang="zh-CN" altLang="en-US" dirty="0"/>
              <a:t>是包含多个应用的，比如设备健康状况管理、产线系统运维优化。</a:t>
            </a:r>
          </a:p>
        </p:txBody>
      </p:sp>
      <p:sp>
        <p:nvSpPr>
          <p:cNvPr id="4" name="灯片编号占位符 3"/>
          <p:cNvSpPr>
            <a:spLocks noGrp="1"/>
          </p:cNvSpPr>
          <p:nvPr>
            <p:ph type="sldNum" sz="quarter" idx="10"/>
          </p:nvPr>
        </p:nvSpPr>
        <p:spPr/>
        <p:txBody>
          <a:bodyPr/>
          <a:lstStyle/>
          <a:p>
            <a:fld id="{C4AA51CA-5F86-4FFA-AF76-EFA20A25968D}" type="slidenum">
              <a:rPr lang="zh-CN" altLang="en-US" smtClean="0"/>
              <a:pPr/>
              <a:t>29</a:t>
            </a:fld>
            <a:endParaRPr lang="zh-CN" altLang="en-US"/>
          </a:p>
        </p:txBody>
      </p:sp>
    </p:spTree>
    <p:extLst>
      <p:ext uri="{BB962C8B-B14F-4D97-AF65-F5344CB8AC3E}">
        <p14:creationId xmlns:p14="http://schemas.microsoft.com/office/powerpoint/2010/main" val="8580559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effectLst/>
                <a:latin typeface="SimSun" panose="02010600030101010101" pitchFamily="2" charset="-122"/>
                <a:ea typeface="SimSun" panose="02010600030101010101" pitchFamily="2" charset="-122"/>
              </a:rPr>
              <a:t>至今，被工业界广泛认可的数字孪生定义是：一个集成了多物理性、多尺度性、概率性的发杂产品的仿真模型，能够实时反映真实产品的状态。数字孪生是以数字化方式创建物理实体的虚拟模型，借助数据模型模拟物理实体在现实世界中的行为，通过虚实交互反馈，数据融合分析、决策迭代优化等手段，为物理实体增加或扩展新能力。</a:t>
            </a:r>
            <a:endParaRPr lang="zh-CN" altLang="en-US" dirty="0">
              <a:effectLst/>
              <a:latin typeface="SimSun" panose="02010600030101010101" pitchFamily="2" charset="-122"/>
              <a:ea typeface="SimSun" panose="02010600030101010101" pitchFamily="2" charset="-122"/>
            </a:endParaRPr>
          </a:p>
          <a:p>
            <a:endParaRPr lang="zh-CN" altLang="en-US" dirty="0">
              <a:effectLst/>
              <a:latin typeface="Helvetica" pitchFamily="2" charset="0"/>
            </a:endParaRPr>
          </a:p>
          <a:p>
            <a:endParaRPr lang="zh-CN" altLang="en-US" dirty="0">
              <a:effectLst/>
              <a:latin typeface="SimSun" panose="02010600030101010101" pitchFamily="2" charset="-122"/>
              <a:ea typeface="SimSun" panose="02010600030101010101" pitchFamily="2" charset="-122"/>
            </a:endParaRPr>
          </a:p>
          <a:p>
            <a:endParaRPr kumimoji="1" lang="zh-CN" altLang="en-US" dirty="0"/>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31</a:t>
            </a:fld>
            <a:endParaRPr kumimoji="1" lang="zh-CN" altLang="en-US"/>
          </a:p>
        </p:txBody>
      </p:sp>
    </p:spTree>
    <p:extLst>
      <p:ext uri="{BB962C8B-B14F-4D97-AF65-F5344CB8AC3E}">
        <p14:creationId xmlns:p14="http://schemas.microsoft.com/office/powerpoint/2010/main" val="32503930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lnSpc>
                <a:spcPct val="150000"/>
              </a:lnSpc>
              <a:buNone/>
            </a:pPr>
            <a:r>
              <a:rPr lang="en-US" altLang="zh-CN" sz="1200" b="1" dirty="0">
                <a:solidFill>
                  <a:srgbClr val="C00000"/>
                </a:solidFill>
              </a:rPr>
              <a:t>. </a:t>
            </a:r>
            <a:r>
              <a:rPr lang="zh-CN" altLang="zh-CN" sz="1200" b="1" dirty="0">
                <a:solidFill>
                  <a:srgbClr val="C00000"/>
                </a:solidFill>
              </a:rPr>
              <a:t>数据来自数字孪生</a:t>
            </a:r>
            <a:endParaRPr lang="zh-CN" altLang="zh-CN" sz="1200" dirty="0">
              <a:solidFill>
                <a:srgbClr val="C00000"/>
              </a:solidFill>
            </a:endParaRPr>
          </a:p>
          <a:p>
            <a:pPr marL="0" indent="0">
              <a:lnSpc>
                <a:spcPct val="150000"/>
              </a:lnSpc>
              <a:buNone/>
            </a:pPr>
            <a:r>
              <a:rPr lang="zh-CN" altLang="zh-CN" sz="1200" dirty="0"/>
              <a:t>虚拟数据可以为数据的分析与利用提供更加广阔的思路和途径</a:t>
            </a:r>
            <a:r>
              <a:rPr lang="zh-CN" altLang="en-US" sz="1200" dirty="0"/>
              <a:t>，</a:t>
            </a:r>
            <a:r>
              <a:rPr lang="zh-CN" altLang="zh-CN" sz="1200" dirty="0"/>
              <a:t>有效地提高数据的覆盖程度，并对数据的分析结果进行有效验证，从而更好地反馈实际生产。</a:t>
            </a:r>
          </a:p>
          <a:p>
            <a:endParaRPr kumimoji="1" lang="zh-CN" altLang="en-US" dirty="0"/>
          </a:p>
        </p:txBody>
      </p:sp>
      <p:sp>
        <p:nvSpPr>
          <p:cNvPr id="4" name="灯片编号占位符 3"/>
          <p:cNvSpPr>
            <a:spLocks noGrp="1"/>
          </p:cNvSpPr>
          <p:nvPr>
            <p:ph type="sldNum" sz="quarter" idx="5"/>
          </p:nvPr>
        </p:nvSpPr>
        <p:spPr/>
        <p:txBody>
          <a:bodyPr/>
          <a:lstStyle/>
          <a:p>
            <a:fld id="{9A6BBE80-C9D7-7F48-824E-4465C300E127}" type="slidenum">
              <a:rPr kumimoji="1" lang="zh-CN" altLang="en-US" smtClean="0"/>
              <a:t>32</a:t>
            </a:fld>
            <a:endParaRPr kumimoji="1" lang="zh-CN" altLang="en-US"/>
          </a:p>
        </p:txBody>
      </p:sp>
    </p:spTree>
    <p:extLst>
      <p:ext uri="{BB962C8B-B14F-4D97-AF65-F5344CB8AC3E}">
        <p14:creationId xmlns:p14="http://schemas.microsoft.com/office/powerpoint/2010/main" val="7510469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PPI</a:t>
            </a:r>
            <a:r>
              <a:rPr lang="zh-CN" altLang="en-US" dirty="0"/>
              <a:t>协议：</a:t>
            </a:r>
            <a:r>
              <a:rPr lang="zh-CN" altLang="en-US" b="0" i="0" dirty="0">
                <a:solidFill>
                  <a:srgbClr val="333333"/>
                </a:solidFill>
                <a:effectLst/>
                <a:latin typeface="Arial" panose="020B0604020202020204" pitchFamily="34" charset="0"/>
              </a:rPr>
              <a:t>是西门子公司专为</a:t>
            </a:r>
            <a:r>
              <a:rPr lang="en-US" altLang="zh-CN" b="0" i="0" dirty="0">
                <a:solidFill>
                  <a:srgbClr val="333333"/>
                </a:solidFill>
                <a:effectLst/>
                <a:latin typeface="Arial" panose="020B0604020202020204" pitchFamily="34" charset="0"/>
              </a:rPr>
              <a:t>S7-200</a:t>
            </a:r>
            <a:r>
              <a:rPr lang="zh-CN" altLang="en-US" b="0" i="0" dirty="0">
                <a:solidFill>
                  <a:srgbClr val="333333"/>
                </a:solidFill>
                <a:effectLst/>
                <a:latin typeface="Arial" panose="020B0604020202020204" pitchFamily="34" charset="0"/>
              </a:rPr>
              <a:t>系列</a:t>
            </a:r>
            <a:r>
              <a:rPr lang="en-US" altLang="zh-CN" b="0" i="0" dirty="0">
                <a:solidFill>
                  <a:srgbClr val="333333"/>
                </a:solidFill>
                <a:effectLst/>
                <a:latin typeface="Arial" panose="020B0604020202020204" pitchFamily="34" charset="0"/>
              </a:rPr>
              <a:t>PLC</a:t>
            </a:r>
            <a:r>
              <a:rPr lang="zh-CN" altLang="en-US" b="0" i="0" dirty="0">
                <a:solidFill>
                  <a:srgbClr val="333333"/>
                </a:solidFill>
                <a:effectLst/>
                <a:latin typeface="Arial" panose="020B0604020202020204" pitchFamily="34" charset="0"/>
              </a:rPr>
              <a:t>开发的</a:t>
            </a:r>
            <a:r>
              <a:rPr lang="zh-CN" altLang="en-US" b="0" i="0" dirty="0">
                <a:solidFill>
                  <a:srgbClr val="F73131"/>
                </a:solidFill>
                <a:effectLst/>
                <a:latin typeface="Arial" panose="020B0604020202020204" pitchFamily="34" charset="0"/>
              </a:rPr>
              <a:t>通讯协议</a:t>
            </a:r>
            <a:endParaRPr lang="en-US" altLang="zh-CN" b="0" i="0" dirty="0">
              <a:solidFill>
                <a:srgbClr val="F73131"/>
              </a:solidFill>
              <a:effectLst/>
              <a:latin typeface="Arial" panose="020B0604020202020204" pitchFamily="34" charset="0"/>
            </a:endParaRPr>
          </a:p>
          <a:p>
            <a:r>
              <a:rPr lang="en-US" altLang="zh-CN" b="0" i="0" dirty="0">
                <a:solidFill>
                  <a:srgbClr val="F73131"/>
                </a:solidFill>
                <a:effectLst/>
                <a:latin typeface="Arial" panose="020B0604020202020204" pitchFamily="34" charset="0"/>
              </a:rPr>
              <a:t>MPI</a:t>
            </a:r>
            <a:r>
              <a:rPr lang="zh-CN" altLang="en-US" b="0" i="0" dirty="0">
                <a:solidFill>
                  <a:srgbClr val="F73131"/>
                </a:solidFill>
                <a:effectLst/>
                <a:latin typeface="Arial" panose="020B0604020202020204" pitchFamily="34" charset="0"/>
              </a:rPr>
              <a:t>协议：串口通讯协议</a:t>
            </a:r>
            <a:endParaRPr lang="en-US" altLang="zh-CN" b="0" i="0" dirty="0">
              <a:solidFill>
                <a:srgbClr val="F73131"/>
              </a:solidFill>
              <a:effectLst/>
              <a:latin typeface="Arial" panose="020B0604020202020204" pitchFamily="34" charset="0"/>
            </a:endParaRPr>
          </a:p>
          <a:p>
            <a:r>
              <a:rPr lang="en-US" altLang="zh-CN" b="0" i="0" dirty="0">
                <a:solidFill>
                  <a:srgbClr val="333333"/>
                </a:solidFill>
                <a:effectLst/>
                <a:latin typeface="Arial" panose="020B0604020202020204" pitchFamily="34" charset="0"/>
              </a:rPr>
              <a:t>PROFIBUS</a:t>
            </a:r>
            <a:r>
              <a:rPr lang="zh-CN" altLang="en-US" b="0" i="0" dirty="0">
                <a:solidFill>
                  <a:srgbClr val="333333"/>
                </a:solidFill>
                <a:effectLst/>
                <a:latin typeface="Arial" panose="020B0604020202020204" pitchFamily="34" charset="0"/>
              </a:rPr>
              <a:t>程序总线网络（</a:t>
            </a:r>
            <a:r>
              <a:rPr lang="en-US" altLang="zh-CN" b="0" i="0" dirty="0" err="1">
                <a:solidFill>
                  <a:srgbClr val="333333"/>
                </a:solidFill>
                <a:effectLst/>
                <a:latin typeface="Arial" panose="020B0604020202020204" pitchFamily="34" charset="0"/>
              </a:rPr>
              <a:t>PROcess</a:t>
            </a:r>
            <a:r>
              <a:rPr lang="en-US" altLang="zh-CN" b="0" i="0" dirty="0">
                <a:solidFill>
                  <a:srgbClr val="333333"/>
                </a:solidFill>
                <a:effectLst/>
                <a:latin typeface="Arial" panose="020B0604020202020204" pitchFamily="34" charset="0"/>
              </a:rPr>
              <a:t> </a:t>
            </a:r>
            <a:r>
              <a:rPr lang="en-US" altLang="zh-CN" b="0" i="0" dirty="0" err="1">
                <a:solidFill>
                  <a:srgbClr val="333333"/>
                </a:solidFill>
                <a:effectLst/>
                <a:latin typeface="Arial" panose="020B0604020202020204" pitchFamily="34" charset="0"/>
              </a:rPr>
              <a:t>FIeld</a:t>
            </a:r>
            <a:r>
              <a:rPr lang="en-US" altLang="zh-CN" b="0" i="0" dirty="0">
                <a:solidFill>
                  <a:srgbClr val="333333"/>
                </a:solidFill>
                <a:effectLst/>
                <a:latin typeface="Arial" panose="020B0604020202020204" pitchFamily="34" charset="0"/>
              </a:rPr>
              <a:t> BUS</a:t>
            </a:r>
            <a:r>
              <a:rPr lang="zh-CN" altLang="en-US" b="0" i="0" dirty="0">
                <a:solidFill>
                  <a:srgbClr val="333333"/>
                </a:solidFill>
                <a:effectLst/>
                <a:latin typeface="Arial" panose="020B0604020202020204" pitchFamily="34" charset="0"/>
              </a:rPr>
              <a:t>）</a:t>
            </a:r>
            <a:endParaRPr lang="en-US" altLang="zh-CN" b="0" i="0" dirty="0">
              <a:solidFill>
                <a:srgbClr val="333333"/>
              </a:solidFill>
              <a:effectLst/>
              <a:latin typeface="Arial" panose="020B0604020202020204" pitchFamily="34" charset="0"/>
            </a:endParaRPr>
          </a:p>
          <a:p>
            <a:r>
              <a:rPr lang="en-US" altLang="zh-CN" b="0" i="0" dirty="0" err="1">
                <a:solidFill>
                  <a:srgbClr val="F73131"/>
                </a:solidFill>
                <a:effectLst/>
                <a:latin typeface="Arial" panose="020B0604020202020204" pitchFamily="34" charset="0"/>
              </a:rPr>
              <a:t>Profinet</a:t>
            </a:r>
            <a:r>
              <a:rPr lang="zh-CN" altLang="en-US" b="0" i="0" dirty="0">
                <a:solidFill>
                  <a:srgbClr val="333333"/>
                </a:solidFill>
                <a:effectLst/>
                <a:latin typeface="Arial" panose="020B0604020202020204" pitchFamily="34" charset="0"/>
              </a:rPr>
              <a:t>是通过西门子控制系统被广泛使用的</a:t>
            </a:r>
            <a:r>
              <a:rPr lang="zh-CN" altLang="en-US" b="0" i="0" dirty="0">
                <a:solidFill>
                  <a:srgbClr val="F73131"/>
                </a:solidFill>
                <a:effectLst/>
                <a:latin typeface="Arial" panose="020B0604020202020204" pitchFamily="34" charset="0"/>
              </a:rPr>
              <a:t>工业通信协议</a:t>
            </a:r>
            <a:r>
              <a:rPr lang="en-US" altLang="zh-CN" b="0" i="0" dirty="0">
                <a:solidFill>
                  <a:srgbClr val="333333"/>
                </a:solidFill>
                <a:effectLst/>
                <a:latin typeface="Arial" panose="020B0604020202020204" pitchFamily="34" charset="0"/>
              </a:rPr>
              <a:t>,</a:t>
            </a:r>
            <a:r>
              <a:rPr lang="zh-CN" altLang="en-US" b="0" i="0" dirty="0">
                <a:solidFill>
                  <a:srgbClr val="333333"/>
                </a:solidFill>
                <a:effectLst/>
                <a:latin typeface="Arial" panose="020B0604020202020204" pitchFamily="34" charset="0"/>
              </a:rPr>
              <a:t>是一种较新的</a:t>
            </a:r>
            <a:r>
              <a:rPr lang="en-US" altLang="zh-CN" b="0" i="0" dirty="0">
                <a:solidFill>
                  <a:srgbClr val="333333"/>
                </a:solidFill>
                <a:effectLst/>
                <a:latin typeface="Arial" panose="020B0604020202020204" pitchFamily="34" charset="0"/>
              </a:rPr>
              <a:t>,</a:t>
            </a:r>
            <a:r>
              <a:rPr lang="zh-CN" altLang="en-US" b="0" i="0" dirty="0">
                <a:solidFill>
                  <a:srgbClr val="333333"/>
                </a:solidFill>
                <a:effectLst/>
                <a:latin typeface="Arial" panose="020B0604020202020204" pitchFamily="34" charset="0"/>
              </a:rPr>
              <a:t>基于以太网的</a:t>
            </a:r>
            <a:r>
              <a:rPr lang="zh-CN" altLang="en-US" b="0" i="0" dirty="0">
                <a:solidFill>
                  <a:srgbClr val="F73131"/>
                </a:solidFill>
                <a:effectLst/>
                <a:latin typeface="Arial" panose="020B0604020202020204" pitchFamily="34" charset="0"/>
              </a:rPr>
              <a:t>工业通讯协议</a:t>
            </a:r>
            <a:r>
              <a:rPr lang="en-US" altLang="zh-CN" b="0" i="0" dirty="0">
                <a:solidFill>
                  <a:srgbClr val="333333"/>
                </a:solidFill>
                <a:effectLst/>
                <a:latin typeface="Arial" panose="020B0604020202020204" pitchFamily="34" charset="0"/>
              </a:rPr>
              <a:t>,</a:t>
            </a:r>
            <a:r>
              <a:rPr lang="en-US" altLang="zh-CN" b="0" i="0" dirty="0" err="1">
                <a:solidFill>
                  <a:srgbClr val="F73131"/>
                </a:solidFill>
                <a:effectLst/>
                <a:latin typeface="Arial" panose="020B0604020202020204" pitchFamily="34" charset="0"/>
              </a:rPr>
              <a:t>Profinet</a:t>
            </a:r>
            <a:r>
              <a:rPr lang="zh-CN" altLang="en-US" b="0" i="0" dirty="0">
                <a:solidFill>
                  <a:srgbClr val="333333"/>
                </a:solidFill>
                <a:effectLst/>
                <a:latin typeface="Arial" panose="020B0604020202020204" pitchFamily="34" charset="0"/>
              </a:rPr>
              <a:t>使用的物理接口是一个标准的</a:t>
            </a:r>
            <a:r>
              <a:rPr lang="en-US" altLang="zh-CN" b="0" i="0" dirty="0">
                <a:solidFill>
                  <a:srgbClr val="333333"/>
                </a:solidFill>
                <a:effectLst/>
                <a:latin typeface="Arial" panose="020B0604020202020204" pitchFamily="34" charset="0"/>
              </a:rPr>
              <a:t>RJ-45</a:t>
            </a:r>
            <a:r>
              <a:rPr lang="zh-CN" altLang="en-US" b="0" i="0" dirty="0">
                <a:solidFill>
                  <a:srgbClr val="333333"/>
                </a:solidFill>
                <a:effectLst/>
                <a:latin typeface="Arial" panose="020B0604020202020204" pitchFamily="34" charset="0"/>
              </a:rPr>
              <a:t>以太网插口</a:t>
            </a:r>
            <a:endParaRPr lang="en-US" altLang="zh-CN" b="0" i="0" dirty="0">
              <a:solidFill>
                <a:srgbClr val="333333"/>
              </a:solidFill>
              <a:effectLst/>
              <a:latin typeface="Arial" panose="020B0604020202020204" pitchFamily="34" charset="0"/>
            </a:endParaRPr>
          </a:p>
          <a:p>
            <a:r>
              <a:rPr lang="en-US" altLang="zh-CN" b="0" i="0" dirty="0">
                <a:solidFill>
                  <a:srgbClr val="121212"/>
                </a:solidFill>
                <a:effectLst/>
                <a:latin typeface="-apple-system"/>
              </a:rPr>
              <a:t>n</a:t>
            </a:r>
            <a:r>
              <a:rPr lang="zh-CN" altLang="en-US" b="0" i="0" dirty="0">
                <a:solidFill>
                  <a:srgbClr val="121212"/>
                </a:solidFill>
                <a:effectLst/>
                <a:latin typeface="-apple-system"/>
              </a:rPr>
              <a:t>协议是在标准的</a:t>
            </a:r>
            <a:r>
              <a:rPr lang="en-US" altLang="zh-CN" b="0" i="0" dirty="0">
                <a:solidFill>
                  <a:srgbClr val="121212"/>
                </a:solidFill>
                <a:effectLst/>
                <a:latin typeface="-apple-system"/>
              </a:rPr>
              <a:t>CAN</a:t>
            </a:r>
            <a:r>
              <a:rPr lang="zh-CN" altLang="en-US" b="0" i="0" dirty="0">
                <a:solidFill>
                  <a:srgbClr val="121212"/>
                </a:solidFill>
                <a:effectLst/>
                <a:latin typeface="-apple-system"/>
              </a:rPr>
              <a:t>总线上运行的应用层协议，其通信模式也是工业通信协议常用的“主从”模式通信，也就是网络中会有一个主站</a:t>
            </a:r>
            <a:r>
              <a:rPr lang="en-US" altLang="zh-CN" b="0" i="0" dirty="0">
                <a:solidFill>
                  <a:srgbClr val="121212"/>
                </a:solidFill>
                <a:effectLst/>
                <a:latin typeface="-apple-system"/>
              </a:rPr>
              <a:t>+</a:t>
            </a:r>
            <a:r>
              <a:rPr lang="zh-CN" altLang="en-US" b="0" i="0" dirty="0">
                <a:solidFill>
                  <a:srgbClr val="121212"/>
                </a:solidFill>
                <a:effectLst/>
                <a:latin typeface="-apple-system"/>
              </a:rPr>
              <a:t>多个从站，从站之间不会直接互相通信，所有通信都是主站与从站之间进行的。主站也被称为“客户端”，从站也被称为“服务器</a:t>
            </a:r>
            <a:endParaRPr lang="zh-CN" altLang="en-US" dirty="0"/>
          </a:p>
        </p:txBody>
      </p:sp>
      <p:sp>
        <p:nvSpPr>
          <p:cNvPr id="4" name="灯片编号占位符 3"/>
          <p:cNvSpPr>
            <a:spLocks noGrp="1"/>
          </p:cNvSpPr>
          <p:nvPr>
            <p:ph type="sldNum" sz="quarter" idx="5"/>
          </p:nvPr>
        </p:nvSpPr>
        <p:spPr/>
        <p:txBody>
          <a:bodyPr/>
          <a:lstStyle/>
          <a:p>
            <a:fld id="{72B77C19-1685-435E-9C03-744ED090470B}" type="slidenum">
              <a:rPr lang="zh-CN" altLang="en-US" smtClean="0"/>
              <a:t>33</a:t>
            </a:fld>
            <a:endParaRPr lang="zh-CN" altLang="en-US"/>
          </a:p>
        </p:txBody>
      </p:sp>
    </p:spTree>
    <p:extLst>
      <p:ext uri="{BB962C8B-B14F-4D97-AF65-F5344CB8AC3E}">
        <p14:creationId xmlns:p14="http://schemas.microsoft.com/office/powerpoint/2010/main" val="25551897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2B77C19-1685-435E-9C03-744ED090470B}" type="slidenum">
              <a:rPr lang="zh-CN" altLang="en-US" smtClean="0"/>
              <a:t>34</a:t>
            </a:fld>
            <a:endParaRPr lang="zh-CN" altLang="en-US"/>
          </a:p>
        </p:txBody>
      </p:sp>
    </p:spTree>
    <p:extLst>
      <p:ext uri="{BB962C8B-B14F-4D97-AF65-F5344CB8AC3E}">
        <p14:creationId xmlns:p14="http://schemas.microsoft.com/office/powerpoint/2010/main" val="3694565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我们在平台建设基础上开发了高阶工程认知实践课程，这一课程定位于专业学位研究生实践类的大型通识课程，与企业实习实践相互衔接，通过</a:t>
            </a:r>
          </a:p>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F7EBA3-EFFE-4A4C-B6F0-E7792E7BAF8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541829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F7EBA3-EFFE-4A4C-B6F0-E7792E7BAF8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252374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F7EBA3-EFFE-4A4C-B6F0-E7792E7BAF8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023953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F7EBA3-EFFE-4A4C-B6F0-E7792E7BAF8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97972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2B77C19-1685-435E-9C03-744ED090470B}" type="slidenum">
              <a:rPr lang="zh-CN" altLang="en-US" smtClean="0"/>
              <a:t>12</a:t>
            </a:fld>
            <a:endParaRPr lang="zh-CN" altLang="en-US"/>
          </a:p>
        </p:txBody>
      </p:sp>
    </p:spTree>
    <p:extLst>
      <p:ext uri="{BB962C8B-B14F-4D97-AF65-F5344CB8AC3E}">
        <p14:creationId xmlns:p14="http://schemas.microsoft.com/office/powerpoint/2010/main" val="6367644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普遍共识：社会已经由农业社会，走过工业社会，正在迈入数字社会；</a:t>
            </a:r>
            <a:endParaRPr lang="en-US" altLang="zh-CN" dirty="0"/>
          </a:p>
          <a:p>
            <a:r>
              <a:rPr lang="zh-CN" altLang="en-US" dirty="0"/>
              <a:t>数字社会的主要技术经济型态为数字经济。（</a:t>
            </a:r>
            <a:r>
              <a:rPr lang="en-US" altLang="zh-CN" dirty="0"/>
              <a:t>G20</a:t>
            </a:r>
            <a:r>
              <a:rPr lang="zh-CN" altLang="en-US" dirty="0"/>
              <a:t>杭州峰会开始正式提出数字经济）；数字时代最重要的生产要素为数据。</a:t>
            </a:r>
            <a:endParaRPr lang="en-US" altLang="zh-CN" dirty="0"/>
          </a:p>
          <a:p>
            <a:endParaRPr lang="en-US" altLang="zh-CN" dirty="0"/>
          </a:p>
          <a:p>
            <a:r>
              <a:rPr lang="zh-CN" altLang="en-US" dirty="0"/>
              <a:t>数字社会主要的技术模型为：数字孪生（</a:t>
            </a:r>
            <a:r>
              <a:rPr lang="en-US" altLang="zh-CN" dirty="0"/>
              <a:t>Digital Twin</a:t>
            </a:r>
            <a:r>
              <a:rPr lang="zh-CN" altLang="en-US" dirty="0"/>
              <a:t>），即将现实物理世界，对应转化到数字世界，并自动智能处理。（工业领域成为</a:t>
            </a:r>
            <a:r>
              <a:rPr lang="en-US" altLang="zh-CN" dirty="0"/>
              <a:t>CPS</a:t>
            </a:r>
            <a:r>
              <a:rPr lang="zh-CN" altLang="en-US" dirty="0"/>
              <a:t>系统，赛博物理系统</a:t>
            </a:r>
            <a:r>
              <a:rPr lang="en-US" altLang="zh-CN" dirty="0"/>
              <a:t>,</a:t>
            </a:r>
            <a:r>
              <a:rPr lang="zh-CN" altLang="en-US" dirty="0"/>
              <a:t>或者信息物理系统）。</a:t>
            </a:r>
            <a:endParaRPr lang="en-US" altLang="zh-CN" dirty="0"/>
          </a:p>
          <a:p>
            <a:r>
              <a:rPr lang="zh-CN" altLang="en-US" dirty="0" smtClean="0"/>
              <a:t>主要</a:t>
            </a:r>
            <a:r>
              <a:rPr lang="zh-CN" altLang="en-US" dirty="0"/>
              <a:t>的推动科技为 数据科学。 科研领域称为既实验、理论、计算之后，数据 成为科研的第四范式；</a:t>
            </a:r>
          </a:p>
        </p:txBody>
      </p:sp>
      <p:sp>
        <p:nvSpPr>
          <p:cNvPr id="4" name="灯片编号占位符 3"/>
          <p:cNvSpPr>
            <a:spLocks noGrp="1"/>
          </p:cNvSpPr>
          <p:nvPr>
            <p:ph type="sldNum" sz="quarter" idx="10"/>
          </p:nvPr>
        </p:nvSpPr>
        <p:spPr/>
        <p:txBody>
          <a:bodyPr/>
          <a:lstStyle/>
          <a:p>
            <a:fld id="{C4AA51CA-5F86-4FFA-AF76-EFA20A25968D}" type="slidenum">
              <a:rPr lang="zh-CN" altLang="en-US" smtClean="0"/>
              <a:t>13</a:t>
            </a:fld>
            <a:endParaRPr lang="zh-CN" altLang="en-US"/>
          </a:p>
        </p:txBody>
      </p:sp>
    </p:spTree>
    <p:extLst>
      <p:ext uri="{BB962C8B-B14F-4D97-AF65-F5344CB8AC3E}">
        <p14:creationId xmlns:p14="http://schemas.microsoft.com/office/powerpoint/2010/main" val="24939874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互联网创新发展与新工业革命正在形成历史性交汇，世界各国在政策方向、产业目标及技术条件方面达成共识，纷纷将价值创造作为工业转型新思维核心，以制造业智能化为方向，驱动制造业质量变革、效率变革与动力变革，构建起数字时代的国家竞争优势，重塑全球经济版图。在这以背景下，工业互联网应运而生，成为全球竞相抢占的战略制高点。工业互联网作为支撑制造业数字化转型发展的关键基础设施，新一代信息技术与制造业的融合产业，成为建设制造强国的重要抓手。</a:t>
            </a:r>
            <a:r>
              <a:rPr lang="en-US" altLang="zh-CN" dirty="0" smtClean="0"/>
              <a:t>2012</a:t>
            </a:r>
            <a:r>
              <a:rPr lang="zh-CN" altLang="en-US" dirty="0" smtClean="0"/>
              <a:t>年美国政府颁布了“先进制造业国家战略计划”，并于</a:t>
            </a:r>
            <a:r>
              <a:rPr lang="en-US" altLang="zh-CN" dirty="0" smtClean="0"/>
              <a:t>2014</a:t>
            </a:r>
            <a:r>
              <a:rPr lang="zh-CN" altLang="en-US" dirty="0" smtClean="0"/>
              <a:t>年发布了“制造业创新中心网络发展计划”，推进高新技术注入制造业，重塑美国制造业优势。德国“工业</a:t>
            </a:r>
            <a:r>
              <a:rPr lang="en-US" altLang="zh-CN" dirty="0" smtClean="0"/>
              <a:t>4.0</a:t>
            </a:r>
            <a:r>
              <a:rPr lang="zh-CN" altLang="en-US" dirty="0" smtClean="0"/>
              <a:t>”可以视为德国的工业互联网，是德国政府于</a:t>
            </a:r>
            <a:r>
              <a:rPr lang="en-US" altLang="zh-CN" dirty="0" smtClean="0"/>
              <a:t>2011</a:t>
            </a:r>
            <a:r>
              <a:rPr lang="zh-CN" altLang="en-US" dirty="0" smtClean="0"/>
              <a:t>年提出的高科技计划，并成为</a:t>
            </a:r>
            <a:r>
              <a:rPr lang="en-US" altLang="zh-CN" dirty="0" smtClean="0"/>
              <a:t>2011</a:t>
            </a:r>
            <a:r>
              <a:rPr lang="zh-CN" altLang="en-US" dirty="0" smtClean="0"/>
              <a:t>年汉诺威工业博览会的关键词。中国政府高度重视工业互联网发展，相继出台了一系列的政策文件，推动工业互联网健康、快速发展。</a:t>
            </a:r>
            <a:r>
              <a:rPr lang="en-US" altLang="zh-CN" dirty="0" smtClean="0"/>
              <a:t>2015</a:t>
            </a:r>
            <a:r>
              <a:rPr lang="zh-CN" altLang="en-US" dirty="0" smtClean="0"/>
              <a:t>年，中国政府工作报告中首次提出要实施“中国制造</a:t>
            </a:r>
            <a:r>
              <a:rPr lang="en-US" altLang="zh-CN" dirty="0" smtClean="0"/>
              <a:t>2025</a:t>
            </a:r>
            <a:r>
              <a:rPr lang="zh-CN" altLang="en-US" dirty="0" smtClean="0"/>
              <a:t>”战略。改战略的总体思路是以促进制造业创新发展为主题，以提质增效为中心，以加快新一代信息技术与制造业深度融合为主线，以推进智能制造为主攻方向，以满足经济社会发展和国防建设对重大技术装备的需求为目标，强化工业基础能力，提高综合集成水平，实现制造业由大变强的历史跨越。</a:t>
            </a:r>
            <a:r>
              <a:rPr lang="en-US" altLang="zh-CN" dirty="0" smtClean="0"/>
              <a:t>2016</a:t>
            </a:r>
            <a:r>
              <a:rPr lang="zh-CN" altLang="en-US" dirty="0" smtClean="0"/>
              <a:t>年，中国工业互联网产业联盟成立，</a:t>
            </a:r>
            <a:r>
              <a:rPr lang="en-US" altLang="zh-CN" dirty="0" smtClean="0"/>
              <a:t>2017</a:t>
            </a:r>
            <a:r>
              <a:rPr lang="zh-CN" altLang="en-US" dirty="0" smtClean="0"/>
              <a:t>年国务院发布</a:t>
            </a:r>
            <a:r>
              <a:rPr lang="en-US" altLang="zh-CN" dirty="0" smtClean="0"/>
              <a:t>《</a:t>
            </a:r>
            <a:r>
              <a:rPr lang="zh-CN" altLang="en-US" dirty="0" smtClean="0"/>
              <a:t>关于深化“互联网</a:t>
            </a:r>
            <a:r>
              <a:rPr lang="en-US" altLang="zh-CN" dirty="0" smtClean="0"/>
              <a:t>+</a:t>
            </a:r>
            <a:r>
              <a:rPr lang="zh-CN" altLang="en-US" dirty="0" smtClean="0"/>
              <a:t>先进制造业”发展工业互联网的指导意见</a:t>
            </a:r>
            <a:r>
              <a:rPr lang="en-US" altLang="zh-CN" dirty="0" smtClean="0"/>
              <a:t>》</a:t>
            </a:r>
            <a:r>
              <a:rPr lang="zh-CN" altLang="en-US" dirty="0" smtClean="0"/>
              <a:t>为我国工业互联网发展指明了方向。</a:t>
            </a:r>
            <a:endParaRPr lang="zh-CN" altLang="en-US" dirty="0"/>
          </a:p>
        </p:txBody>
      </p:sp>
      <p:sp>
        <p:nvSpPr>
          <p:cNvPr id="4" name="灯片编号占位符 3"/>
          <p:cNvSpPr>
            <a:spLocks noGrp="1"/>
          </p:cNvSpPr>
          <p:nvPr>
            <p:ph type="sldNum" sz="quarter" idx="10"/>
          </p:nvPr>
        </p:nvSpPr>
        <p:spPr/>
        <p:txBody>
          <a:bodyPr/>
          <a:lstStyle/>
          <a:p>
            <a:fld id="{C4AA51CA-5F86-4FFA-AF76-EFA20A25968D}" type="slidenum">
              <a:rPr lang="zh-CN" altLang="en-US" smtClean="0"/>
              <a:t>14</a:t>
            </a:fld>
            <a:endParaRPr lang="zh-CN" altLang="en-US"/>
          </a:p>
        </p:txBody>
      </p:sp>
    </p:spTree>
    <p:extLst>
      <p:ext uri="{BB962C8B-B14F-4D97-AF65-F5344CB8AC3E}">
        <p14:creationId xmlns:p14="http://schemas.microsoft.com/office/powerpoint/2010/main" val="939786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CCAE400-F89C-4EB4-BFCC-2AC1D73D03E8}" type="slidenum">
              <a:rPr lang="zh-CN" altLang="en-US" smtClean="0"/>
              <a:t>‹#›</a:t>
            </a:fld>
            <a:endParaRPr lang="zh-CN" altLang="en-US"/>
          </a:p>
        </p:txBody>
      </p:sp>
      <p:sp>
        <p:nvSpPr>
          <p:cNvPr id="3" name="副标题 2"/>
          <p:cNvSpPr>
            <a:spLocks noGrp="1"/>
          </p:cNvSpPr>
          <p:nvPr>
            <p:ph type="subTitle" idx="1"/>
          </p:nvPr>
        </p:nvSpPr>
        <p:spPr>
          <a:xfrm>
            <a:off x="1601932" y="1253692"/>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CCAE400-F89C-4EB4-BFCC-2AC1D73D03E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CCAE400-F89C-4EB4-BFCC-2AC1D73D03E8}"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grpSp>
        <p:nvGrpSpPr>
          <p:cNvPr id="3" name="组合 2"/>
          <p:cNvGrpSpPr/>
          <p:nvPr userDrawn="1"/>
        </p:nvGrpSpPr>
        <p:grpSpPr>
          <a:xfrm>
            <a:off x="0" y="180000"/>
            <a:ext cx="377375" cy="584767"/>
            <a:chOff x="0" y="362858"/>
            <a:chExt cx="377375" cy="777780"/>
          </a:xfrm>
          <a:solidFill>
            <a:srgbClr val="5182E4"/>
          </a:solidFill>
        </p:grpSpPr>
        <p:cxnSp>
          <p:nvCxnSpPr>
            <p:cNvPr id="4" name="直接连接符 3"/>
            <p:cNvCxnSpPr/>
            <p:nvPr/>
          </p:nvCxnSpPr>
          <p:spPr>
            <a:xfrm>
              <a:off x="377375" y="377373"/>
              <a:ext cx="0" cy="763265"/>
            </a:xfrm>
            <a:prstGeom prst="line">
              <a:avLst/>
            </a:prstGeom>
            <a:grpFill/>
            <a:ln w="19050">
              <a:solidFill>
                <a:srgbClr val="5182E4"/>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0" y="362858"/>
              <a:ext cx="283589" cy="7777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Freeform: Shape 3"/>
          <p:cNvSpPr/>
          <p:nvPr userDrawn="1"/>
        </p:nvSpPr>
        <p:spPr>
          <a:xfrm rot="10800000">
            <a:off x="-2039" y="0"/>
            <a:ext cx="12194039" cy="6857999"/>
          </a:xfrm>
          <a:custGeom>
            <a:avLst/>
            <a:gdLst>
              <a:gd name="connsiteX0" fmla="*/ 0 w 16673587"/>
              <a:gd name="connsiteY0" fmla="*/ 0 h 10972799"/>
              <a:gd name="connsiteX1" fmla="*/ 16626851 w 16673587"/>
              <a:gd name="connsiteY1" fmla="*/ 0 h 10972799"/>
              <a:gd name="connsiteX2" fmla="*/ 16631891 w 16673587"/>
              <a:gd name="connsiteY2" fmla="*/ 319437 h 10972799"/>
              <a:gd name="connsiteX3" fmla="*/ 16645153 w 16673587"/>
              <a:gd name="connsiteY3" fmla="*/ 984387 h 10972799"/>
              <a:gd name="connsiteX4" fmla="*/ 16656527 w 16673587"/>
              <a:gd name="connsiteY4" fmla="*/ 1595370 h 10972799"/>
              <a:gd name="connsiteX5" fmla="*/ 16667903 w 16673587"/>
              <a:gd name="connsiteY5" fmla="*/ 2152399 h 10972799"/>
              <a:gd name="connsiteX6" fmla="*/ 16673587 w 16673587"/>
              <a:gd name="connsiteY6" fmla="*/ 2665081 h 10972799"/>
              <a:gd name="connsiteX7" fmla="*/ 16671693 w 16673587"/>
              <a:gd name="connsiteY7" fmla="*/ 3135367 h 10972799"/>
              <a:gd name="connsiteX8" fmla="*/ 16664115 w 16673587"/>
              <a:gd name="connsiteY8" fmla="*/ 3563253 h 10972799"/>
              <a:gd name="connsiteX9" fmla="*/ 16645153 w 16673587"/>
              <a:gd name="connsiteY9" fmla="*/ 3952581 h 10972799"/>
              <a:gd name="connsiteX10" fmla="*/ 16614833 w 16673587"/>
              <a:gd name="connsiteY10" fmla="*/ 4309153 h 10972799"/>
              <a:gd name="connsiteX11" fmla="*/ 16569347 w 16673587"/>
              <a:gd name="connsiteY11" fmla="*/ 4634886 h 10972799"/>
              <a:gd name="connsiteX12" fmla="*/ 16508699 w 16673587"/>
              <a:gd name="connsiteY12" fmla="*/ 4933636 h 10972799"/>
              <a:gd name="connsiteX13" fmla="*/ 16429097 w 16673587"/>
              <a:gd name="connsiteY13" fmla="*/ 5209256 h 10972799"/>
              <a:gd name="connsiteX14" fmla="*/ 16330541 w 16673587"/>
              <a:gd name="connsiteY14" fmla="*/ 5463666 h 10972799"/>
              <a:gd name="connsiteX15" fmla="*/ 16211137 w 16673587"/>
              <a:gd name="connsiteY15" fmla="*/ 5700740 h 10972799"/>
              <a:gd name="connsiteX16" fmla="*/ 16067097 w 16673587"/>
              <a:gd name="connsiteY16" fmla="*/ 5924315 h 10972799"/>
              <a:gd name="connsiteX17" fmla="*/ 15896525 w 16673587"/>
              <a:gd name="connsiteY17" fmla="*/ 6138260 h 10972799"/>
              <a:gd name="connsiteX18" fmla="*/ 15701307 w 16673587"/>
              <a:gd name="connsiteY18" fmla="*/ 6344490 h 10972799"/>
              <a:gd name="connsiteX19" fmla="*/ 15473877 w 16673587"/>
              <a:gd name="connsiteY19" fmla="*/ 6544943 h 10972799"/>
              <a:gd name="connsiteX20" fmla="*/ 15216115 w 16673587"/>
              <a:gd name="connsiteY20" fmla="*/ 6749241 h 10972799"/>
              <a:gd name="connsiteX21" fmla="*/ 14926141 w 16673587"/>
              <a:gd name="connsiteY21" fmla="*/ 6953549 h 10972799"/>
              <a:gd name="connsiteX22" fmla="*/ 14598259 w 16673587"/>
              <a:gd name="connsiteY22" fmla="*/ 7165560 h 10972799"/>
              <a:gd name="connsiteX23" fmla="*/ 14236259 w 16673587"/>
              <a:gd name="connsiteY23" fmla="*/ 7387214 h 10972799"/>
              <a:gd name="connsiteX24" fmla="*/ 13832563 w 16673587"/>
              <a:gd name="connsiteY24" fmla="*/ 7620434 h 10972799"/>
              <a:gd name="connsiteX25" fmla="*/ 13389067 w 16673587"/>
              <a:gd name="connsiteY25" fmla="*/ 7870998 h 10972799"/>
              <a:gd name="connsiteX26" fmla="*/ 12901979 w 16673587"/>
              <a:gd name="connsiteY26" fmla="*/ 8142759 h 10972799"/>
              <a:gd name="connsiteX27" fmla="*/ 12373197 w 16673587"/>
              <a:gd name="connsiteY27" fmla="*/ 8437647 h 10972799"/>
              <a:gd name="connsiteX28" fmla="*/ 11793237 w 16673587"/>
              <a:gd name="connsiteY28" fmla="*/ 8759521 h 10972799"/>
              <a:gd name="connsiteX29" fmla="*/ 11167795 w 16673587"/>
              <a:gd name="connsiteY29" fmla="*/ 9108385 h 10972799"/>
              <a:gd name="connsiteX30" fmla="*/ 10489289 w 16673587"/>
              <a:gd name="connsiteY30" fmla="*/ 9491937 h 10972799"/>
              <a:gd name="connsiteX31" fmla="*/ 9761499 w 16673587"/>
              <a:gd name="connsiteY31" fmla="*/ 9914043 h 10972799"/>
              <a:gd name="connsiteX32" fmla="*/ 9033711 w 16673587"/>
              <a:gd name="connsiteY32" fmla="*/ 10338071 h 10972799"/>
              <a:gd name="connsiteX33" fmla="*/ 8364677 w 16673587"/>
              <a:gd name="connsiteY33" fmla="*/ 10738969 h 10972799"/>
              <a:gd name="connsiteX34" fmla="*/ 7976668 w 16673587"/>
              <a:gd name="connsiteY34" fmla="*/ 10972799 h 10972799"/>
              <a:gd name="connsiteX35" fmla="*/ 0 w 16673587"/>
              <a:gd name="connsiteY35" fmla="*/ 10972799 h 1097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6673587" h="10972799">
                <a:moveTo>
                  <a:pt x="0" y="0"/>
                </a:moveTo>
                <a:lnTo>
                  <a:pt x="16626851" y="0"/>
                </a:lnTo>
                <a:lnTo>
                  <a:pt x="16631891" y="319437"/>
                </a:lnTo>
                <a:lnTo>
                  <a:pt x="16645153" y="984387"/>
                </a:lnTo>
                <a:lnTo>
                  <a:pt x="16656527" y="1595370"/>
                </a:lnTo>
                <a:lnTo>
                  <a:pt x="16667903" y="2152399"/>
                </a:lnTo>
                <a:lnTo>
                  <a:pt x="16673587" y="2665081"/>
                </a:lnTo>
                <a:lnTo>
                  <a:pt x="16671693" y="3135367"/>
                </a:lnTo>
                <a:lnTo>
                  <a:pt x="16664115" y="3563253"/>
                </a:lnTo>
                <a:lnTo>
                  <a:pt x="16645153" y="3952581"/>
                </a:lnTo>
                <a:lnTo>
                  <a:pt x="16614833" y="4309153"/>
                </a:lnTo>
                <a:lnTo>
                  <a:pt x="16569347" y="4634886"/>
                </a:lnTo>
                <a:lnTo>
                  <a:pt x="16508699" y="4933636"/>
                </a:lnTo>
                <a:lnTo>
                  <a:pt x="16429097" y="5209256"/>
                </a:lnTo>
                <a:lnTo>
                  <a:pt x="16330541" y="5463666"/>
                </a:lnTo>
                <a:lnTo>
                  <a:pt x="16211137" y="5700740"/>
                </a:lnTo>
                <a:lnTo>
                  <a:pt x="16067097" y="5924315"/>
                </a:lnTo>
                <a:lnTo>
                  <a:pt x="15896525" y="6138260"/>
                </a:lnTo>
                <a:lnTo>
                  <a:pt x="15701307" y="6344490"/>
                </a:lnTo>
                <a:lnTo>
                  <a:pt x="15473877" y="6544943"/>
                </a:lnTo>
                <a:lnTo>
                  <a:pt x="15216115" y="6749241"/>
                </a:lnTo>
                <a:lnTo>
                  <a:pt x="14926141" y="6953549"/>
                </a:lnTo>
                <a:lnTo>
                  <a:pt x="14598259" y="7165560"/>
                </a:lnTo>
                <a:lnTo>
                  <a:pt x="14236259" y="7387214"/>
                </a:lnTo>
                <a:lnTo>
                  <a:pt x="13832563" y="7620434"/>
                </a:lnTo>
                <a:lnTo>
                  <a:pt x="13389067" y="7870998"/>
                </a:lnTo>
                <a:lnTo>
                  <a:pt x="12901979" y="8142759"/>
                </a:lnTo>
                <a:lnTo>
                  <a:pt x="12373197" y="8437647"/>
                </a:lnTo>
                <a:lnTo>
                  <a:pt x="11793237" y="8759521"/>
                </a:lnTo>
                <a:lnTo>
                  <a:pt x="11167795" y="9108385"/>
                </a:lnTo>
                <a:lnTo>
                  <a:pt x="10489289" y="9491937"/>
                </a:lnTo>
                <a:lnTo>
                  <a:pt x="9761499" y="9914043"/>
                </a:lnTo>
                <a:lnTo>
                  <a:pt x="9033711" y="10338071"/>
                </a:lnTo>
                <a:lnTo>
                  <a:pt x="8364677" y="10738969"/>
                </a:lnTo>
                <a:lnTo>
                  <a:pt x="7976668" y="10972799"/>
                </a:lnTo>
                <a:lnTo>
                  <a:pt x="0" y="10972799"/>
                </a:lnTo>
                <a:close/>
              </a:path>
            </a:pathLst>
          </a:custGeom>
          <a:solidFill>
            <a:srgbClr val="F8F8F8"/>
          </a:solidFill>
          <a:ln w="9525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8" name="文本框 7"/>
          <p:cNvSpPr txBox="1"/>
          <p:nvPr userDrawn="1"/>
        </p:nvSpPr>
        <p:spPr>
          <a:xfrm>
            <a:off x="3048549" y="6544547"/>
            <a:ext cx="6094902" cy="276999"/>
          </a:xfrm>
          <a:prstGeom prst="rect">
            <a:avLst/>
          </a:prstGeom>
          <a:noFill/>
        </p:spPr>
        <p:txBody>
          <a:bodyPr wrap="square">
            <a:spAutoFit/>
          </a:bodyPr>
          <a:lstStyle/>
          <a:p>
            <a:pPr algn="ctr"/>
            <a:r>
              <a:rPr lang="zh-CN" altLang="en-US" sz="1200" kern="1200" dirty="0">
                <a:solidFill>
                  <a:schemeClr val="bg1"/>
                </a:solidFill>
                <a:latin typeface="微软雅黑" panose="020B0503020204020204" pitchFamily="34" charset="-122"/>
                <a:ea typeface="微软雅黑" panose="020B0503020204020204" pitchFamily="34" charset="-122"/>
              </a:rPr>
              <a:t>南京数睿数据有限公司   </a:t>
            </a:r>
            <a:r>
              <a:rPr lang="en-US" altLang="zh-CN" sz="1200" kern="1200" dirty="0">
                <a:solidFill>
                  <a:schemeClr val="bg1"/>
                </a:solidFill>
                <a:latin typeface="微软雅黑" panose="020B0503020204020204" pitchFamily="34" charset="-122"/>
                <a:ea typeface="微软雅黑" panose="020B0503020204020204" pitchFamily="34" charset="-122"/>
              </a:rPr>
              <a:t>www.sdata1010.cn</a:t>
            </a:r>
            <a:endParaRPr lang="zh-CN" altLang="en-US" sz="1200" kern="1200" dirty="0">
              <a:solidFill>
                <a:schemeClr val="bg1"/>
              </a:solidFill>
              <a:latin typeface="微软雅黑" panose="020B0503020204020204" pitchFamily="34" charset="-122"/>
              <a:ea typeface="微软雅黑" panose="020B0503020204020204" pitchFamily="34" charset="-122"/>
            </a:endParaRPr>
          </a:p>
        </p:txBody>
      </p:sp>
      <p:sp>
        <p:nvSpPr>
          <p:cNvPr id="9" name="Rectangle 5"/>
          <p:cNvSpPr/>
          <p:nvPr userDrawn="1"/>
        </p:nvSpPr>
        <p:spPr>
          <a:xfrm>
            <a:off x="0" y="6570000"/>
            <a:ext cx="12192000" cy="322338"/>
          </a:xfrm>
          <a:prstGeom prst="rect">
            <a:avLst/>
          </a:prstGeom>
          <a:gradFill>
            <a:gsLst>
              <a:gs pos="0">
                <a:srgbClr val="5182E4"/>
              </a:gs>
              <a:gs pos="100000">
                <a:srgbClr val="0372E6"/>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200" kern="1200" dirty="0">
              <a:solidFill>
                <a:schemeClr val="bg1"/>
              </a:solidFill>
              <a:latin typeface="Elephant" panose="02020904090505020303" pitchFamily="18" charset="0"/>
              <a:ea typeface="微软雅黑" panose="020B0503020204020204" pitchFamily="34" charset="-122"/>
            </a:endParaRPr>
          </a:p>
        </p:txBody>
      </p:sp>
      <p:sp>
        <p:nvSpPr>
          <p:cNvPr id="13" name="文本占位符 12"/>
          <p:cNvSpPr>
            <a:spLocks noGrp="1"/>
          </p:cNvSpPr>
          <p:nvPr>
            <p:ph type="body" sz="quarter" idx="10"/>
          </p:nvPr>
        </p:nvSpPr>
        <p:spPr>
          <a:xfrm>
            <a:off x="923699" y="1032808"/>
            <a:ext cx="10342562" cy="5192713"/>
          </a:xfrm>
          <a:prstGeom prst="rect">
            <a:avLst/>
          </a:prstGeom>
        </p:spPr>
        <p:txBody>
          <a:bodyPr/>
          <a:lstStyle>
            <a:lvl1pPr>
              <a:defRPr>
                <a:latin typeface="微软雅黑" panose="020B0503020204020204" pitchFamily="34" charset="-122"/>
                <a:ea typeface="微软雅黑" panose="020B0503020204020204" pitchFamily="34" charset="-122"/>
              </a:defRPr>
            </a:lvl1pPr>
            <a:lvl2pPr>
              <a:defRPr>
                <a:latin typeface="微软雅黑" panose="020B0503020204020204" pitchFamily="34" charset="-122"/>
                <a:ea typeface="微软雅黑" panose="020B0503020204020204" pitchFamily="34" charset="-122"/>
              </a:defRPr>
            </a:lvl2pPr>
            <a:lvl3pPr>
              <a:defRPr>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defRPr>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6" name="标题 15"/>
          <p:cNvSpPr>
            <a:spLocks noGrp="1"/>
          </p:cNvSpPr>
          <p:nvPr>
            <p:ph type="title"/>
          </p:nvPr>
        </p:nvSpPr>
        <p:spPr>
          <a:xfrm>
            <a:off x="471162" y="180000"/>
            <a:ext cx="10074360" cy="584767"/>
          </a:xfrm>
          <a:prstGeom prst="rect">
            <a:avLst/>
          </a:prstGeom>
        </p:spPr>
        <p:txBody>
          <a:bodyPr anchor="ctr"/>
          <a:lstStyle>
            <a:lvl1pPr>
              <a:defRPr sz="3200" b="1">
                <a:solidFill>
                  <a:srgbClr val="5182E4"/>
                </a:solidFill>
                <a:latin typeface="微软雅黑" panose="020B0503020204020204" pitchFamily="34" charset="-122"/>
                <a:ea typeface="微软雅黑" panose="020B0503020204020204" pitchFamily="34" charset="-122"/>
              </a:defRPr>
            </a:lvl1pPr>
          </a:lstStyle>
          <a:p>
            <a:r>
              <a:rPr lang="zh-CN" altLang="en-US"/>
              <a:t>单击此处编辑母版标题样式</a:t>
            </a:r>
          </a:p>
        </p:txBody>
      </p:sp>
    </p:spTree>
    <p:extLst>
      <p:ext uri="{BB962C8B-B14F-4D97-AF65-F5344CB8AC3E}">
        <p14:creationId xmlns:p14="http://schemas.microsoft.com/office/powerpoint/2010/main" val="32827523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11" name="文本框 3"/>
          <p:cNvSpPr txBox="1"/>
          <p:nvPr userDrawn="1"/>
        </p:nvSpPr>
        <p:spPr>
          <a:xfrm>
            <a:off x="1781937" y="3410306"/>
            <a:ext cx="8628126" cy="1504386"/>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ctr" defTabSz="914400" rtl="0" eaLnBrk="1" fontAlgn="auto" latinLnBrk="0" hangingPunct="1">
              <a:lnSpc>
                <a:spcPct val="150000"/>
              </a:lnSpc>
              <a:spcBef>
                <a:spcPts val="0"/>
              </a:spcBef>
              <a:spcAft>
                <a:spcPts val="0"/>
              </a:spcAft>
              <a:buClrTx/>
              <a:buSzTx/>
              <a:buFontTx/>
              <a:buNone/>
              <a:defRPr/>
            </a:pPr>
            <a:r>
              <a:rPr lang="zh-CN" altLang="en-US" sz="4000">
                <a:solidFill>
                  <a:srgbClr val="C00000"/>
                </a:solidFill>
                <a:latin typeface="微软雅黑" panose="020B0503020204020204" pitchFamily="34" charset="-122"/>
                <a:ea typeface="微软雅黑" panose="020B0503020204020204" pitchFamily="34" charset="-122"/>
              </a:rPr>
              <a:t>谢谢聆听</a:t>
            </a:r>
            <a:endParaRPr lang="en-US" altLang="zh-CN" sz="4000" dirty="0">
              <a:solidFill>
                <a:srgbClr val="C00000"/>
              </a:solidFill>
              <a:latin typeface="微软雅黑" panose="020B0503020204020204" pitchFamily="34" charset="-122"/>
              <a:ea typeface="微软雅黑" panose="020B0503020204020204" pitchFamily="34" charset="-122"/>
            </a:endParaRPr>
          </a:p>
          <a:p>
            <a:pPr marL="0" marR="0" lvl="0" indent="0" algn="ctr" defTabSz="914400" rtl="0" eaLnBrk="1" fontAlgn="auto" latinLnBrk="0" hangingPunct="1">
              <a:lnSpc>
                <a:spcPct val="150000"/>
              </a:lnSpc>
              <a:spcBef>
                <a:spcPts val="0"/>
              </a:spcBef>
              <a:spcAft>
                <a:spcPts val="0"/>
              </a:spcAft>
              <a:buClrTx/>
              <a:buSzTx/>
              <a:buFontTx/>
              <a:buNone/>
              <a:defRPr/>
            </a:pPr>
            <a:r>
              <a:rPr lang="en-US" altLang="zh-CN" sz="2400" dirty="0">
                <a:solidFill>
                  <a:srgbClr val="C00000"/>
                </a:solidFill>
                <a:latin typeface="微软雅黑" panose="020B0503020204020204" pitchFamily="34" charset="-122"/>
                <a:ea typeface="微软雅黑" panose="020B0503020204020204" pitchFamily="34" charset="-122"/>
              </a:rPr>
              <a:t>Thank</a:t>
            </a:r>
            <a:r>
              <a:rPr lang="en-US" altLang="zh-CN" sz="2400" baseline="0" dirty="0">
                <a:solidFill>
                  <a:srgbClr val="C00000"/>
                </a:solidFill>
                <a:latin typeface="微软雅黑" panose="020B0503020204020204" pitchFamily="34" charset="-122"/>
                <a:ea typeface="微软雅黑" panose="020B0503020204020204" pitchFamily="34" charset="-122"/>
              </a:rPr>
              <a:t> You</a:t>
            </a:r>
            <a:endParaRPr lang="en-US" altLang="zh-CN" sz="2400" dirty="0">
              <a:solidFill>
                <a:srgbClr val="C00000"/>
              </a:solidFill>
              <a:latin typeface="微软雅黑" panose="020B0503020204020204" pitchFamily="34" charset="-122"/>
              <a:ea typeface="微软雅黑" panose="020B0503020204020204" pitchFamily="34" charset="-122"/>
            </a:endParaRPr>
          </a:p>
        </p:txBody>
      </p:sp>
      <p:pic>
        <p:nvPicPr>
          <p:cNvPr id="3" name="图片 2" descr="夜晚的星空&#10;&#10;中度可信度描述已自动生成"/>
          <p:cNvPicPr>
            <a:picLocks noChangeAspect="1"/>
          </p:cNvPicPr>
          <p:nvPr userDrawn="1"/>
        </p:nvPicPr>
        <p:blipFill>
          <a:blip r:embed="rId2"/>
          <a:stretch>
            <a:fillRect/>
          </a:stretch>
        </p:blipFill>
        <p:spPr>
          <a:xfrm>
            <a:off x="0" y="1"/>
            <a:ext cx="12192000" cy="3040380"/>
          </a:xfrm>
          <a:prstGeom prst="rect">
            <a:avLst/>
          </a:prstGeom>
        </p:spPr>
      </p:pic>
    </p:spTree>
    <p:extLst>
      <p:ext uri="{BB962C8B-B14F-4D97-AF65-F5344CB8AC3E}">
        <p14:creationId xmlns:p14="http://schemas.microsoft.com/office/powerpoint/2010/main" val="29665972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Blank_No Bug">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vert="horz" lIns="217728" tIns="109728" rIns="217728" bIns="108864" rtlCol="0" anchor="t" anchorCtr="0">
            <a:normAutofit/>
          </a:bodyPr>
          <a:lstStyle>
            <a:lvl1pPr>
              <a:defRPr lang="en-US" dirty="0"/>
            </a:lvl1pPr>
          </a:lstStyle>
          <a:p>
            <a:pPr marL="0" lvl="0">
              <a:lnSpc>
                <a:spcPct val="90000"/>
              </a:lnSpc>
            </a:pPr>
            <a:r>
              <a:rPr lang="en-US" dirty="0"/>
              <a:t>Click to edit Master title style</a:t>
            </a:r>
          </a:p>
        </p:txBody>
      </p:sp>
      <p:sp>
        <p:nvSpPr>
          <p:cNvPr id="8" name="Text Placeholder 7"/>
          <p:cNvSpPr>
            <a:spLocks noGrp="1"/>
          </p:cNvSpPr>
          <p:nvPr>
            <p:ph type="body" sz="quarter" idx="13"/>
          </p:nvPr>
        </p:nvSpPr>
        <p:spPr bwMode="white">
          <a:xfrm>
            <a:off x="305554" y="674599"/>
            <a:ext cx="11276847" cy="587188"/>
          </a:xfrm>
          <a:prstGeom prst="rect">
            <a:avLst/>
          </a:prstGeom>
        </p:spPr>
        <p:txBody>
          <a:bodyPr vert="horz" lIns="217728" tIns="108864" rIns="217728" bIns="108864" rtlCol="0">
            <a:noAutofit/>
          </a:bodyPr>
          <a:lstStyle>
            <a:lvl1pPr>
              <a:defRPr lang="en-US" baseline="0" dirty="0">
                <a:solidFill>
                  <a:schemeClr val="bg1"/>
                </a:solidFill>
                <a:ea typeface="+mj-ea"/>
                <a:cs typeface="+mj-cs"/>
              </a:defRPr>
            </a:lvl1pPr>
          </a:lstStyle>
          <a:p>
            <a:pPr lvl="0"/>
            <a:r>
              <a:rPr lang="en-US" dirty="0"/>
              <a:t>Click to edit Master text styles</a:t>
            </a:r>
          </a:p>
        </p:txBody>
      </p:sp>
    </p:spTree>
    <p:extLst>
      <p:ext uri="{BB962C8B-B14F-4D97-AF65-F5344CB8AC3E}">
        <p14:creationId xmlns:p14="http://schemas.microsoft.com/office/powerpoint/2010/main" val="6832161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61895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defTabSz="866775" fontAlgn="base">
              <a:spcBef>
                <a:spcPct val="0"/>
              </a:spcBef>
              <a:spcAft>
                <a:spcPct val="0"/>
              </a:spcAft>
            </a:pPr>
            <a:fld id="{E3AD87B8-9A4B-45E2-BBE5-FB86ADE287A3}" type="datetimeFigureOut">
              <a:rPr lang="zh-CN" altLang="en-US" smtClean="0">
                <a:solidFill>
                  <a:prstClr val="black">
                    <a:tint val="75000"/>
                  </a:prstClr>
                </a:solidFill>
              </a:rPr>
              <a:t>2023/2/16</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pPr defTabSz="866775" fontAlgn="base">
              <a:spcBef>
                <a:spcPct val="0"/>
              </a:spcBef>
              <a:spcAft>
                <a:spcPct val="0"/>
              </a:spcAft>
            </a:pPr>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pPr defTabSz="866775" fontAlgn="base">
              <a:spcBef>
                <a:spcPct val="0"/>
              </a:spcBef>
              <a:spcAft>
                <a:spcPct val="0"/>
              </a:spcAft>
            </a:pPr>
            <a:fld id="{37AAA611-6692-4583-86AB-5AB9B972BD46}"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7751261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pic>
        <p:nvPicPr>
          <p:cNvPr id="6" name="图片 5" descr="浙江大学思政示范课解剖学"/>
          <p:cNvPicPr>
            <a:picLocks noChangeAspect="1"/>
          </p:cNvPicPr>
          <p:nvPr userDrawn="1"/>
        </p:nvPicPr>
        <p:blipFill>
          <a:blip r:embed="rId2"/>
          <a:stretch>
            <a:fillRect/>
          </a:stretch>
        </p:blipFill>
        <p:spPr>
          <a:xfrm>
            <a:off x="0" y="0"/>
            <a:ext cx="12192000" cy="6858000"/>
          </a:xfrm>
          <a:prstGeom prst="rect">
            <a:avLst/>
          </a:prstGeom>
        </p:spPr>
      </p:pic>
      <p:sp>
        <p:nvSpPr>
          <p:cNvPr id="7" name="矩形 6"/>
          <p:cNvSpPr/>
          <p:nvPr userDrawn="1"/>
        </p:nvSpPr>
        <p:spPr>
          <a:xfrm>
            <a:off x="12700" y="-6350"/>
            <a:ext cx="12166600" cy="6870700"/>
          </a:xfrm>
          <a:prstGeom prst="rect">
            <a:avLst/>
          </a:prstGeom>
          <a:solidFill>
            <a:schemeClr val="bg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068528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矩形 1"/>
          <p:cNvSpPr/>
          <p:nvPr userDrawn="1"/>
        </p:nvSpPr>
        <p:spPr>
          <a:xfrm>
            <a:off x="0" y="341250"/>
            <a:ext cx="12192318" cy="611391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endParaRPr lang="zh-CN" altLang="en-US" dirty="0">
              <a:solidFill>
                <a:prstClr val="white"/>
              </a:solidFill>
            </a:endParaRPr>
          </a:p>
        </p:txBody>
      </p:sp>
    </p:spTree>
    <p:extLst>
      <p:ext uri="{BB962C8B-B14F-4D97-AF65-F5344CB8AC3E}">
        <p14:creationId xmlns:p14="http://schemas.microsoft.com/office/powerpoint/2010/main" val="26399388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Main">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353294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179963"/>
            <a:ext cx="8529430" cy="733149"/>
          </a:xfrm>
        </p:spPr>
        <p:txBody>
          <a:bodyPr>
            <a:normAutofit/>
          </a:bodyPr>
          <a:lstStyle>
            <a:lvl1pPr>
              <a:defRPr lang="zh-CN" altLang="en-US" sz="3600" b="1" kern="1200" dirty="0">
                <a:solidFill>
                  <a:srgbClr val="44546A"/>
                </a:solidFill>
                <a:latin typeface="微软雅黑" panose="020B0503020204020204" pitchFamily="34" charset="-122"/>
                <a:ea typeface="微软雅黑" panose="020B0503020204020204" pitchFamily="34" charset="-122"/>
                <a:cs typeface="+mj-cs"/>
              </a:defRPr>
            </a:lvl1pPr>
          </a:lstStyle>
          <a:p>
            <a:r>
              <a:rPr lang="zh-CN" altLang="en-US" dirty="0"/>
              <a:t>单击此处编辑母版标题样式</a:t>
            </a:r>
          </a:p>
        </p:txBody>
      </p:sp>
      <p:sp>
        <p:nvSpPr>
          <p:cNvPr id="3" name="内容占位符 2"/>
          <p:cNvSpPr>
            <a:spLocks noGrp="1"/>
          </p:cNvSpPr>
          <p:nvPr>
            <p:ph idx="1" hasCustomPrompt="1"/>
          </p:nvPr>
        </p:nvSpPr>
        <p:spPr>
          <a:xfrm>
            <a:off x="838200" y="1140372"/>
            <a:ext cx="10515600" cy="5171090"/>
          </a:xfrm>
        </p:spPr>
        <p:txBody>
          <a:bodyPr/>
          <a:lstStyle>
            <a:lvl1pPr>
              <a:defRPr>
                <a:solidFill>
                  <a:schemeClr val="accent1">
                    <a:lumMod val="50000"/>
                  </a:schemeClr>
                </a:solidFill>
                <a:latin typeface="微软雅黑" panose="020B0503020204020204" pitchFamily="34" charset="-122"/>
                <a:ea typeface="微软雅黑" panose="020B0503020204020204" pitchFamily="34" charset="-122"/>
              </a:defRPr>
            </a:lvl1pPr>
            <a:lvl2pPr>
              <a:defRPr>
                <a:solidFill>
                  <a:schemeClr val="accent1">
                    <a:lumMod val="50000"/>
                  </a:schemeClr>
                </a:solidFill>
                <a:latin typeface="微软雅黑" panose="020B0503020204020204" pitchFamily="34" charset="-122"/>
                <a:ea typeface="微软雅黑" panose="020B0503020204020204" pitchFamily="34" charset="-122"/>
              </a:defRPr>
            </a:lvl2pPr>
            <a:lvl3pPr>
              <a:defRPr>
                <a:solidFill>
                  <a:schemeClr val="accent1">
                    <a:lumMod val="50000"/>
                  </a:schemeClr>
                </a:solidFill>
                <a:latin typeface="微软雅黑" panose="020B0503020204020204" pitchFamily="34" charset="-122"/>
                <a:ea typeface="微软雅黑" panose="020B0503020204020204" pitchFamily="34" charset="-122"/>
              </a:defRPr>
            </a:lvl3pPr>
            <a:lvl4pPr>
              <a:defRPr>
                <a:solidFill>
                  <a:schemeClr val="accent1">
                    <a:lumMod val="50000"/>
                  </a:schemeClr>
                </a:solidFill>
                <a:latin typeface="微软雅黑" panose="020B0503020204020204" pitchFamily="34" charset="-122"/>
                <a:ea typeface="微软雅黑" panose="020B0503020204020204" pitchFamily="34" charset="-122"/>
              </a:defRPr>
            </a:lvl4pPr>
            <a:lvl5pPr>
              <a:defRPr>
                <a:solidFill>
                  <a:schemeClr val="accent1">
                    <a:lumMod val="50000"/>
                  </a:schemeClr>
                </a:solidFill>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CCAE400-F89C-4EB4-BFCC-2AC1D73D03E8}" type="slidenum">
              <a:rPr lang="zh-CN" altLang="en-US" smtClean="0"/>
              <a:t>‹#›</a:t>
            </a:fld>
            <a:endParaRPr lang="zh-CN" altLang="en-US" dirty="0"/>
          </a:p>
        </p:txBody>
      </p:sp>
      <p:sp>
        <p:nvSpPr>
          <p:cNvPr id="7" name="矩形 6">
            <a:extLst>
              <a:ext uri="{FF2B5EF4-FFF2-40B4-BE49-F238E27FC236}">
                <a16:creationId xmlns:a16="http://schemas.microsoft.com/office/drawing/2014/main" id="{2BDC9C67-B19C-4211-8914-40E3189941BA}"/>
              </a:ext>
            </a:extLst>
          </p:cNvPr>
          <p:cNvSpPr/>
          <p:nvPr userDrawn="1"/>
        </p:nvSpPr>
        <p:spPr>
          <a:xfrm>
            <a:off x="0" y="280890"/>
            <a:ext cx="95250" cy="48204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a:ea typeface="微软雅黑"/>
              <a:cs typeface="+mn-cs"/>
            </a:endParaRPr>
          </a:p>
        </p:txBody>
      </p:sp>
      <p:sp>
        <p:nvSpPr>
          <p:cNvPr id="8" name="五边形 3">
            <a:extLst>
              <a:ext uri="{FF2B5EF4-FFF2-40B4-BE49-F238E27FC236}">
                <a16:creationId xmlns:a16="http://schemas.microsoft.com/office/drawing/2014/main" id="{15E751FB-B0FB-47A1-9804-249ACEDABF3C}"/>
              </a:ext>
            </a:extLst>
          </p:cNvPr>
          <p:cNvSpPr/>
          <p:nvPr userDrawn="1"/>
        </p:nvSpPr>
        <p:spPr>
          <a:xfrm>
            <a:off x="123824" y="280890"/>
            <a:ext cx="628650" cy="482047"/>
          </a:xfrm>
          <a:prstGeom prst="homePlate">
            <a:avLst/>
          </a:prstGeom>
          <a:solidFill>
            <a:srgbClr val="5164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a:ea typeface="微软雅黑"/>
              <a:cs typeface="+mn-cs"/>
            </a:endParaRPr>
          </a:p>
        </p:txBody>
      </p:sp>
      <p:pic>
        <p:nvPicPr>
          <p:cNvPr id="9" name="Picture 2" descr="http://pi.zju.edu.cn/web/images/logo.png">
            <a:extLst>
              <a:ext uri="{FF2B5EF4-FFF2-40B4-BE49-F238E27FC236}">
                <a16:creationId xmlns:a16="http://schemas.microsoft.com/office/drawing/2014/main" id="{B9A20A54-6037-47A7-8E45-31DD09FB394B}"/>
              </a:ext>
            </a:extLst>
          </p:cNvPr>
          <p:cNvPicPr>
            <a:picLocks noChangeAspect="1" noChangeArrowheads="1"/>
          </p:cNvPicPr>
          <p:nvPr userDrawn="1"/>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l="-1" t="19117" r="2895" b="10695"/>
          <a:stretch/>
        </p:blipFill>
        <p:spPr bwMode="auto">
          <a:xfrm>
            <a:off x="9234489" y="138779"/>
            <a:ext cx="2772208" cy="83849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CCAE400-F89C-4EB4-BFCC-2AC1D73D03E8}"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74"/>
            <a:ext cx="8494325" cy="692150"/>
          </a:xfrm>
        </p:spPr>
        <p:txBody>
          <a:bodyPr>
            <a:normAutofit/>
          </a:bodyPr>
          <a:lstStyle>
            <a:lvl1pPr>
              <a:defRPr sz="3600"/>
            </a:lvl1pPr>
          </a:lstStyle>
          <a:p>
            <a:r>
              <a:rPr lang="zh-CN" altLang="en-US" dirty="0"/>
              <a:t>单击此处编辑母版标题样式</a:t>
            </a:r>
          </a:p>
        </p:txBody>
      </p:sp>
      <p:sp>
        <p:nvSpPr>
          <p:cNvPr id="3" name="内容占位符 2"/>
          <p:cNvSpPr>
            <a:spLocks noGrp="1"/>
          </p:cNvSpPr>
          <p:nvPr>
            <p:ph sz="half" idx="1" hasCustomPrompt="1"/>
          </p:nvPr>
        </p:nvSpPr>
        <p:spPr>
          <a:xfrm>
            <a:off x="838200" y="1161392"/>
            <a:ext cx="5181600" cy="5123793"/>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161392"/>
            <a:ext cx="5181600" cy="5123793"/>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CCAE400-F89C-4EB4-BFCC-2AC1D73D03E8}"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136525"/>
            <a:ext cx="8522873" cy="823912"/>
          </a:xfrm>
        </p:spPr>
        <p:txBody>
          <a:bodyPr>
            <a:normAutofit/>
          </a:bodyPr>
          <a:lstStyle>
            <a:lvl1pPr>
              <a:defRPr sz="3600"/>
            </a:lvl1pPr>
          </a:lstStyle>
          <a:p>
            <a:r>
              <a:rPr lang="zh-CN" altLang="en-US" dirty="0"/>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CCAE400-F89C-4EB4-BFCC-2AC1D73D03E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lvl1pPr>
              <a:defRPr sz="4000"/>
            </a:lvl1pPr>
          </a:lstStyle>
          <a:p>
            <a:r>
              <a:rPr lang="zh-CN" altLang="en-US"/>
              <a:t>单击此处编辑母版标题样式</a:t>
            </a:r>
          </a:p>
        </p:txBody>
      </p:sp>
      <p:sp>
        <p:nvSpPr>
          <p:cNvPr id="3" name="日期占位符 2"/>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CCAE400-F89C-4EB4-BFCC-2AC1D73D03E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CCAE400-F89C-4EB4-BFCC-2AC1D73D03E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CCAE400-F89C-4EB4-BFCC-2AC1D73D03E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F4F42A5-9E3A-49F9-8318-B931D10A3A37}" type="datetimeFigureOut">
              <a:rPr lang="zh-CN" altLang="en-US" smtClean="0"/>
              <a:t>2023/2/16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CCAE400-F89C-4EB4-BFCC-2AC1D73D03E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2.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776082" y="211950"/>
            <a:ext cx="8458407" cy="692150"/>
          </a:xfrm>
          <a:prstGeom prst="rect">
            <a:avLst/>
          </a:prstGeom>
        </p:spPr>
        <p:txBody>
          <a:bodyPr vert="horz" lIns="91440" tIns="45720" rIns="91440" bIns="45720" rtlCol="0" anchor="ctr">
            <a:normAutofit/>
          </a:bodyPr>
          <a:lstStyle/>
          <a:p>
            <a:pPr lvl="0"/>
            <a:r>
              <a:rPr lang="zh-CN" altLang="en-US" dirty="0"/>
              <a:t>单击此处编辑母版标题样式</a:t>
            </a:r>
          </a:p>
        </p:txBody>
      </p:sp>
      <p:sp>
        <p:nvSpPr>
          <p:cNvPr id="3" name="文本占位符 2"/>
          <p:cNvSpPr>
            <a:spLocks noGrp="1"/>
          </p:cNvSpPr>
          <p:nvPr>
            <p:ph type="body" idx="1"/>
          </p:nvPr>
        </p:nvSpPr>
        <p:spPr>
          <a:xfrm>
            <a:off x="776082" y="1053245"/>
            <a:ext cx="10697508" cy="5153742"/>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4F42A5-9E3A-49F9-8318-B931D10A3A37}" type="datetimeFigureOut">
              <a:rPr lang="zh-CN" altLang="en-US" smtClean="0"/>
              <a:t>2023/2/16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CAE400-F89C-4EB4-BFCC-2AC1D73D03E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6" r:id="rId12"/>
    <p:sldLayoutId id="2147483667" r:id="rId13"/>
    <p:sldLayoutId id="2147483668" r:id="rId14"/>
  </p:sldLayoutIdLst>
  <p:txStyles>
    <p:titleStyle>
      <a:lvl1pPr algn="l" defTabSz="914400" rtl="0" eaLnBrk="1" latinLnBrk="0" hangingPunct="1">
        <a:lnSpc>
          <a:spcPct val="90000"/>
        </a:lnSpc>
        <a:spcBef>
          <a:spcPct val="0"/>
        </a:spcBef>
        <a:buNone/>
        <a:defRPr lang="zh-CN" altLang="en-US" sz="3600" b="1" kern="1200" dirty="0">
          <a:solidFill>
            <a:schemeClr val="accent1">
              <a:lumMod val="75000"/>
            </a:schemeClr>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accent1">
              <a:lumMod val="50000"/>
            </a:schemeClr>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zh-CN" altLang="en-US" sz="2400" kern="1200" dirty="0">
          <a:solidFill>
            <a:schemeClr val="accent1">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zh-CN" altLang="en-US" sz="2000" kern="1200" dirty="0">
          <a:solidFill>
            <a:schemeClr val="accent1">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zh-CN" altLang="en-US" sz="1800" kern="1200" dirty="0">
          <a:solidFill>
            <a:schemeClr val="accent1">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zh-CN" altLang="en-US" sz="1800" kern="1200" dirty="0">
          <a:solidFill>
            <a:schemeClr val="accent1">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389" y="365780"/>
            <a:ext cx="10515224"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389" y="1825890"/>
            <a:ext cx="10515224"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389" y="6356747"/>
            <a:ext cx="2742447" cy="364275"/>
          </a:xfrm>
          <a:prstGeom prst="rect">
            <a:avLst/>
          </a:prstGeom>
        </p:spPr>
        <p:txBody>
          <a:bodyPr vert="horz" lIns="91440" tIns="45720" rIns="91440" bIns="45720" rtlCol="0" anchor="ctr"/>
          <a:lstStyle>
            <a:lvl1pPr algn="l">
              <a:defRPr sz="1140">
                <a:solidFill>
                  <a:schemeClr val="tx1">
                    <a:tint val="75000"/>
                  </a:schemeClr>
                </a:solidFill>
              </a:defRPr>
            </a:lvl1pPr>
          </a:lstStyle>
          <a:p>
            <a:pPr defTabSz="866775" fontAlgn="base">
              <a:spcBef>
                <a:spcPct val="0"/>
              </a:spcBef>
              <a:spcAft>
                <a:spcPct val="0"/>
              </a:spcAft>
            </a:pPr>
            <a:fld id="{32BF82D2-7A68-459D-A996-9BDDA2518FA4}" type="datetimeFigureOut">
              <a:rPr lang="zh-CN" altLang="en-US" smtClean="0">
                <a:solidFill>
                  <a:prstClr val="black">
                    <a:tint val="75000"/>
                  </a:prstClr>
                </a:solidFill>
              </a:rPr>
              <a:t>2023/2/16</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413" y="6356747"/>
            <a:ext cx="4115176" cy="364275"/>
          </a:xfrm>
          <a:prstGeom prst="rect">
            <a:avLst/>
          </a:prstGeom>
        </p:spPr>
        <p:txBody>
          <a:bodyPr vert="horz" lIns="91440" tIns="45720" rIns="91440" bIns="45720" rtlCol="0" anchor="ctr"/>
          <a:lstStyle>
            <a:lvl1pPr algn="ctr">
              <a:defRPr sz="1140">
                <a:solidFill>
                  <a:schemeClr val="tx1">
                    <a:tint val="75000"/>
                  </a:schemeClr>
                </a:solidFill>
              </a:defRPr>
            </a:lvl1pPr>
          </a:lstStyle>
          <a:p>
            <a:pPr defTabSz="866775" fontAlgn="base">
              <a:spcBef>
                <a:spcPct val="0"/>
              </a:spcBef>
              <a:spcAft>
                <a:spcPct val="0"/>
              </a:spcAft>
            </a:pPr>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1166" y="6356747"/>
            <a:ext cx="2742447" cy="364275"/>
          </a:xfrm>
          <a:prstGeom prst="rect">
            <a:avLst/>
          </a:prstGeom>
        </p:spPr>
        <p:txBody>
          <a:bodyPr vert="horz" lIns="91440" tIns="45720" rIns="91440" bIns="45720" rtlCol="0" anchor="ctr"/>
          <a:lstStyle>
            <a:lvl1pPr algn="r">
              <a:defRPr sz="1140">
                <a:solidFill>
                  <a:schemeClr val="tx1">
                    <a:tint val="75000"/>
                  </a:schemeClr>
                </a:solidFill>
              </a:defRPr>
            </a:lvl1pPr>
          </a:lstStyle>
          <a:p>
            <a:pPr defTabSz="866775" fontAlgn="base">
              <a:spcBef>
                <a:spcPct val="0"/>
              </a:spcBef>
              <a:spcAft>
                <a:spcPct val="0"/>
              </a:spcAft>
            </a:pPr>
            <a:fld id="{3E01EE5D-26FB-46D5-A381-ECFB35BF1D34}"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41983790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ts val="95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ts val="475"/>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ts val="475"/>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5pPr>
      <a:lvl6pPr marL="238379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6pPr>
      <a:lvl7pPr marL="281749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8pPr>
      <a:lvl9pPr marL="368427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030" algn="l" defTabSz="866775" rtl="0" eaLnBrk="1" latinLnBrk="0" hangingPunct="1">
        <a:defRPr sz="1705" kern="1200">
          <a:solidFill>
            <a:schemeClr val="tx1"/>
          </a:solidFill>
          <a:latin typeface="+mn-lt"/>
          <a:ea typeface="+mn-ea"/>
          <a:cs typeface="+mn-cs"/>
        </a:defRPr>
      </a:lvl8pPr>
      <a:lvl9pPr marL="3467735" algn="l" defTabSz="866775" rtl="0" eaLnBrk="1" latinLnBrk="0" hangingPunct="1">
        <a:defRPr sz="17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image" Target="../media/image20.jpeg"/><Relationship Id="rId7" Type="http://schemas.openxmlformats.org/officeDocument/2006/relationships/image" Target="../media/image24.jpe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3.gif"/><Relationship Id="rId11" Type="http://schemas.openxmlformats.org/officeDocument/2006/relationships/image" Target="../media/image28.png"/><Relationship Id="rId5" Type="http://schemas.openxmlformats.org/officeDocument/2006/relationships/image" Target="../media/image22.jpeg"/><Relationship Id="rId10" Type="http://schemas.openxmlformats.org/officeDocument/2006/relationships/image" Target="../media/image27.png"/><Relationship Id="rId4" Type="http://schemas.openxmlformats.org/officeDocument/2006/relationships/image" Target="../media/image21.jpeg"/><Relationship Id="rId9" Type="http://schemas.openxmlformats.org/officeDocument/2006/relationships/image" Target="../media/image2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6.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41.png"/><Relationship Id="rId4" Type="http://schemas.openxmlformats.org/officeDocument/2006/relationships/image" Target="../media/image40.jpeg"/></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31.emf"/></Relationships>
</file>

<file path=ppt/slides/_rels/slide2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48.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3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51.jpeg"/></Relationships>
</file>

<file path=ppt/slides/_rels/slide32.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58.jpeg"/><Relationship Id="rId2" Type="http://schemas.openxmlformats.org/officeDocument/2006/relationships/slideLayout" Target="../slideLayouts/slideLayout12.xml"/><Relationship Id="rId1" Type="http://schemas.openxmlformats.org/officeDocument/2006/relationships/vmlDrawing" Target="../drawings/vmlDrawing1.v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image" Target="../media/image59.jpeg"/><Relationship Id="rId1" Type="http://schemas.openxmlformats.org/officeDocument/2006/relationships/slideLayout" Target="../slideLayouts/slideLayout12.xml"/><Relationship Id="rId5" Type="http://schemas.openxmlformats.org/officeDocument/2006/relationships/hyperlink" Target="mailto:zhuc@zju.edu.cn" TargetMode="External"/><Relationship Id="rId4" Type="http://schemas.openxmlformats.org/officeDocument/2006/relationships/image" Target="../media/image61.jpe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notesSlide" Target="../notesSlides/notesSlide4.xml"/><Relationship Id="rId7" Type="http://schemas.openxmlformats.org/officeDocument/2006/relationships/diagramColors" Target="../diagrams/colors3.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9.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openxmlformats.org/officeDocument/2006/relationships/notesSlide" Target="../notesSlides/notesSlide5.xml"/><Relationship Id="rId7" Type="http://schemas.openxmlformats.org/officeDocument/2006/relationships/diagramLayout" Target="../diagrams/layout4.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Data" Target="../diagrams/data4.xml"/><Relationship Id="rId5" Type="http://schemas.openxmlformats.org/officeDocument/2006/relationships/image" Target="../media/image13.png"/><Relationship Id="rId10" Type="http://schemas.microsoft.com/office/2007/relationships/diagramDrawing" Target="../diagrams/drawing4.xml"/><Relationship Id="rId4" Type="http://schemas.openxmlformats.org/officeDocument/2006/relationships/image" Target="../media/image12.jpeg"/><Relationship Id="rId9" Type="http://schemas.openxmlformats.org/officeDocument/2006/relationships/diagramColors" Target="../diagrams/colors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37AA9590-90E0-4DC1-ABEA-00905285774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4727" t="5187" r="48855" b="5530"/>
          <a:stretch/>
        </p:blipFill>
        <p:spPr>
          <a:xfrm>
            <a:off x="7224442" y="-5195"/>
            <a:ext cx="4972754" cy="6857999"/>
          </a:xfrm>
          <a:prstGeom prst="rect">
            <a:avLst/>
          </a:prstGeom>
        </p:spPr>
      </p:pic>
      <p:pic>
        <p:nvPicPr>
          <p:cNvPr id="10" name="Picture 2" descr="http://pi.zju.edu.cn/web/images/logo.png">
            <a:extLst>
              <a:ext uri="{FF2B5EF4-FFF2-40B4-BE49-F238E27FC236}">
                <a16:creationId xmlns:a16="http://schemas.microsoft.com/office/drawing/2014/main" id="{7C117CBB-63B3-4AD0-B6CE-7DF0B9B04EBB}"/>
              </a:ext>
            </a:extLst>
          </p:cNvPr>
          <p:cNvPicPr>
            <a:picLocks noChangeAspect="1" noChangeArrowheads="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l="-1" t="19117" r="2895" b="10695"/>
          <a:stretch/>
        </p:blipFill>
        <p:spPr bwMode="auto">
          <a:xfrm>
            <a:off x="312685" y="168186"/>
            <a:ext cx="2772208" cy="838491"/>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48C0BDCD-9EA1-4B4B-AAD2-CB9511F499F8}"/>
              </a:ext>
            </a:extLst>
          </p:cNvPr>
          <p:cNvSpPr/>
          <p:nvPr/>
        </p:nvSpPr>
        <p:spPr>
          <a:xfrm>
            <a:off x="-65910" y="3024350"/>
            <a:ext cx="7109639" cy="2973122"/>
          </a:xfrm>
          <a:prstGeom prst="rect">
            <a:avLst/>
          </a:prstGeom>
        </p:spPr>
        <p:txBody>
          <a:bodyPr wrap="none">
            <a:spAutoFit/>
          </a:bodyPr>
          <a:lstStyle/>
          <a:p>
            <a:pPr algn="ctr">
              <a:lnSpc>
                <a:spcPct val="120000"/>
              </a:lnSpc>
            </a:pPr>
            <a:r>
              <a:rPr lang="en-US" altLang="zh-CN" sz="4400" b="1" kern="0" spc="100" dirty="0">
                <a:solidFill>
                  <a:srgbClr val="920000"/>
                </a:solidFill>
                <a:effectLst>
                  <a:outerShdw blurRad="50800" dist="38100" dir="5400000" algn="t" rotWithShape="0">
                    <a:prstClr val="black">
                      <a:alpha val="40000"/>
                    </a:prstClr>
                  </a:outerShdw>
                </a:effectLst>
                <a:cs typeface="+mn-ea"/>
                <a:sym typeface="+mn-lt"/>
              </a:rPr>
              <a:t>《</a:t>
            </a:r>
            <a:r>
              <a:rPr lang="zh-CN" altLang="en-US" sz="4400" b="1" kern="0" spc="100" dirty="0">
                <a:solidFill>
                  <a:srgbClr val="920000"/>
                </a:solidFill>
                <a:effectLst>
                  <a:outerShdw blurRad="50800" dist="38100" dir="5400000" algn="t" rotWithShape="0">
                    <a:prstClr val="black">
                      <a:alpha val="40000"/>
                    </a:prstClr>
                  </a:outerShdw>
                </a:effectLst>
                <a:cs typeface="+mn-ea"/>
                <a:sym typeface="+mn-lt"/>
              </a:rPr>
              <a:t>工业传感互联与云计算</a:t>
            </a:r>
            <a:r>
              <a:rPr lang="en-US" altLang="zh-CN" sz="4400" b="1" kern="0" spc="100" dirty="0">
                <a:solidFill>
                  <a:srgbClr val="920000"/>
                </a:solidFill>
                <a:effectLst>
                  <a:outerShdw blurRad="50800" dist="38100" dir="5400000" algn="t" rotWithShape="0">
                    <a:prstClr val="black">
                      <a:alpha val="40000"/>
                    </a:prstClr>
                  </a:outerShdw>
                </a:effectLst>
                <a:cs typeface="+mn-ea"/>
                <a:sym typeface="+mn-lt"/>
              </a:rPr>
              <a:t>》</a:t>
            </a:r>
          </a:p>
          <a:p>
            <a:pPr algn="ctr">
              <a:lnSpc>
                <a:spcPct val="120000"/>
              </a:lnSpc>
            </a:pPr>
            <a:endParaRPr lang="en-US" altLang="zh-CN" sz="1600" b="1" kern="0" spc="100" dirty="0">
              <a:solidFill>
                <a:srgbClr val="920000"/>
              </a:solidFill>
              <a:effectLst>
                <a:outerShdw blurRad="50800" dist="38100" dir="5400000" algn="t" rotWithShape="0">
                  <a:prstClr val="black">
                    <a:alpha val="40000"/>
                  </a:prstClr>
                </a:outerShdw>
              </a:effectLst>
              <a:cs typeface="+mn-ea"/>
              <a:sym typeface="+mn-lt"/>
            </a:endParaRPr>
          </a:p>
          <a:p>
            <a:pPr algn="ctr">
              <a:lnSpc>
                <a:spcPct val="120000"/>
              </a:lnSpc>
            </a:pPr>
            <a:r>
              <a:rPr lang="zh-CN" altLang="en-US" sz="3200" b="1" kern="0" spc="100" dirty="0">
                <a:solidFill>
                  <a:srgbClr val="920000"/>
                </a:solidFill>
                <a:effectLst>
                  <a:outerShdw blurRad="50800" dist="38100" dir="5400000" algn="t" rotWithShape="0">
                    <a:prstClr val="black">
                      <a:alpha val="40000"/>
                    </a:prstClr>
                  </a:outerShdw>
                </a:effectLst>
                <a:cs typeface="+mn-ea"/>
                <a:sym typeface="+mn-lt"/>
              </a:rPr>
              <a:t>朱辰 </a:t>
            </a:r>
            <a:r>
              <a:rPr lang="en-US" altLang="zh-CN" sz="3200" b="1" kern="0" spc="100" dirty="0">
                <a:solidFill>
                  <a:srgbClr val="920000"/>
                </a:solidFill>
                <a:effectLst>
                  <a:outerShdw blurRad="50800" dist="38100" dir="5400000" algn="t" rotWithShape="0">
                    <a:prstClr val="black">
                      <a:alpha val="40000"/>
                    </a:prstClr>
                  </a:outerShdw>
                </a:effectLst>
                <a:cs typeface="+mn-ea"/>
                <a:sym typeface="+mn-lt"/>
              </a:rPr>
              <a:t>zhuc@zju.edu.cn</a:t>
            </a:r>
          </a:p>
          <a:p>
            <a:pPr algn="ctr">
              <a:lnSpc>
                <a:spcPct val="120000"/>
              </a:lnSpc>
            </a:pPr>
            <a:r>
              <a:rPr lang="en-US" altLang="zh-CN" sz="3200" b="1" kern="0" spc="100" dirty="0">
                <a:solidFill>
                  <a:srgbClr val="920000"/>
                </a:solidFill>
                <a:effectLst>
                  <a:outerShdw blurRad="50800" dist="38100" dir="5400000" algn="t" rotWithShape="0">
                    <a:prstClr val="black">
                      <a:alpha val="40000"/>
                    </a:prstClr>
                  </a:outerShdw>
                </a:effectLst>
                <a:cs typeface="+mn-ea"/>
                <a:sym typeface="+mn-lt"/>
              </a:rPr>
              <a:t>15924175545</a:t>
            </a:r>
          </a:p>
          <a:p>
            <a:pPr algn="ctr">
              <a:lnSpc>
                <a:spcPct val="120000"/>
              </a:lnSpc>
            </a:pPr>
            <a:r>
              <a:rPr lang="zh-CN" altLang="en-US" sz="3200" b="1" kern="0" spc="100" dirty="0">
                <a:solidFill>
                  <a:srgbClr val="920000"/>
                </a:solidFill>
                <a:effectLst>
                  <a:outerShdw blurRad="50800" dist="38100" dir="5400000" algn="t" rotWithShape="0">
                    <a:prstClr val="black">
                      <a:alpha val="40000"/>
                    </a:prstClr>
                  </a:outerShdw>
                </a:effectLst>
                <a:cs typeface="+mn-ea"/>
                <a:sym typeface="+mn-lt"/>
              </a:rPr>
              <a:t>魏兵  </a:t>
            </a:r>
            <a:r>
              <a:rPr lang="en-US" altLang="zh-CN" sz="3200" b="1" kern="0" spc="100" dirty="0">
                <a:solidFill>
                  <a:srgbClr val="920000"/>
                </a:solidFill>
                <a:effectLst>
                  <a:outerShdw blurRad="50800" dist="38100" dir="5400000" algn="t" rotWithShape="0">
                    <a:prstClr val="black">
                      <a:alpha val="40000"/>
                    </a:prstClr>
                  </a:outerShdw>
                </a:effectLst>
                <a:cs typeface="+mn-ea"/>
                <a:sym typeface="+mn-lt"/>
              </a:rPr>
              <a:t>18868818602</a:t>
            </a:r>
          </a:p>
        </p:txBody>
      </p:sp>
      <p:sp>
        <p:nvSpPr>
          <p:cNvPr id="6" name="副标题 5">
            <a:extLst>
              <a:ext uri="{FF2B5EF4-FFF2-40B4-BE49-F238E27FC236}">
                <a16:creationId xmlns:a16="http://schemas.microsoft.com/office/drawing/2014/main" id="{6FA09D72-A02F-4155-97A7-102A4A3AC0F3}"/>
              </a:ext>
            </a:extLst>
          </p:cNvPr>
          <p:cNvSpPr>
            <a:spLocks noGrp="1"/>
          </p:cNvSpPr>
          <p:nvPr>
            <p:ph type="subTitle" idx="1"/>
          </p:nvPr>
        </p:nvSpPr>
        <p:spPr>
          <a:xfrm>
            <a:off x="1545290" y="1987296"/>
            <a:ext cx="4067348" cy="438912"/>
          </a:xfrm>
        </p:spPr>
        <p:txBody>
          <a:bodyPr/>
          <a:lstStyle/>
          <a:p>
            <a:r>
              <a:rPr lang="zh-CN" altLang="en-US" dirty="0">
                <a:solidFill>
                  <a:schemeClr val="tx1">
                    <a:lumMod val="50000"/>
                    <a:lumOff val="50000"/>
                  </a:schemeClr>
                </a:solidFill>
              </a:rPr>
              <a:t>高阶工程认知实践课程系列</a:t>
            </a:r>
          </a:p>
        </p:txBody>
      </p:sp>
    </p:spTree>
  </p:cSld>
  <p:clrMapOvr>
    <a:masterClrMapping/>
  </p:clrMapOvr>
  <mc:AlternateContent xmlns:mc="http://schemas.openxmlformats.org/markup-compatibility/2006" xmlns:p14="http://schemas.microsoft.com/office/powerpoint/2010/main">
    <mc:Choice Requires="p14">
      <p:transition spd="slow" p14:dur="2000" advTm="12497"/>
    </mc:Choice>
    <mc:Fallback xmlns="">
      <p:transition spd="slow" advTm="1249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664F2C6-8899-445D-95ED-E3BAD65BB167}"/>
              </a:ext>
            </a:extLst>
          </p:cNvPr>
          <p:cNvSpPr>
            <a:spLocks noGrp="1"/>
          </p:cNvSpPr>
          <p:nvPr>
            <p:ph type="title"/>
          </p:nvPr>
        </p:nvSpPr>
        <p:spPr/>
        <p:txBody>
          <a:bodyPr/>
          <a:lstStyle/>
          <a:p>
            <a:r>
              <a:rPr lang="zh-CN" altLang="en-US" dirty="0"/>
              <a:t>教学安排</a:t>
            </a:r>
          </a:p>
        </p:txBody>
      </p:sp>
      <p:sp>
        <p:nvSpPr>
          <p:cNvPr id="7" name="矩形 6">
            <a:extLst>
              <a:ext uri="{FF2B5EF4-FFF2-40B4-BE49-F238E27FC236}">
                <a16:creationId xmlns:a16="http://schemas.microsoft.com/office/drawing/2014/main" id="{D83D8B87-3957-4D10-9FA1-2E812AF96503}"/>
              </a:ext>
            </a:extLst>
          </p:cNvPr>
          <p:cNvSpPr/>
          <p:nvPr/>
        </p:nvSpPr>
        <p:spPr>
          <a:xfrm>
            <a:off x="436601" y="941698"/>
            <a:ext cx="11234699" cy="2062103"/>
          </a:xfrm>
          <a:prstGeom prst="rect">
            <a:avLst/>
          </a:prstGeom>
        </p:spPr>
        <p:txBody>
          <a:bodyPr wrap="square">
            <a:spAutoFit/>
          </a:bodyPr>
          <a:lstStyle/>
          <a:p>
            <a:pPr marL="342900" indent="-342900" algn="just">
              <a:spcBef>
                <a:spcPts val="600"/>
              </a:spcBef>
              <a:buFont typeface="Wingdings" panose="05000000000000000000" pitchFamily="2" charset="2"/>
              <a:buChar char="n"/>
            </a:pPr>
            <a:r>
              <a:rPr lang="zh-CN" altLang="en-US" dirty="0">
                <a:solidFill>
                  <a:prstClr val="black"/>
                </a:solidFill>
                <a:latin typeface="微软雅黑" panose="020B0503020204020204" pitchFamily="34" charset="-122"/>
              </a:rPr>
              <a:t>课程一共分为</a:t>
            </a:r>
            <a:r>
              <a:rPr lang="en-US" altLang="zh-CN" dirty="0">
                <a:solidFill>
                  <a:prstClr val="black"/>
                </a:solidFill>
                <a:latin typeface="微软雅黑" panose="020B0503020204020204" pitchFamily="34" charset="-122"/>
              </a:rPr>
              <a:t>8</a:t>
            </a:r>
            <a:r>
              <a:rPr lang="zh-CN" altLang="en-US" dirty="0">
                <a:solidFill>
                  <a:prstClr val="black"/>
                </a:solidFill>
                <a:latin typeface="微软雅黑" panose="020B0503020204020204" pitchFamily="34" charset="-122"/>
              </a:rPr>
              <a:t>个平行班，分别为</a:t>
            </a:r>
            <a:r>
              <a:rPr lang="en-US" altLang="zh-CN" dirty="0">
                <a:solidFill>
                  <a:prstClr val="black"/>
                </a:solidFill>
                <a:latin typeface="微软雅黑" panose="020B0503020204020204" pitchFamily="34" charset="-122"/>
              </a:rPr>
              <a:t>1</a:t>
            </a:r>
            <a:r>
              <a:rPr lang="zh-CN" altLang="en-US" dirty="0">
                <a:solidFill>
                  <a:prstClr val="black"/>
                </a:solidFill>
                <a:latin typeface="微软雅黑" panose="020B0503020204020204" pitchFamily="34" charset="-122"/>
              </a:rPr>
              <a:t>班</a:t>
            </a:r>
            <a:r>
              <a:rPr lang="en-US" altLang="zh-CN" dirty="0">
                <a:solidFill>
                  <a:prstClr val="black"/>
                </a:solidFill>
                <a:latin typeface="微软雅黑" panose="020B0503020204020204" pitchFamily="34" charset="-122"/>
              </a:rPr>
              <a:t>-8</a:t>
            </a:r>
            <a:r>
              <a:rPr lang="zh-CN" altLang="en-US" dirty="0">
                <a:solidFill>
                  <a:prstClr val="black"/>
                </a:solidFill>
                <a:latin typeface="微软雅黑" panose="020B0503020204020204" pitchFamily="34" charset="-122"/>
              </a:rPr>
              <a:t>班，宁波分院为</a:t>
            </a:r>
            <a:r>
              <a:rPr lang="en-US" altLang="zh-CN" dirty="0">
                <a:solidFill>
                  <a:prstClr val="black"/>
                </a:solidFill>
                <a:latin typeface="微软雅黑" panose="020B0503020204020204" pitchFamily="34" charset="-122"/>
              </a:rPr>
              <a:t>7</a:t>
            </a:r>
            <a:r>
              <a:rPr lang="zh-CN" altLang="en-US" dirty="0">
                <a:solidFill>
                  <a:prstClr val="black"/>
                </a:solidFill>
                <a:latin typeface="微软雅黑" panose="020B0503020204020204" pitchFamily="34" charset="-122"/>
              </a:rPr>
              <a:t>班、</a:t>
            </a:r>
            <a:r>
              <a:rPr lang="en-US" altLang="zh-CN" dirty="0">
                <a:solidFill>
                  <a:prstClr val="black"/>
                </a:solidFill>
                <a:latin typeface="微软雅黑" panose="020B0503020204020204" pitchFamily="34" charset="-122"/>
              </a:rPr>
              <a:t>8</a:t>
            </a:r>
            <a:r>
              <a:rPr lang="zh-CN" altLang="en-US" dirty="0">
                <a:solidFill>
                  <a:prstClr val="black"/>
                </a:solidFill>
                <a:latin typeface="微软雅黑" panose="020B0503020204020204" pitchFamily="34" charset="-122"/>
              </a:rPr>
              <a:t>班</a:t>
            </a:r>
          </a:p>
          <a:p>
            <a:pPr marL="342900" indent="-342900" algn="just">
              <a:spcBef>
                <a:spcPts val="600"/>
              </a:spcBef>
              <a:buFont typeface="Wingdings" panose="05000000000000000000" pitchFamily="2" charset="2"/>
              <a:buChar char="n"/>
            </a:pPr>
            <a:r>
              <a:rPr lang="zh-CN" altLang="en-US" dirty="0">
                <a:solidFill>
                  <a:prstClr val="black"/>
                </a:solidFill>
                <a:latin typeface="微软雅黑" panose="020B0503020204020204" pitchFamily="34" charset="-122"/>
              </a:rPr>
              <a:t>按照</a:t>
            </a:r>
            <a:r>
              <a:rPr lang="en-US" altLang="zh-CN" dirty="0">
                <a:solidFill>
                  <a:prstClr val="black"/>
                </a:solidFill>
                <a:latin typeface="微软雅黑" panose="020B0503020204020204" pitchFamily="34" charset="-122"/>
              </a:rPr>
              <a:t>1-3</a:t>
            </a:r>
            <a:r>
              <a:rPr lang="zh-CN" altLang="en-US" dirty="0">
                <a:solidFill>
                  <a:prstClr val="black"/>
                </a:solidFill>
                <a:latin typeface="微软雅黑" panose="020B0503020204020204" pitchFamily="34" charset="-122"/>
              </a:rPr>
              <a:t>班，</a:t>
            </a:r>
            <a:r>
              <a:rPr lang="en-US" altLang="zh-CN" dirty="0">
                <a:solidFill>
                  <a:prstClr val="black"/>
                </a:solidFill>
                <a:latin typeface="微软雅黑" panose="020B0503020204020204" pitchFamily="34" charset="-122"/>
              </a:rPr>
              <a:t>4-6</a:t>
            </a:r>
            <a:r>
              <a:rPr lang="zh-CN" altLang="en-US" dirty="0">
                <a:solidFill>
                  <a:prstClr val="black"/>
                </a:solidFill>
                <a:latin typeface="微软雅黑" panose="020B0503020204020204" pitchFamily="34" charset="-122"/>
              </a:rPr>
              <a:t>班，</a:t>
            </a:r>
            <a:r>
              <a:rPr lang="en-US" altLang="zh-CN" dirty="0">
                <a:solidFill>
                  <a:prstClr val="black"/>
                </a:solidFill>
                <a:latin typeface="微软雅黑" panose="020B0503020204020204" pitchFamily="34" charset="-122"/>
              </a:rPr>
              <a:t>7-8</a:t>
            </a:r>
            <a:r>
              <a:rPr lang="zh-CN" altLang="en-US" dirty="0">
                <a:solidFill>
                  <a:prstClr val="black"/>
                </a:solidFill>
                <a:latin typeface="微软雅黑" panose="020B0503020204020204" pitchFamily="34" charset="-122"/>
              </a:rPr>
              <a:t>班上课时间一致安排</a:t>
            </a:r>
          </a:p>
          <a:p>
            <a:pPr marL="342900" indent="-342900" algn="just">
              <a:spcBef>
                <a:spcPts val="600"/>
              </a:spcBef>
              <a:buFont typeface="Wingdings" panose="05000000000000000000" pitchFamily="2" charset="2"/>
              <a:buChar char="n"/>
            </a:pPr>
            <a:r>
              <a:rPr lang="en-US" altLang="zh-CN" dirty="0">
                <a:solidFill>
                  <a:prstClr val="black"/>
                </a:solidFill>
                <a:latin typeface="微软雅黑" panose="020B0503020204020204" pitchFamily="34" charset="-122"/>
              </a:rPr>
              <a:t>1-3</a:t>
            </a:r>
            <a:r>
              <a:rPr lang="zh-CN" altLang="en-US" dirty="0">
                <a:solidFill>
                  <a:prstClr val="black"/>
                </a:solidFill>
                <a:latin typeface="微软雅黑" panose="020B0503020204020204" pitchFamily="34" charset="-122"/>
              </a:rPr>
              <a:t>班上课时间为每周一上午</a:t>
            </a:r>
            <a:r>
              <a:rPr lang="en-US" altLang="zh-CN" dirty="0">
                <a:solidFill>
                  <a:prstClr val="black"/>
                </a:solidFill>
                <a:latin typeface="微软雅黑" panose="020B0503020204020204" pitchFamily="34" charset="-122"/>
              </a:rPr>
              <a:t>3-5</a:t>
            </a:r>
            <a:r>
              <a:rPr lang="zh-CN" altLang="en-US" dirty="0">
                <a:solidFill>
                  <a:prstClr val="black"/>
                </a:solidFill>
                <a:latin typeface="微软雅黑" panose="020B0503020204020204" pitchFamily="34" charset="-122"/>
              </a:rPr>
              <a:t>节及周二下午</a:t>
            </a:r>
            <a:r>
              <a:rPr lang="en-US" altLang="zh-CN" dirty="0">
                <a:solidFill>
                  <a:prstClr val="black"/>
                </a:solidFill>
                <a:latin typeface="微软雅黑" panose="020B0503020204020204" pitchFamily="34" charset="-122"/>
              </a:rPr>
              <a:t>6-8</a:t>
            </a:r>
            <a:r>
              <a:rPr lang="zh-CN" altLang="en-US" dirty="0">
                <a:solidFill>
                  <a:prstClr val="black"/>
                </a:solidFill>
                <a:latin typeface="微软雅黑" panose="020B0503020204020204" pitchFamily="34" charset="-122"/>
              </a:rPr>
              <a:t>节；</a:t>
            </a:r>
            <a:r>
              <a:rPr lang="en-US" altLang="zh-CN" dirty="0">
                <a:solidFill>
                  <a:prstClr val="black"/>
                </a:solidFill>
                <a:latin typeface="微软雅黑" panose="020B0503020204020204" pitchFamily="34" charset="-122"/>
              </a:rPr>
              <a:t>4-6</a:t>
            </a:r>
            <a:r>
              <a:rPr lang="zh-CN" altLang="en-US" dirty="0">
                <a:solidFill>
                  <a:prstClr val="black"/>
                </a:solidFill>
                <a:latin typeface="微软雅黑" panose="020B0503020204020204" pitchFamily="34" charset="-122"/>
              </a:rPr>
              <a:t>班上课时间为每周二</a:t>
            </a:r>
            <a:r>
              <a:rPr lang="en-US" altLang="zh-CN" dirty="0">
                <a:solidFill>
                  <a:prstClr val="black"/>
                </a:solidFill>
                <a:latin typeface="微软雅黑" panose="020B0503020204020204" pitchFamily="34" charset="-122"/>
              </a:rPr>
              <a:t>3-5</a:t>
            </a:r>
            <a:r>
              <a:rPr lang="zh-CN" altLang="en-US" dirty="0">
                <a:solidFill>
                  <a:prstClr val="black"/>
                </a:solidFill>
                <a:latin typeface="微软雅黑" panose="020B0503020204020204" pitchFamily="34" charset="-122"/>
              </a:rPr>
              <a:t>节及每周五</a:t>
            </a:r>
            <a:r>
              <a:rPr lang="en-US" altLang="zh-CN" dirty="0">
                <a:solidFill>
                  <a:prstClr val="black"/>
                </a:solidFill>
                <a:latin typeface="微软雅黑" panose="020B0503020204020204" pitchFamily="34" charset="-122"/>
              </a:rPr>
              <a:t>3-5</a:t>
            </a:r>
            <a:r>
              <a:rPr lang="zh-CN" altLang="en-US" dirty="0">
                <a:solidFill>
                  <a:prstClr val="black"/>
                </a:solidFill>
                <a:latin typeface="微软雅黑" panose="020B0503020204020204" pitchFamily="34" charset="-122"/>
              </a:rPr>
              <a:t>节；</a:t>
            </a:r>
            <a:r>
              <a:rPr lang="en-US" altLang="zh-CN" dirty="0">
                <a:solidFill>
                  <a:prstClr val="black"/>
                </a:solidFill>
                <a:latin typeface="微软雅黑" panose="020B0503020204020204" pitchFamily="34" charset="-122"/>
              </a:rPr>
              <a:t>7-8</a:t>
            </a:r>
            <a:r>
              <a:rPr lang="zh-CN" altLang="en-US" dirty="0">
                <a:solidFill>
                  <a:prstClr val="black"/>
                </a:solidFill>
                <a:latin typeface="微软雅黑" panose="020B0503020204020204" pitchFamily="34" charset="-122"/>
              </a:rPr>
              <a:t>班上课时间为每周四</a:t>
            </a:r>
            <a:r>
              <a:rPr lang="en-US" altLang="zh-CN" dirty="0">
                <a:solidFill>
                  <a:prstClr val="black"/>
                </a:solidFill>
                <a:latin typeface="微软雅黑" panose="020B0503020204020204" pitchFamily="34" charset="-122"/>
              </a:rPr>
              <a:t>3-5</a:t>
            </a:r>
            <a:r>
              <a:rPr lang="zh-CN" altLang="en-US" dirty="0">
                <a:solidFill>
                  <a:prstClr val="black"/>
                </a:solidFill>
                <a:latin typeface="微软雅黑" panose="020B0503020204020204" pitchFamily="34" charset="-122"/>
              </a:rPr>
              <a:t>及</a:t>
            </a:r>
            <a:r>
              <a:rPr lang="en-US" altLang="zh-CN" dirty="0">
                <a:solidFill>
                  <a:prstClr val="black"/>
                </a:solidFill>
                <a:latin typeface="微软雅黑" panose="020B0503020204020204" pitchFamily="34" charset="-122"/>
              </a:rPr>
              <a:t>6-8</a:t>
            </a:r>
            <a:r>
              <a:rPr lang="zh-CN" altLang="en-US" dirty="0">
                <a:solidFill>
                  <a:prstClr val="black"/>
                </a:solidFill>
                <a:latin typeface="微软雅黑" panose="020B0503020204020204" pitchFamily="34" charset="-122"/>
              </a:rPr>
              <a:t>节。</a:t>
            </a:r>
          </a:p>
          <a:p>
            <a:pPr marL="342900" indent="-342900" algn="just">
              <a:spcBef>
                <a:spcPts val="600"/>
              </a:spcBef>
              <a:buFont typeface="Wingdings" panose="05000000000000000000" pitchFamily="2" charset="2"/>
              <a:buChar char="n"/>
            </a:pPr>
            <a:r>
              <a:rPr lang="zh-CN" altLang="en-US" dirty="0">
                <a:solidFill>
                  <a:prstClr val="black"/>
                </a:solidFill>
                <a:latin typeface="微软雅黑" panose="020B0503020204020204" pitchFamily="34" charset="-122"/>
              </a:rPr>
              <a:t>系统课上课时间冬学期每单周，具体参照各系统安排</a:t>
            </a:r>
            <a:endParaRPr lang="en-US" altLang="zh-CN" dirty="0">
              <a:solidFill>
                <a:prstClr val="black"/>
              </a:solidFill>
              <a:latin typeface="微软雅黑" panose="020B0503020204020204" pitchFamily="34" charset="-122"/>
            </a:endParaRPr>
          </a:p>
          <a:p>
            <a:pPr marL="342900" indent="-342900" algn="just">
              <a:spcBef>
                <a:spcPts val="600"/>
              </a:spcBef>
              <a:buFont typeface="Wingdings" panose="05000000000000000000" pitchFamily="2" charset="2"/>
              <a:buChar char="n"/>
            </a:pPr>
            <a:r>
              <a:rPr lang="zh-CN" altLang="en-US" dirty="0">
                <a:solidFill>
                  <a:prstClr val="black"/>
                </a:solidFill>
                <a:latin typeface="微软雅黑" panose="020B0503020204020204" pitchFamily="34" charset="-122"/>
              </a:rPr>
              <a:t>模块课具体排课安排如下，</a:t>
            </a:r>
            <a:r>
              <a:rPr lang="zh-CN" altLang="en-US" b="1" dirty="0">
                <a:solidFill>
                  <a:srgbClr val="FF0000"/>
                </a:solidFill>
                <a:latin typeface="微软雅黑" panose="020B0503020204020204" pitchFamily="34" charset="-122"/>
              </a:rPr>
              <a:t>同学每次课只需到选课时指定的上课地点，由各模块老师带到具体场地</a:t>
            </a:r>
          </a:p>
        </p:txBody>
      </p:sp>
      <p:graphicFrame>
        <p:nvGraphicFramePr>
          <p:cNvPr id="2" name="表格 1">
            <a:extLst>
              <a:ext uri="{FF2B5EF4-FFF2-40B4-BE49-F238E27FC236}">
                <a16:creationId xmlns:a16="http://schemas.microsoft.com/office/drawing/2014/main" id="{8A8657E3-AB1A-4605-9BEF-2DBAC5762B11}"/>
              </a:ext>
            </a:extLst>
          </p:cNvPr>
          <p:cNvGraphicFramePr>
            <a:graphicFrameLocks noGrp="1"/>
          </p:cNvGraphicFramePr>
          <p:nvPr>
            <p:extLst>
              <p:ext uri="{D42A27DB-BD31-4B8C-83A1-F6EECF244321}">
                <p14:modId xmlns:p14="http://schemas.microsoft.com/office/powerpoint/2010/main" val="2708677000"/>
              </p:ext>
            </p:extLst>
          </p:nvPr>
        </p:nvGraphicFramePr>
        <p:xfrm>
          <a:off x="942100" y="3077387"/>
          <a:ext cx="9533901" cy="3657600"/>
        </p:xfrm>
        <a:graphic>
          <a:graphicData uri="http://schemas.openxmlformats.org/drawingml/2006/table">
            <a:tbl>
              <a:tblPr firstRow="1" firstCol="1" bandRow="1"/>
              <a:tblGrid>
                <a:gridCol w="1304185">
                  <a:extLst>
                    <a:ext uri="{9D8B030D-6E8A-4147-A177-3AD203B41FA5}">
                      <a16:colId xmlns:a16="http://schemas.microsoft.com/office/drawing/2014/main" val="2849127897"/>
                    </a:ext>
                  </a:extLst>
                </a:gridCol>
                <a:gridCol w="1031999">
                  <a:extLst>
                    <a:ext uri="{9D8B030D-6E8A-4147-A177-3AD203B41FA5}">
                      <a16:colId xmlns:a16="http://schemas.microsoft.com/office/drawing/2014/main" val="3712480870"/>
                    </a:ext>
                  </a:extLst>
                </a:gridCol>
                <a:gridCol w="1015184">
                  <a:extLst>
                    <a:ext uri="{9D8B030D-6E8A-4147-A177-3AD203B41FA5}">
                      <a16:colId xmlns:a16="http://schemas.microsoft.com/office/drawing/2014/main" val="3884874811"/>
                    </a:ext>
                  </a:extLst>
                </a:gridCol>
                <a:gridCol w="1015184">
                  <a:extLst>
                    <a:ext uri="{9D8B030D-6E8A-4147-A177-3AD203B41FA5}">
                      <a16:colId xmlns:a16="http://schemas.microsoft.com/office/drawing/2014/main" val="4081944370"/>
                    </a:ext>
                  </a:extLst>
                </a:gridCol>
                <a:gridCol w="1015184">
                  <a:extLst>
                    <a:ext uri="{9D8B030D-6E8A-4147-A177-3AD203B41FA5}">
                      <a16:colId xmlns:a16="http://schemas.microsoft.com/office/drawing/2014/main" val="3346348215"/>
                    </a:ext>
                  </a:extLst>
                </a:gridCol>
                <a:gridCol w="1015184">
                  <a:extLst>
                    <a:ext uri="{9D8B030D-6E8A-4147-A177-3AD203B41FA5}">
                      <a16:colId xmlns:a16="http://schemas.microsoft.com/office/drawing/2014/main" val="2159611335"/>
                    </a:ext>
                  </a:extLst>
                </a:gridCol>
                <a:gridCol w="1015184">
                  <a:extLst>
                    <a:ext uri="{9D8B030D-6E8A-4147-A177-3AD203B41FA5}">
                      <a16:colId xmlns:a16="http://schemas.microsoft.com/office/drawing/2014/main" val="357963757"/>
                    </a:ext>
                  </a:extLst>
                </a:gridCol>
                <a:gridCol w="1046710">
                  <a:extLst>
                    <a:ext uri="{9D8B030D-6E8A-4147-A177-3AD203B41FA5}">
                      <a16:colId xmlns:a16="http://schemas.microsoft.com/office/drawing/2014/main" val="2719282691"/>
                    </a:ext>
                  </a:extLst>
                </a:gridCol>
                <a:gridCol w="1075087">
                  <a:extLst>
                    <a:ext uri="{9D8B030D-6E8A-4147-A177-3AD203B41FA5}">
                      <a16:colId xmlns:a16="http://schemas.microsoft.com/office/drawing/2014/main" val="898860735"/>
                    </a:ext>
                  </a:extLst>
                </a:gridCol>
              </a:tblGrid>
              <a:tr h="0">
                <a:tc>
                  <a:txBody>
                    <a:bodyPr/>
                    <a:lstStyle/>
                    <a:p>
                      <a:pPr indent="304800" algn="l">
                        <a:lnSpc>
                          <a:spcPct val="150000"/>
                        </a:lnSpc>
                        <a:spcAft>
                          <a:spcPts val="0"/>
                        </a:spcAft>
                      </a:pPr>
                      <a:r>
                        <a:rPr lang="en-US" altLang="zh-CN" sz="16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sz="1600" kern="100" dirty="0">
                          <a:effectLst/>
                          <a:latin typeface="等线" panose="02010600030101010101" pitchFamily="2" charset="-122"/>
                          <a:ea typeface="等线" panose="02010600030101010101" pitchFamily="2" charset="-122"/>
                          <a:cs typeface="Times New Roman" panose="02020603050405020304" pitchFamily="18" charset="0"/>
                        </a:rPr>
                        <a:t>班级</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l">
                        <a:lnSpc>
                          <a:spcPct val="150000"/>
                        </a:lnSpc>
                        <a:spcAft>
                          <a:spcPts val="0"/>
                        </a:spcAft>
                      </a:pPr>
                      <a:r>
                        <a:rPr lang="zh-CN" sz="1600" kern="100" dirty="0">
                          <a:effectLst/>
                          <a:latin typeface="等线" panose="02010600030101010101" pitchFamily="2" charset="-122"/>
                          <a:ea typeface="等线" panose="02010600030101010101" pitchFamily="2" charset="-122"/>
                          <a:cs typeface="Times New Roman" panose="02020603050405020304" pitchFamily="18" charset="0"/>
                        </a:rPr>
                        <a:t>周次</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1</a:t>
                      </a:r>
                      <a:r>
                        <a:rPr lang="zh-CN" sz="1600" kern="100">
                          <a:effectLst/>
                          <a:latin typeface="等线" panose="02010600030101010101" pitchFamily="2" charset="-122"/>
                          <a:ea typeface="等线" panose="02010600030101010101" pitchFamily="2" charset="-122"/>
                          <a:cs typeface="Times New Roman" panose="02020603050405020304" pitchFamily="18" charset="0"/>
                        </a:rPr>
                        <a:t>班</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r>
                        <a:rPr lang="zh-CN" sz="1600" kern="100">
                          <a:effectLst/>
                          <a:latin typeface="等线" panose="02010600030101010101" pitchFamily="2" charset="-122"/>
                          <a:ea typeface="等线" panose="02010600030101010101" pitchFamily="2" charset="-122"/>
                          <a:cs typeface="Times New Roman" panose="02020603050405020304" pitchFamily="18" charset="0"/>
                        </a:rPr>
                        <a:t>班</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r>
                        <a:rPr lang="zh-CN" sz="1600" kern="100">
                          <a:effectLst/>
                          <a:latin typeface="等线" panose="02010600030101010101" pitchFamily="2" charset="-122"/>
                          <a:ea typeface="等线" panose="02010600030101010101" pitchFamily="2" charset="-122"/>
                          <a:cs typeface="Times New Roman" panose="02020603050405020304" pitchFamily="18" charset="0"/>
                        </a:rPr>
                        <a:t>班</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en-US" sz="1600" kern="100" dirty="0">
                          <a:effectLst/>
                          <a:latin typeface="等线" panose="02010600030101010101" pitchFamily="2" charset="-122"/>
                          <a:ea typeface="等线" panose="02010600030101010101" pitchFamily="2" charset="-122"/>
                          <a:cs typeface="Times New Roman" panose="02020603050405020304" pitchFamily="18" charset="0"/>
                        </a:rPr>
                        <a:t>4</a:t>
                      </a:r>
                      <a:r>
                        <a:rPr lang="zh-CN" sz="1600" kern="100" dirty="0">
                          <a:effectLst/>
                          <a:latin typeface="等线" panose="02010600030101010101" pitchFamily="2" charset="-122"/>
                          <a:ea typeface="等线" panose="02010600030101010101" pitchFamily="2" charset="-122"/>
                          <a:cs typeface="Times New Roman" panose="02020603050405020304" pitchFamily="18" charset="0"/>
                        </a:rPr>
                        <a:t>班</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r>
                        <a:rPr lang="zh-CN" sz="1600" kern="100">
                          <a:effectLst/>
                          <a:latin typeface="等线" panose="02010600030101010101" pitchFamily="2" charset="-122"/>
                          <a:ea typeface="等线" panose="02010600030101010101" pitchFamily="2" charset="-122"/>
                          <a:cs typeface="Times New Roman" panose="02020603050405020304" pitchFamily="18" charset="0"/>
                        </a:rPr>
                        <a:t>班</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r>
                        <a:rPr lang="zh-CN" sz="1600" kern="100">
                          <a:effectLst/>
                          <a:latin typeface="等线" panose="02010600030101010101" pitchFamily="2" charset="-122"/>
                          <a:ea typeface="等线" panose="02010600030101010101" pitchFamily="2" charset="-122"/>
                          <a:cs typeface="Times New Roman" panose="02020603050405020304" pitchFamily="18" charset="0"/>
                        </a:rPr>
                        <a:t>班</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r>
                        <a:rPr lang="zh-CN" sz="1600" kern="100">
                          <a:effectLst/>
                          <a:latin typeface="等线" panose="02010600030101010101" pitchFamily="2" charset="-122"/>
                          <a:ea typeface="等线" panose="02010600030101010101" pitchFamily="2" charset="-122"/>
                          <a:cs typeface="Times New Roman" panose="02020603050405020304" pitchFamily="18" charset="0"/>
                        </a:rPr>
                        <a:t>班</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r>
                        <a:rPr lang="zh-CN" sz="1600" kern="100">
                          <a:effectLst/>
                          <a:latin typeface="等线" panose="02010600030101010101" pitchFamily="2" charset="-122"/>
                          <a:ea typeface="等线" panose="02010600030101010101" pitchFamily="2" charset="-122"/>
                          <a:cs typeface="Times New Roman" panose="02020603050405020304" pitchFamily="18" charset="0"/>
                        </a:rPr>
                        <a:t>班</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85034829"/>
                  </a:ext>
                </a:extLst>
              </a:tr>
              <a:tr h="0">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1</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1</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4</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4850294"/>
                  </a:ext>
                </a:extLst>
              </a:tr>
              <a:tr h="0">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1</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4</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73715266"/>
                  </a:ext>
                </a:extLst>
              </a:tr>
              <a:tr h="0">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1</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4</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2407779"/>
                  </a:ext>
                </a:extLst>
              </a:tr>
              <a:tr h="0">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4</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1</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4</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30489899"/>
                  </a:ext>
                </a:extLst>
              </a:tr>
              <a:tr h="0">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1</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4</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61157561"/>
                  </a:ext>
                </a:extLst>
              </a:tr>
              <a:tr h="0">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4</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1</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7484075"/>
                  </a:ext>
                </a:extLst>
              </a:tr>
              <a:tr h="0">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4</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1</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52651125"/>
                  </a:ext>
                </a:extLst>
              </a:tr>
              <a:tr h="0">
                <a:tc>
                  <a:txBody>
                    <a:bodyPr/>
                    <a:lstStyle/>
                    <a:p>
                      <a:pPr indent="266700" algn="l">
                        <a:lnSpc>
                          <a:spcPct val="150000"/>
                        </a:lnSpc>
                        <a:spcAft>
                          <a:spcPts val="0"/>
                        </a:spcAft>
                      </a:pP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2</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4</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5</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6</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a:effectLst/>
                          <a:latin typeface="等线" panose="02010600030101010101" pitchFamily="2" charset="-122"/>
                          <a:ea typeface="等线" panose="02010600030101010101" pitchFamily="2" charset="-122"/>
                          <a:cs typeface="Times New Roman" panose="02020603050405020304" pitchFamily="18" charset="0"/>
                        </a:rPr>
                        <a:t>8</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Aft>
                          <a:spcPts val="0"/>
                        </a:spcAft>
                      </a:pPr>
                      <a:r>
                        <a:rPr lang="zh-CN" sz="1600" kern="100" dirty="0">
                          <a:effectLst/>
                          <a:latin typeface="等线" panose="02010600030101010101" pitchFamily="2" charset="-122"/>
                          <a:ea typeface="等线" panose="02010600030101010101" pitchFamily="2" charset="-122"/>
                          <a:cs typeface="Times New Roman" panose="02020603050405020304" pitchFamily="18" charset="0"/>
                        </a:rPr>
                        <a:t>模块</a:t>
                      </a:r>
                      <a:r>
                        <a:rPr lang="en-US" sz="1600" kern="100" dirty="0">
                          <a:effectLst/>
                          <a:latin typeface="等线" panose="02010600030101010101" pitchFamily="2" charset="-122"/>
                          <a:ea typeface="等线" panose="02010600030101010101" pitchFamily="2" charset="-122"/>
                          <a:cs typeface="Times New Roman" panose="02020603050405020304" pitchFamily="18" charset="0"/>
                        </a:rPr>
                        <a:t>1</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598622"/>
                  </a:ext>
                </a:extLst>
              </a:tr>
            </a:tbl>
          </a:graphicData>
        </a:graphic>
      </p:graphicFrame>
    </p:spTree>
    <p:custDataLst>
      <p:tags r:id="rId1"/>
    </p:custDataLst>
    <p:extLst>
      <p:ext uri="{BB962C8B-B14F-4D97-AF65-F5344CB8AC3E}">
        <p14:creationId xmlns:p14="http://schemas.microsoft.com/office/powerpoint/2010/main" val="62744804"/>
      </p:ext>
    </p:extLst>
  </p:cSld>
  <p:clrMapOvr>
    <a:masterClrMapping/>
  </p:clrMapOvr>
  <mc:AlternateContent xmlns:mc="http://schemas.openxmlformats.org/markup-compatibility/2006" xmlns:p14="http://schemas.microsoft.com/office/powerpoint/2010/main">
    <mc:Choice Requires="p14">
      <p:transition spd="slow" p14:dur="2000" advTm="6167"/>
    </mc:Choice>
    <mc:Fallback xmlns="">
      <p:transition spd="slow" advTm="6167"/>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9610111-40D1-80C0-3AE4-C937507C3D70}"/>
              </a:ext>
            </a:extLst>
          </p:cNvPr>
          <p:cNvSpPr/>
          <p:nvPr/>
        </p:nvSpPr>
        <p:spPr>
          <a:xfrm>
            <a:off x="2861782" y="2977402"/>
            <a:ext cx="6468437" cy="903196"/>
          </a:xfrm>
          <a:prstGeom prst="rect">
            <a:avLst/>
          </a:prstGeom>
        </p:spPr>
        <p:txBody>
          <a:bodyPr wrap="none">
            <a:spAutoFit/>
          </a:bodyPr>
          <a:lstStyle/>
          <a:p>
            <a:pPr algn="ctr">
              <a:lnSpc>
                <a:spcPct val="120000"/>
              </a:lnSpc>
            </a:pPr>
            <a:r>
              <a:rPr lang="zh-CN" altLang="en-US" sz="4800" b="1" kern="0" spc="100" dirty="0">
                <a:solidFill>
                  <a:srgbClr val="920000"/>
                </a:solidFill>
                <a:effectLst>
                  <a:outerShdw blurRad="50800" dist="38100" dir="5400000" algn="t" rotWithShape="0">
                    <a:prstClr val="black">
                      <a:alpha val="40000"/>
                    </a:prstClr>
                  </a:outerShdw>
                </a:effectLst>
                <a:cs typeface="+mn-ea"/>
                <a:sym typeface="+mn-lt"/>
              </a:rPr>
              <a:t>工业传感互联与云计算</a:t>
            </a:r>
            <a:endParaRPr lang="en-US" altLang="zh-CN" sz="4800" b="1" kern="0" spc="100" dirty="0">
              <a:solidFill>
                <a:srgbClr val="920000"/>
              </a:solidFill>
              <a:effectLst>
                <a:outerShdw blurRad="50800" dist="38100" dir="5400000" algn="t" rotWithShape="0">
                  <a:prstClr val="black">
                    <a:alpha val="40000"/>
                  </a:prstClr>
                </a:outerShdw>
              </a:effectLst>
              <a:cs typeface="+mn-ea"/>
              <a:sym typeface="+mn-lt"/>
            </a:endParaRPr>
          </a:p>
        </p:txBody>
      </p:sp>
    </p:spTree>
    <p:extLst>
      <p:ext uri="{BB962C8B-B14F-4D97-AF65-F5344CB8AC3E}">
        <p14:creationId xmlns:p14="http://schemas.microsoft.com/office/powerpoint/2010/main" val="2245527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中国制造</a:t>
            </a:r>
            <a:r>
              <a:rPr lang="en-US" altLang="zh-CN" dirty="0"/>
              <a:t>-</a:t>
            </a:r>
            <a:r>
              <a:rPr lang="zh-CN" altLang="en-US" dirty="0"/>
              <a:t>数字经济时代最强音</a:t>
            </a:r>
          </a:p>
        </p:txBody>
      </p:sp>
      <p:pic>
        <p:nvPicPr>
          <p:cNvPr id="3" name="图片 2"/>
          <p:cNvPicPr>
            <a:picLocks noChangeAspect="1"/>
          </p:cNvPicPr>
          <p:nvPr/>
        </p:nvPicPr>
        <p:blipFill>
          <a:blip r:embed="rId3"/>
          <a:stretch>
            <a:fillRect/>
          </a:stretch>
        </p:blipFill>
        <p:spPr>
          <a:xfrm>
            <a:off x="643675" y="1640645"/>
            <a:ext cx="3272501" cy="2099855"/>
          </a:xfrm>
          <a:prstGeom prst="rect">
            <a:avLst/>
          </a:prstGeom>
        </p:spPr>
      </p:pic>
      <p:sp>
        <p:nvSpPr>
          <p:cNvPr id="5" name="Rectangle 3"/>
          <p:cNvSpPr/>
          <p:nvPr/>
        </p:nvSpPr>
        <p:spPr>
          <a:xfrm>
            <a:off x="4943872" y="1889048"/>
            <a:ext cx="6638528" cy="801523"/>
          </a:xfrm>
          <a:prstGeom prst="rect">
            <a:avLst/>
          </a:prstGeom>
          <a:solidFill>
            <a:srgbClr val="EA54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D83D4C"/>
              </a:solidFill>
            </a:endParaRPr>
          </a:p>
        </p:txBody>
      </p:sp>
      <p:sp>
        <p:nvSpPr>
          <p:cNvPr id="6" name="Oval 5"/>
          <p:cNvSpPr/>
          <p:nvPr/>
        </p:nvSpPr>
        <p:spPr>
          <a:xfrm>
            <a:off x="4930549" y="2975745"/>
            <a:ext cx="675615" cy="679489"/>
          </a:xfrm>
          <a:prstGeom prst="ellipse">
            <a:avLst/>
          </a:prstGeom>
          <a:solidFill>
            <a:srgbClr val="EA545D"/>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1733">
              <a:solidFill>
                <a:schemeClr val="bg1"/>
              </a:solidFill>
            </a:endParaRPr>
          </a:p>
        </p:txBody>
      </p:sp>
      <p:sp>
        <p:nvSpPr>
          <p:cNvPr id="7" name="Oval 11"/>
          <p:cNvSpPr/>
          <p:nvPr/>
        </p:nvSpPr>
        <p:spPr>
          <a:xfrm>
            <a:off x="4951795" y="4060504"/>
            <a:ext cx="675615" cy="679489"/>
          </a:xfrm>
          <a:prstGeom prst="ellipse">
            <a:avLst/>
          </a:prstGeom>
          <a:solidFill>
            <a:srgbClr val="FFE55F"/>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1733">
              <a:solidFill>
                <a:schemeClr val="bg1"/>
              </a:solidFill>
            </a:endParaRPr>
          </a:p>
        </p:txBody>
      </p:sp>
      <p:sp>
        <p:nvSpPr>
          <p:cNvPr id="8" name="Oval 13"/>
          <p:cNvSpPr/>
          <p:nvPr/>
        </p:nvSpPr>
        <p:spPr>
          <a:xfrm>
            <a:off x="4951795" y="5084454"/>
            <a:ext cx="675615" cy="679489"/>
          </a:xfrm>
          <a:prstGeom prst="ellipse">
            <a:avLst/>
          </a:prstGeom>
          <a:solidFill>
            <a:srgbClr val="03B8DF"/>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1733">
              <a:solidFill>
                <a:schemeClr val="bg1"/>
              </a:solidFill>
            </a:endParaRPr>
          </a:p>
        </p:txBody>
      </p:sp>
      <p:sp>
        <p:nvSpPr>
          <p:cNvPr id="9" name="Freeform 34"/>
          <p:cNvSpPr/>
          <p:nvPr/>
        </p:nvSpPr>
        <p:spPr bwMode="auto">
          <a:xfrm>
            <a:off x="5089261" y="5247103"/>
            <a:ext cx="400680" cy="354192"/>
          </a:xfrm>
          <a:custGeom>
            <a:avLst/>
            <a:gdLst>
              <a:gd name="T0" fmla="*/ 136 w 136"/>
              <a:gd name="T1" fmla="*/ 48 h 120"/>
              <a:gd name="T2" fmla="*/ 68 w 136"/>
              <a:gd name="T3" fmla="*/ 0 h 120"/>
              <a:gd name="T4" fmla="*/ 0 w 136"/>
              <a:gd name="T5" fmla="*/ 48 h 120"/>
              <a:gd name="T6" fmla="*/ 37 w 136"/>
              <a:gd name="T7" fmla="*/ 91 h 120"/>
              <a:gd name="T8" fmla="*/ 22 w 136"/>
              <a:gd name="T9" fmla="*/ 120 h 120"/>
              <a:gd name="T10" fmla="*/ 73 w 136"/>
              <a:gd name="T11" fmla="*/ 96 h 120"/>
              <a:gd name="T12" fmla="*/ 136 w 13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36" h="120">
                <a:moveTo>
                  <a:pt x="136" y="48"/>
                </a:moveTo>
                <a:cubicBezTo>
                  <a:pt x="136" y="22"/>
                  <a:pt x="106" y="0"/>
                  <a:pt x="68" y="0"/>
                </a:cubicBezTo>
                <a:cubicBezTo>
                  <a:pt x="31" y="0"/>
                  <a:pt x="0" y="22"/>
                  <a:pt x="0" y="48"/>
                </a:cubicBezTo>
                <a:cubicBezTo>
                  <a:pt x="0" y="67"/>
                  <a:pt x="15" y="83"/>
                  <a:pt x="37" y="91"/>
                </a:cubicBezTo>
                <a:cubicBezTo>
                  <a:pt x="38" y="96"/>
                  <a:pt x="37" y="106"/>
                  <a:pt x="22" y="120"/>
                </a:cubicBezTo>
                <a:cubicBezTo>
                  <a:pt x="22" y="120"/>
                  <a:pt x="54" y="111"/>
                  <a:pt x="73" y="96"/>
                </a:cubicBezTo>
                <a:cubicBezTo>
                  <a:pt x="108" y="94"/>
                  <a:pt x="136" y="73"/>
                  <a:pt x="136" y="48"/>
                </a:cubicBezTo>
                <a:close/>
              </a:path>
            </a:pathLst>
          </a:custGeom>
          <a:solidFill>
            <a:schemeClr val="bg1"/>
          </a:solidFill>
          <a:ln>
            <a:noFill/>
          </a:ln>
        </p:spPr>
        <p:txBody>
          <a:bodyPr vert="horz" wrap="square" lIns="121920" tIns="60960" rIns="121920" bIns="60960" numCol="1" anchor="t" anchorCtr="0" compatLnSpc="1"/>
          <a:lstStyle/>
          <a:p>
            <a:endParaRPr lang="en-US" sz="2400"/>
          </a:p>
        </p:txBody>
      </p:sp>
      <p:grpSp>
        <p:nvGrpSpPr>
          <p:cNvPr id="10" name="Group 16"/>
          <p:cNvGrpSpPr/>
          <p:nvPr/>
        </p:nvGrpSpPr>
        <p:grpSpPr>
          <a:xfrm>
            <a:off x="5072209" y="3122457"/>
            <a:ext cx="392291" cy="386065"/>
            <a:chOff x="1587575" y="2265358"/>
            <a:chExt cx="314468" cy="309477"/>
          </a:xfrm>
          <a:solidFill>
            <a:schemeClr val="bg1"/>
          </a:solidFill>
        </p:grpSpPr>
        <p:sp>
          <p:nvSpPr>
            <p:cNvPr id="16" name="Freeform 59"/>
            <p:cNvSpPr>
              <a:spLocks noEditPoints="1"/>
            </p:cNvSpPr>
            <p:nvPr/>
          </p:nvSpPr>
          <p:spPr bwMode="auto">
            <a:xfrm>
              <a:off x="1587575" y="2265358"/>
              <a:ext cx="314468" cy="309477"/>
            </a:xfrm>
            <a:custGeom>
              <a:avLst/>
              <a:gdLst>
                <a:gd name="T0" fmla="*/ 82 w 95"/>
                <a:gd name="T1" fmla="*/ 57 h 93"/>
                <a:gd name="T2" fmla="*/ 95 w 95"/>
                <a:gd name="T3" fmla="*/ 51 h 93"/>
                <a:gd name="T4" fmla="*/ 95 w 95"/>
                <a:gd name="T5" fmla="*/ 41 h 93"/>
                <a:gd name="T6" fmla="*/ 82 w 95"/>
                <a:gd name="T7" fmla="*/ 36 h 93"/>
                <a:gd name="T8" fmla="*/ 80 w 95"/>
                <a:gd name="T9" fmla="*/ 30 h 93"/>
                <a:gd name="T10" fmla="*/ 85 w 95"/>
                <a:gd name="T11" fmla="*/ 17 h 93"/>
                <a:gd name="T12" fmla="*/ 77 w 95"/>
                <a:gd name="T13" fmla="*/ 10 h 93"/>
                <a:gd name="T14" fmla="*/ 64 w 95"/>
                <a:gd name="T15" fmla="*/ 15 h 93"/>
                <a:gd name="T16" fmla="*/ 59 w 95"/>
                <a:gd name="T17" fmla="*/ 13 h 93"/>
                <a:gd name="T18" fmla="*/ 53 w 95"/>
                <a:gd name="T19" fmla="*/ 0 h 93"/>
                <a:gd name="T20" fmla="*/ 42 w 95"/>
                <a:gd name="T21" fmla="*/ 0 h 93"/>
                <a:gd name="T22" fmla="*/ 37 w 95"/>
                <a:gd name="T23" fmla="*/ 13 h 93"/>
                <a:gd name="T24" fmla="*/ 31 w 95"/>
                <a:gd name="T25" fmla="*/ 15 h 93"/>
                <a:gd name="T26" fmla="*/ 18 w 95"/>
                <a:gd name="T27" fmla="*/ 10 h 93"/>
                <a:gd name="T28" fmla="*/ 10 w 95"/>
                <a:gd name="T29" fmla="*/ 17 h 93"/>
                <a:gd name="T30" fmla="*/ 16 w 95"/>
                <a:gd name="T31" fmla="*/ 30 h 93"/>
                <a:gd name="T32" fmla="*/ 13 w 95"/>
                <a:gd name="T33" fmla="*/ 36 h 93"/>
                <a:gd name="T34" fmla="*/ 0 w 95"/>
                <a:gd name="T35" fmla="*/ 41 h 93"/>
                <a:gd name="T36" fmla="*/ 0 w 95"/>
                <a:gd name="T37" fmla="*/ 52 h 93"/>
                <a:gd name="T38" fmla="*/ 13 w 95"/>
                <a:gd name="T39" fmla="*/ 57 h 93"/>
                <a:gd name="T40" fmla="*/ 16 w 95"/>
                <a:gd name="T41" fmla="*/ 63 h 93"/>
                <a:gd name="T42" fmla="*/ 11 w 95"/>
                <a:gd name="T43" fmla="*/ 76 h 93"/>
                <a:gd name="T44" fmla="*/ 18 w 95"/>
                <a:gd name="T45" fmla="*/ 83 h 93"/>
                <a:gd name="T46" fmla="*/ 31 w 95"/>
                <a:gd name="T47" fmla="*/ 78 h 93"/>
                <a:gd name="T48" fmla="*/ 37 w 95"/>
                <a:gd name="T49" fmla="*/ 80 h 93"/>
                <a:gd name="T50" fmla="*/ 43 w 95"/>
                <a:gd name="T51" fmla="*/ 93 h 93"/>
                <a:gd name="T52" fmla="*/ 53 w 95"/>
                <a:gd name="T53" fmla="*/ 93 h 93"/>
                <a:gd name="T54" fmla="*/ 59 w 95"/>
                <a:gd name="T55" fmla="*/ 80 h 93"/>
                <a:gd name="T56" fmla="*/ 64 w 95"/>
                <a:gd name="T57" fmla="*/ 78 h 93"/>
                <a:gd name="T58" fmla="*/ 78 w 95"/>
                <a:gd name="T59" fmla="*/ 83 h 93"/>
                <a:gd name="T60" fmla="*/ 85 w 95"/>
                <a:gd name="T61" fmla="*/ 75 h 93"/>
                <a:gd name="T62" fmla="*/ 80 w 95"/>
                <a:gd name="T63" fmla="*/ 63 h 93"/>
                <a:gd name="T64" fmla="*/ 82 w 95"/>
                <a:gd name="T65" fmla="*/ 57 h 93"/>
                <a:gd name="T66" fmla="*/ 48 w 95"/>
                <a:gd name="T67" fmla="*/ 61 h 93"/>
                <a:gd name="T68" fmla="*/ 33 w 95"/>
                <a:gd name="T69" fmla="*/ 46 h 93"/>
                <a:gd name="T70" fmla="*/ 48 w 95"/>
                <a:gd name="T71" fmla="*/ 32 h 93"/>
                <a:gd name="T72" fmla="*/ 63 w 95"/>
                <a:gd name="T73" fmla="*/ 46 h 93"/>
                <a:gd name="T74" fmla="*/ 48 w 95"/>
                <a:gd name="T75" fmla="*/ 6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3">
                  <a:moveTo>
                    <a:pt x="82" y="57"/>
                  </a:moveTo>
                  <a:cubicBezTo>
                    <a:pt x="82" y="57"/>
                    <a:pt x="95" y="52"/>
                    <a:pt x="95" y="51"/>
                  </a:cubicBezTo>
                  <a:cubicBezTo>
                    <a:pt x="95" y="41"/>
                    <a:pt x="95" y="41"/>
                    <a:pt x="95" y="41"/>
                  </a:cubicBezTo>
                  <a:cubicBezTo>
                    <a:pt x="95" y="40"/>
                    <a:pt x="82" y="36"/>
                    <a:pt x="82" y="36"/>
                  </a:cubicBezTo>
                  <a:cubicBezTo>
                    <a:pt x="80" y="30"/>
                    <a:pt x="80" y="30"/>
                    <a:pt x="80" y="30"/>
                  </a:cubicBezTo>
                  <a:cubicBezTo>
                    <a:pt x="80" y="30"/>
                    <a:pt x="85" y="17"/>
                    <a:pt x="85" y="17"/>
                  </a:cubicBezTo>
                  <a:cubicBezTo>
                    <a:pt x="77" y="10"/>
                    <a:pt x="77" y="10"/>
                    <a:pt x="77" y="10"/>
                  </a:cubicBezTo>
                  <a:cubicBezTo>
                    <a:pt x="77" y="9"/>
                    <a:pt x="64" y="15"/>
                    <a:pt x="64" y="15"/>
                  </a:cubicBezTo>
                  <a:cubicBezTo>
                    <a:pt x="59" y="13"/>
                    <a:pt x="59" y="13"/>
                    <a:pt x="59" y="13"/>
                  </a:cubicBezTo>
                  <a:cubicBezTo>
                    <a:pt x="59" y="13"/>
                    <a:pt x="53" y="0"/>
                    <a:pt x="53" y="0"/>
                  </a:cubicBezTo>
                  <a:cubicBezTo>
                    <a:pt x="42" y="0"/>
                    <a:pt x="42" y="0"/>
                    <a:pt x="42" y="0"/>
                  </a:cubicBezTo>
                  <a:cubicBezTo>
                    <a:pt x="42" y="0"/>
                    <a:pt x="37" y="13"/>
                    <a:pt x="37" y="13"/>
                  </a:cubicBezTo>
                  <a:cubicBezTo>
                    <a:pt x="31" y="15"/>
                    <a:pt x="31" y="15"/>
                    <a:pt x="31" y="15"/>
                  </a:cubicBezTo>
                  <a:cubicBezTo>
                    <a:pt x="31" y="15"/>
                    <a:pt x="18" y="10"/>
                    <a:pt x="18" y="10"/>
                  </a:cubicBezTo>
                  <a:cubicBezTo>
                    <a:pt x="10" y="17"/>
                    <a:pt x="10" y="17"/>
                    <a:pt x="10" y="17"/>
                  </a:cubicBezTo>
                  <a:cubicBezTo>
                    <a:pt x="10" y="18"/>
                    <a:pt x="16" y="30"/>
                    <a:pt x="16" y="30"/>
                  </a:cubicBezTo>
                  <a:cubicBezTo>
                    <a:pt x="13" y="36"/>
                    <a:pt x="13" y="36"/>
                    <a:pt x="13" y="36"/>
                  </a:cubicBezTo>
                  <a:cubicBezTo>
                    <a:pt x="13" y="36"/>
                    <a:pt x="0" y="41"/>
                    <a:pt x="0" y="41"/>
                  </a:cubicBezTo>
                  <a:cubicBezTo>
                    <a:pt x="0" y="52"/>
                    <a:pt x="0" y="52"/>
                    <a:pt x="0" y="52"/>
                  </a:cubicBezTo>
                  <a:cubicBezTo>
                    <a:pt x="0" y="52"/>
                    <a:pt x="13" y="57"/>
                    <a:pt x="13" y="57"/>
                  </a:cubicBezTo>
                  <a:cubicBezTo>
                    <a:pt x="16" y="63"/>
                    <a:pt x="16" y="63"/>
                    <a:pt x="16" y="63"/>
                  </a:cubicBezTo>
                  <a:cubicBezTo>
                    <a:pt x="16" y="63"/>
                    <a:pt x="10" y="75"/>
                    <a:pt x="11" y="76"/>
                  </a:cubicBezTo>
                  <a:cubicBezTo>
                    <a:pt x="18" y="83"/>
                    <a:pt x="18" y="83"/>
                    <a:pt x="18" y="83"/>
                  </a:cubicBezTo>
                  <a:cubicBezTo>
                    <a:pt x="19" y="84"/>
                    <a:pt x="31" y="78"/>
                    <a:pt x="31" y="78"/>
                  </a:cubicBezTo>
                  <a:cubicBezTo>
                    <a:pt x="37" y="80"/>
                    <a:pt x="37" y="80"/>
                    <a:pt x="37" y="80"/>
                  </a:cubicBezTo>
                  <a:cubicBezTo>
                    <a:pt x="37" y="80"/>
                    <a:pt x="42" y="93"/>
                    <a:pt x="43" y="93"/>
                  </a:cubicBezTo>
                  <a:cubicBezTo>
                    <a:pt x="53" y="93"/>
                    <a:pt x="53" y="93"/>
                    <a:pt x="53" y="93"/>
                  </a:cubicBezTo>
                  <a:cubicBezTo>
                    <a:pt x="54" y="93"/>
                    <a:pt x="59" y="80"/>
                    <a:pt x="59" y="80"/>
                  </a:cubicBezTo>
                  <a:cubicBezTo>
                    <a:pt x="64" y="78"/>
                    <a:pt x="64" y="78"/>
                    <a:pt x="64" y="78"/>
                  </a:cubicBezTo>
                  <a:cubicBezTo>
                    <a:pt x="64" y="78"/>
                    <a:pt x="77" y="83"/>
                    <a:pt x="78" y="83"/>
                  </a:cubicBezTo>
                  <a:cubicBezTo>
                    <a:pt x="85" y="75"/>
                    <a:pt x="85" y="75"/>
                    <a:pt x="85" y="75"/>
                  </a:cubicBezTo>
                  <a:cubicBezTo>
                    <a:pt x="86" y="75"/>
                    <a:pt x="80" y="63"/>
                    <a:pt x="80" y="63"/>
                  </a:cubicBezTo>
                  <a:lnTo>
                    <a:pt x="82" y="57"/>
                  </a:lnTo>
                  <a:close/>
                  <a:moveTo>
                    <a:pt x="48" y="61"/>
                  </a:moveTo>
                  <a:cubicBezTo>
                    <a:pt x="39" y="61"/>
                    <a:pt x="33" y="55"/>
                    <a:pt x="33" y="46"/>
                  </a:cubicBezTo>
                  <a:cubicBezTo>
                    <a:pt x="33" y="38"/>
                    <a:pt x="39" y="32"/>
                    <a:pt x="48" y="32"/>
                  </a:cubicBezTo>
                  <a:cubicBezTo>
                    <a:pt x="56" y="32"/>
                    <a:pt x="63" y="38"/>
                    <a:pt x="63" y="46"/>
                  </a:cubicBezTo>
                  <a:cubicBezTo>
                    <a:pt x="63" y="55"/>
                    <a:pt x="56" y="61"/>
                    <a:pt x="48" y="61"/>
                  </a:cubicBezTo>
                  <a:close/>
                </a:path>
              </a:pathLst>
            </a:custGeom>
            <a:grpFill/>
            <a:ln>
              <a:noFill/>
            </a:ln>
          </p:spPr>
          <p:txBody>
            <a:bodyPr vert="horz" wrap="square" lIns="121920" tIns="60960" rIns="121920" bIns="60960" numCol="1" anchor="t" anchorCtr="0" compatLnSpc="1"/>
            <a:lstStyle/>
            <a:p>
              <a:endParaRPr lang="en-US" sz="2400"/>
            </a:p>
          </p:txBody>
        </p:sp>
        <p:sp>
          <p:nvSpPr>
            <p:cNvPr id="17" name="Oval 60"/>
            <p:cNvSpPr>
              <a:spLocks noChangeArrowheads="1"/>
            </p:cNvSpPr>
            <p:nvPr/>
          </p:nvSpPr>
          <p:spPr bwMode="auto">
            <a:xfrm>
              <a:off x="1712364" y="2387652"/>
              <a:ext cx="64890" cy="62395"/>
            </a:xfrm>
            <a:prstGeom prst="ellipse">
              <a:avLst/>
            </a:prstGeom>
            <a:grpFill/>
            <a:ln>
              <a:noFill/>
            </a:ln>
          </p:spPr>
          <p:txBody>
            <a:bodyPr vert="horz" wrap="square" lIns="121920" tIns="60960" rIns="121920" bIns="60960" numCol="1" anchor="t" anchorCtr="0" compatLnSpc="1"/>
            <a:lstStyle/>
            <a:p>
              <a:endParaRPr lang="en-US" sz="2400"/>
            </a:p>
          </p:txBody>
        </p:sp>
      </p:grpSp>
      <p:grpSp>
        <p:nvGrpSpPr>
          <p:cNvPr id="11" name="Group 19"/>
          <p:cNvGrpSpPr/>
          <p:nvPr/>
        </p:nvGrpSpPr>
        <p:grpSpPr>
          <a:xfrm>
            <a:off x="5115865" y="4226278"/>
            <a:ext cx="347476" cy="395405"/>
            <a:chOff x="2927811" y="2108124"/>
            <a:chExt cx="361887" cy="411804"/>
          </a:xfrm>
          <a:solidFill>
            <a:schemeClr val="bg1"/>
          </a:solidFill>
        </p:grpSpPr>
        <p:sp>
          <p:nvSpPr>
            <p:cNvPr id="12" name="Freeform 68"/>
            <p:cNvSpPr>
              <a:spLocks noEditPoints="1"/>
            </p:cNvSpPr>
            <p:nvPr/>
          </p:nvSpPr>
          <p:spPr bwMode="auto">
            <a:xfrm>
              <a:off x="2927811" y="2108124"/>
              <a:ext cx="164722" cy="299494"/>
            </a:xfrm>
            <a:custGeom>
              <a:avLst/>
              <a:gdLst>
                <a:gd name="T0" fmla="*/ 50 w 50"/>
                <a:gd name="T1" fmla="*/ 83 h 90"/>
                <a:gd name="T2" fmla="*/ 50 w 50"/>
                <a:gd name="T3" fmla="*/ 7 h 90"/>
                <a:gd name="T4" fmla="*/ 44 w 50"/>
                <a:gd name="T5" fmla="*/ 0 h 90"/>
                <a:gd name="T6" fmla="*/ 6 w 50"/>
                <a:gd name="T7" fmla="*/ 0 h 90"/>
                <a:gd name="T8" fmla="*/ 0 w 50"/>
                <a:gd name="T9" fmla="*/ 7 h 90"/>
                <a:gd name="T10" fmla="*/ 0 w 50"/>
                <a:gd name="T11" fmla="*/ 83 h 90"/>
                <a:gd name="T12" fmla="*/ 6 w 50"/>
                <a:gd name="T13" fmla="*/ 90 h 90"/>
                <a:gd name="T14" fmla="*/ 44 w 50"/>
                <a:gd name="T15" fmla="*/ 90 h 90"/>
                <a:gd name="T16" fmla="*/ 50 w 50"/>
                <a:gd name="T17" fmla="*/ 83 h 90"/>
                <a:gd name="T18" fmla="*/ 39 w 50"/>
                <a:gd name="T19" fmla="*/ 5 h 90"/>
                <a:gd name="T20" fmla="*/ 41 w 50"/>
                <a:gd name="T21" fmla="*/ 6 h 90"/>
                <a:gd name="T22" fmla="*/ 39 w 50"/>
                <a:gd name="T23" fmla="*/ 8 h 90"/>
                <a:gd name="T24" fmla="*/ 38 w 50"/>
                <a:gd name="T25" fmla="*/ 6 h 90"/>
                <a:gd name="T26" fmla="*/ 39 w 50"/>
                <a:gd name="T27" fmla="*/ 5 h 90"/>
                <a:gd name="T28" fmla="*/ 16 w 50"/>
                <a:gd name="T29" fmla="*/ 5 h 90"/>
                <a:gd name="T30" fmla="*/ 34 w 50"/>
                <a:gd name="T31" fmla="*/ 5 h 90"/>
                <a:gd name="T32" fmla="*/ 34 w 50"/>
                <a:gd name="T33" fmla="*/ 7 h 90"/>
                <a:gd name="T34" fmla="*/ 16 w 50"/>
                <a:gd name="T35" fmla="*/ 7 h 90"/>
                <a:gd name="T36" fmla="*/ 16 w 50"/>
                <a:gd name="T37" fmla="*/ 5 h 90"/>
                <a:gd name="T38" fmla="*/ 5 w 50"/>
                <a:gd name="T39" fmla="*/ 69 h 90"/>
                <a:gd name="T40" fmla="*/ 5 w 50"/>
                <a:gd name="T41" fmla="*/ 11 h 90"/>
                <a:gd name="T42" fmla="*/ 45 w 50"/>
                <a:gd name="T43" fmla="*/ 11 h 90"/>
                <a:gd name="T44" fmla="*/ 45 w 50"/>
                <a:gd name="T45" fmla="*/ 69 h 90"/>
                <a:gd name="T46" fmla="*/ 5 w 50"/>
                <a:gd name="T47" fmla="*/ 69 h 90"/>
                <a:gd name="T48" fmla="*/ 25 w 50"/>
                <a:gd name="T49" fmla="*/ 83 h 90"/>
                <a:gd name="T50" fmla="*/ 21 w 50"/>
                <a:gd name="T51" fmla="*/ 79 h 90"/>
                <a:gd name="T52" fmla="*/ 25 w 50"/>
                <a:gd name="T53" fmla="*/ 75 h 90"/>
                <a:gd name="T54" fmla="*/ 29 w 50"/>
                <a:gd name="T55" fmla="*/ 79 h 90"/>
                <a:gd name="T56" fmla="*/ 25 w 50"/>
                <a:gd name="T57" fmla="*/ 8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 h="90">
                  <a:moveTo>
                    <a:pt x="50" y="83"/>
                  </a:moveTo>
                  <a:cubicBezTo>
                    <a:pt x="50" y="7"/>
                    <a:pt x="50" y="7"/>
                    <a:pt x="50" y="7"/>
                  </a:cubicBezTo>
                  <a:cubicBezTo>
                    <a:pt x="50" y="3"/>
                    <a:pt x="47" y="0"/>
                    <a:pt x="44" y="0"/>
                  </a:cubicBezTo>
                  <a:cubicBezTo>
                    <a:pt x="6" y="0"/>
                    <a:pt x="6" y="0"/>
                    <a:pt x="6" y="0"/>
                  </a:cubicBezTo>
                  <a:cubicBezTo>
                    <a:pt x="3" y="0"/>
                    <a:pt x="0" y="3"/>
                    <a:pt x="0" y="7"/>
                  </a:cubicBezTo>
                  <a:cubicBezTo>
                    <a:pt x="0" y="83"/>
                    <a:pt x="0" y="83"/>
                    <a:pt x="0" y="83"/>
                  </a:cubicBezTo>
                  <a:cubicBezTo>
                    <a:pt x="0" y="87"/>
                    <a:pt x="3" y="90"/>
                    <a:pt x="6" y="90"/>
                  </a:cubicBezTo>
                  <a:cubicBezTo>
                    <a:pt x="44" y="90"/>
                    <a:pt x="44" y="90"/>
                    <a:pt x="44" y="90"/>
                  </a:cubicBezTo>
                  <a:cubicBezTo>
                    <a:pt x="47" y="90"/>
                    <a:pt x="50" y="87"/>
                    <a:pt x="50" y="83"/>
                  </a:cubicBezTo>
                  <a:close/>
                  <a:moveTo>
                    <a:pt x="39" y="5"/>
                  </a:moveTo>
                  <a:cubicBezTo>
                    <a:pt x="40" y="5"/>
                    <a:pt x="41" y="5"/>
                    <a:pt x="41" y="6"/>
                  </a:cubicBezTo>
                  <a:cubicBezTo>
                    <a:pt x="41" y="7"/>
                    <a:pt x="40" y="8"/>
                    <a:pt x="39" y="8"/>
                  </a:cubicBezTo>
                  <a:cubicBezTo>
                    <a:pt x="38" y="8"/>
                    <a:pt x="38" y="7"/>
                    <a:pt x="38" y="6"/>
                  </a:cubicBezTo>
                  <a:cubicBezTo>
                    <a:pt x="38" y="5"/>
                    <a:pt x="38" y="5"/>
                    <a:pt x="39" y="5"/>
                  </a:cubicBezTo>
                  <a:close/>
                  <a:moveTo>
                    <a:pt x="16" y="5"/>
                  </a:moveTo>
                  <a:cubicBezTo>
                    <a:pt x="34" y="5"/>
                    <a:pt x="34" y="5"/>
                    <a:pt x="34" y="5"/>
                  </a:cubicBezTo>
                  <a:cubicBezTo>
                    <a:pt x="34" y="7"/>
                    <a:pt x="34" y="7"/>
                    <a:pt x="34" y="7"/>
                  </a:cubicBezTo>
                  <a:cubicBezTo>
                    <a:pt x="16" y="7"/>
                    <a:pt x="16" y="7"/>
                    <a:pt x="16" y="7"/>
                  </a:cubicBezTo>
                  <a:lnTo>
                    <a:pt x="16" y="5"/>
                  </a:lnTo>
                  <a:close/>
                  <a:moveTo>
                    <a:pt x="5" y="69"/>
                  </a:moveTo>
                  <a:cubicBezTo>
                    <a:pt x="5" y="11"/>
                    <a:pt x="5" y="11"/>
                    <a:pt x="5" y="11"/>
                  </a:cubicBezTo>
                  <a:cubicBezTo>
                    <a:pt x="45" y="11"/>
                    <a:pt x="45" y="11"/>
                    <a:pt x="45" y="11"/>
                  </a:cubicBezTo>
                  <a:cubicBezTo>
                    <a:pt x="45" y="69"/>
                    <a:pt x="45" y="69"/>
                    <a:pt x="45" y="69"/>
                  </a:cubicBezTo>
                  <a:lnTo>
                    <a:pt x="5" y="69"/>
                  </a:lnTo>
                  <a:close/>
                  <a:moveTo>
                    <a:pt x="25" y="83"/>
                  </a:moveTo>
                  <a:cubicBezTo>
                    <a:pt x="23" y="83"/>
                    <a:pt x="21" y="81"/>
                    <a:pt x="21" y="79"/>
                  </a:cubicBezTo>
                  <a:cubicBezTo>
                    <a:pt x="21" y="77"/>
                    <a:pt x="23" y="75"/>
                    <a:pt x="25" y="75"/>
                  </a:cubicBezTo>
                  <a:cubicBezTo>
                    <a:pt x="27" y="75"/>
                    <a:pt x="29" y="77"/>
                    <a:pt x="29" y="79"/>
                  </a:cubicBezTo>
                  <a:cubicBezTo>
                    <a:pt x="29" y="81"/>
                    <a:pt x="27" y="83"/>
                    <a:pt x="25" y="83"/>
                  </a:cubicBezTo>
                  <a:close/>
                </a:path>
              </a:pathLst>
            </a:custGeom>
            <a:grpFill/>
            <a:ln>
              <a:noFill/>
            </a:ln>
          </p:spPr>
          <p:txBody>
            <a:bodyPr vert="horz" wrap="square" lIns="121920" tIns="60960" rIns="121920" bIns="60960" numCol="1" anchor="t" anchorCtr="0" compatLnSpc="1"/>
            <a:lstStyle/>
            <a:p>
              <a:endParaRPr lang="en-US" sz="2400"/>
            </a:p>
          </p:txBody>
        </p:sp>
        <p:sp>
          <p:nvSpPr>
            <p:cNvPr id="13" name="Freeform 69"/>
            <p:cNvSpPr>
              <a:spLocks noEditPoints="1"/>
            </p:cNvSpPr>
            <p:nvPr/>
          </p:nvSpPr>
          <p:spPr bwMode="auto">
            <a:xfrm>
              <a:off x="3119985" y="2220434"/>
              <a:ext cx="169713" cy="299494"/>
            </a:xfrm>
            <a:custGeom>
              <a:avLst/>
              <a:gdLst>
                <a:gd name="T0" fmla="*/ 44 w 51"/>
                <a:gd name="T1" fmla="*/ 0 h 90"/>
                <a:gd name="T2" fmla="*/ 7 w 51"/>
                <a:gd name="T3" fmla="*/ 0 h 90"/>
                <a:gd name="T4" fmla="*/ 0 w 51"/>
                <a:gd name="T5" fmla="*/ 7 h 90"/>
                <a:gd name="T6" fmla="*/ 0 w 51"/>
                <a:gd name="T7" fmla="*/ 83 h 90"/>
                <a:gd name="T8" fmla="*/ 7 w 51"/>
                <a:gd name="T9" fmla="*/ 90 h 90"/>
                <a:gd name="T10" fmla="*/ 44 w 51"/>
                <a:gd name="T11" fmla="*/ 90 h 90"/>
                <a:gd name="T12" fmla="*/ 51 w 51"/>
                <a:gd name="T13" fmla="*/ 83 h 90"/>
                <a:gd name="T14" fmla="*/ 51 w 51"/>
                <a:gd name="T15" fmla="*/ 7 h 90"/>
                <a:gd name="T16" fmla="*/ 44 w 51"/>
                <a:gd name="T17" fmla="*/ 0 h 90"/>
                <a:gd name="T18" fmla="*/ 40 w 51"/>
                <a:gd name="T19" fmla="*/ 5 h 90"/>
                <a:gd name="T20" fmla="*/ 42 w 51"/>
                <a:gd name="T21" fmla="*/ 6 h 90"/>
                <a:gd name="T22" fmla="*/ 40 w 51"/>
                <a:gd name="T23" fmla="*/ 8 h 90"/>
                <a:gd name="T24" fmla="*/ 38 w 51"/>
                <a:gd name="T25" fmla="*/ 6 h 90"/>
                <a:gd name="T26" fmla="*/ 40 w 51"/>
                <a:gd name="T27" fmla="*/ 5 h 90"/>
                <a:gd name="T28" fmla="*/ 17 w 51"/>
                <a:gd name="T29" fmla="*/ 5 h 90"/>
                <a:gd name="T30" fmla="*/ 34 w 51"/>
                <a:gd name="T31" fmla="*/ 5 h 90"/>
                <a:gd name="T32" fmla="*/ 34 w 51"/>
                <a:gd name="T33" fmla="*/ 7 h 90"/>
                <a:gd name="T34" fmla="*/ 17 w 51"/>
                <a:gd name="T35" fmla="*/ 7 h 90"/>
                <a:gd name="T36" fmla="*/ 17 w 51"/>
                <a:gd name="T37" fmla="*/ 5 h 90"/>
                <a:gd name="T38" fmla="*/ 26 w 51"/>
                <a:gd name="T39" fmla="*/ 83 h 90"/>
                <a:gd name="T40" fmla="*/ 21 w 51"/>
                <a:gd name="T41" fmla="*/ 79 h 90"/>
                <a:gd name="T42" fmla="*/ 26 w 51"/>
                <a:gd name="T43" fmla="*/ 75 h 90"/>
                <a:gd name="T44" fmla="*/ 30 w 51"/>
                <a:gd name="T45" fmla="*/ 79 h 90"/>
                <a:gd name="T46" fmla="*/ 26 w 51"/>
                <a:gd name="T47" fmla="*/ 83 h 90"/>
                <a:gd name="T48" fmla="*/ 46 w 51"/>
                <a:gd name="T49" fmla="*/ 69 h 90"/>
                <a:gd name="T50" fmla="*/ 5 w 51"/>
                <a:gd name="T51" fmla="*/ 69 h 90"/>
                <a:gd name="T52" fmla="*/ 5 w 51"/>
                <a:gd name="T53" fmla="*/ 11 h 90"/>
                <a:gd name="T54" fmla="*/ 46 w 51"/>
                <a:gd name="T55" fmla="*/ 11 h 90"/>
                <a:gd name="T56" fmla="*/ 46 w 51"/>
                <a:gd name="T57" fmla="*/ 6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 h="90">
                  <a:moveTo>
                    <a:pt x="44" y="0"/>
                  </a:moveTo>
                  <a:cubicBezTo>
                    <a:pt x="7" y="0"/>
                    <a:pt x="7" y="0"/>
                    <a:pt x="7" y="0"/>
                  </a:cubicBezTo>
                  <a:cubicBezTo>
                    <a:pt x="3" y="0"/>
                    <a:pt x="0" y="3"/>
                    <a:pt x="0" y="7"/>
                  </a:cubicBezTo>
                  <a:cubicBezTo>
                    <a:pt x="0" y="83"/>
                    <a:pt x="0" y="83"/>
                    <a:pt x="0" y="83"/>
                  </a:cubicBezTo>
                  <a:cubicBezTo>
                    <a:pt x="0" y="87"/>
                    <a:pt x="3" y="90"/>
                    <a:pt x="7" y="90"/>
                  </a:cubicBezTo>
                  <a:cubicBezTo>
                    <a:pt x="44" y="90"/>
                    <a:pt x="44" y="90"/>
                    <a:pt x="44" y="90"/>
                  </a:cubicBezTo>
                  <a:cubicBezTo>
                    <a:pt x="48" y="90"/>
                    <a:pt x="51" y="87"/>
                    <a:pt x="51" y="83"/>
                  </a:cubicBezTo>
                  <a:cubicBezTo>
                    <a:pt x="51" y="7"/>
                    <a:pt x="51" y="7"/>
                    <a:pt x="51" y="7"/>
                  </a:cubicBezTo>
                  <a:cubicBezTo>
                    <a:pt x="51" y="3"/>
                    <a:pt x="48" y="0"/>
                    <a:pt x="44" y="0"/>
                  </a:cubicBezTo>
                  <a:close/>
                  <a:moveTo>
                    <a:pt x="40" y="5"/>
                  </a:moveTo>
                  <a:cubicBezTo>
                    <a:pt x="41" y="5"/>
                    <a:pt x="42" y="5"/>
                    <a:pt x="42" y="6"/>
                  </a:cubicBezTo>
                  <a:cubicBezTo>
                    <a:pt x="42" y="7"/>
                    <a:pt x="41" y="8"/>
                    <a:pt x="40" y="8"/>
                  </a:cubicBezTo>
                  <a:cubicBezTo>
                    <a:pt x="39" y="8"/>
                    <a:pt x="38" y="7"/>
                    <a:pt x="38" y="6"/>
                  </a:cubicBezTo>
                  <a:cubicBezTo>
                    <a:pt x="38" y="5"/>
                    <a:pt x="39" y="5"/>
                    <a:pt x="40" y="5"/>
                  </a:cubicBezTo>
                  <a:close/>
                  <a:moveTo>
                    <a:pt x="17" y="5"/>
                  </a:moveTo>
                  <a:cubicBezTo>
                    <a:pt x="34" y="5"/>
                    <a:pt x="34" y="5"/>
                    <a:pt x="34" y="5"/>
                  </a:cubicBezTo>
                  <a:cubicBezTo>
                    <a:pt x="34" y="7"/>
                    <a:pt x="34" y="7"/>
                    <a:pt x="34" y="7"/>
                  </a:cubicBezTo>
                  <a:cubicBezTo>
                    <a:pt x="17" y="7"/>
                    <a:pt x="17" y="7"/>
                    <a:pt x="17" y="7"/>
                  </a:cubicBezTo>
                  <a:lnTo>
                    <a:pt x="17" y="5"/>
                  </a:lnTo>
                  <a:close/>
                  <a:moveTo>
                    <a:pt x="26" y="83"/>
                  </a:moveTo>
                  <a:cubicBezTo>
                    <a:pt x="23" y="83"/>
                    <a:pt x="21" y="81"/>
                    <a:pt x="21" y="79"/>
                  </a:cubicBezTo>
                  <a:cubicBezTo>
                    <a:pt x="21" y="77"/>
                    <a:pt x="23" y="75"/>
                    <a:pt x="26" y="75"/>
                  </a:cubicBezTo>
                  <a:cubicBezTo>
                    <a:pt x="28" y="75"/>
                    <a:pt x="30" y="77"/>
                    <a:pt x="30" y="79"/>
                  </a:cubicBezTo>
                  <a:cubicBezTo>
                    <a:pt x="30" y="81"/>
                    <a:pt x="28" y="83"/>
                    <a:pt x="26" y="83"/>
                  </a:cubicBezTo>
                  <a:close/>
                  <a:moveTo>
                    <a:pt x="46" y="69"/>
                  </a:moveTo>
                  <a:cubicBezTo>
                    <a:pt x="5" y="69"/>
                    <a:pt x="5" y="69"/>
                    <a:pt x="5" y="69"/>
                  </a:cubicBezTo>
                  <a:cubicBezTo>
                    <a:pt x="5" y="11"/>
                    <a:pt x="5" y="11"/>
                    <a:pt x="5" y="11"/>
                  </a:cubicBezTo>
                  <a:cubicBezTo>
                    <a:pt x="46" y="11"/>
                    <a:pt x="46" y="11"/>
                    <a:pt x="46" y="11"/>
                  </a:cubicBezTo>
                  <a:lnTo>
                    <a:pt x="46" y="69"/>
                  </a:lnTo>
                  <a:close/>
                </a:path>
              </a:pathLst>
            </a:custGeom>
            <a:grpFill/>
            <a:ln>
              <a:noFill/>
            </a:ln>
          </p:spPr>
          <p:txBody>
            <a:bodyPr vert="horz" wrap="square" lIns="121920" tIns="60960" rIns="121920" bIns="60960" numCol="1" anchor="t" anchorCtr="0" compatLnSpc="1"/>
            <a:lstStyle/>
            <a:p>
              <a:endParaRPr lang="en-US" sz="2400"/>
            </a:p>
          </p:txBody>
        </p:sp>
        <p:sp>
          <p:nvSpPr>
            <p:cNvPr id="14" name="Freeform 70"/>
            <p:cNvSpPr/>
            <p:nvPr/>
          </p:nvSpPr>
          <p:spPr bwMode="auto">
            <a:xfrm>
              <a:off x="3107507" y="2125594"/>
              <a:ext cx="99831" cy="82362"/>
            </a:xfrm>
            <a:custGeom>
              <a:avLst/>
              <a:gdLst>
                <a:gd name="T0" fmla="*/ 32 w 40"/>
                <a:gd name="T1" fmla="*/ 33 h 33"/>
                <a:gd name="T2" fmla="*/ 40 w 40"/>
                <a:gd name="T3" fmla="*/ 33 h 33"/>
                <a:gd name="T4" fmla="*/ 40 w 40"/>
                <a:gd name="T5" fmla="*/ 8 h 33"/>
                <a:gd name="T6" fmla="*/ 40 w 40"/>
                <a:gd name="T7" fmla="*/ 0 h 33"/>
                <a:gd name="T8" fmla="*/ 32 w 40"/>
                <a:gd name="T9" fmla="*/ 0 h 33"/>
                <a:gd name="T10" fmla="*/ 0 w 40"/>
                <a:gd name="T11" fmla="*/ 0 h 33"/>
                <a:gd name="T12" fmla="*/ 0 w 40"/>
                <a:gd name="T13" fmla="*/ 8 h 33"/>
                <a:gd name="T14" fmla="*/ 32 w 40"/>
                <a:gd name="T15" fmla="*/ 8 h 33"/>
                <a:gd name="T16" fmla="*/ 32 w 40"/>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3">
                  <a:moveTo>
                    <a:pt x="32" y="33"/>
                  </a:moveTo>
                  <a:lnTo>
                    <a:pt x="40" y="33"/>
                  </a:lnTo>
                  <a:lnTo>
                    <a:pt x="40" y="8"/>
                  </a:lnTo>
                  <a:lnTo>
                    <a:pt x="40" y="0"/>
                  </a:lnTo>
                  <a:lnTo>
                    <a:pt x="32" y="0"/>
                  </a:lnTo>
                  <a:lnTo>
                    <a:pt x="0" y="0"/>
                  </a:lnTo>
                  <a:lnTo>
                    <a:pt x="0" y="8"/>
                  </a:lnTo>
                  <a:lnTo>
                    <a:pt x="32" y="8"/>
                  </a:lnTo>
                  <a:lnTo>
                    <a:pt x="32" y="33"/>
                  </a:lnTo>
                  <a:close/>
                </a:path>
              </a:pathLst>
            </a:custGeom>
            <a:grpFill/>
            <a:ln>
              <a:noFill/>
            </a:ln>
          </p:spPr>
          <p:txBody>
            <a:bodyPr vert="horz" wrap="square" lIns="121920" tIns="60960" rIns="121920" bIns="60960" numCol="1" anchor="t" anchorCtr="0" compatLnSpc="1"/>
            <a:lstStyle/>
            <a:p>
              <a:endParaRPr lang="en-US" sz="2400"/>
            </a:p>
          </p:txBody>
        </p:sp>
        <p:sp>
          <p:nvSpPr>
            <p:cNvPr id="15" name="Freeform 71"/>
            <p:cNvSpPr/>
            <p:nvPr/>
          </p:nvSpPr>
          <p:spPr bwMode="auto">
            <a:xfrm>
              <a:off x="3017659" y="2425088"/>
              <a:ext cx="82362" cy="82362"/>
            </a:xfrm>
            <a:custGeom>
              <a:avLst/>
              <a:gdLst>
                <a:gd name="T0" fmla="*/ 8 w 33"/>
                <a:gd name="T1" fmla="*/ 0 h 33"/>
                <a:gd name="T2" fmla="*/ 0 w 33"/>
                <a:gd name="T3" fmla="*/ 0 h 33"/>
                <a:gd name="T4" fmla="*/ 0 w 33"/>
                <a:gd name="T5" fmla="*/ 25 h 33"/>
                <a:gd name="T6" fmla="*/ 0 w 33"/>
                <a:gd name="T7" fmla="*/ 33 h 33"/>
                <a:gd name="T8" fmla="*/ 8 w 33"/>
                <a:gd name="T9" fmla="*/ 33 h 33"/>
                <a:gd name="T10" fmla="*/ 33 w 33"/>
                <a:gd name="T11" fmla="*/ 33 h 33"/>
                <a:gd name="T12" fmla="*/ 33 w 33"/>
                <a:gd name="T13" fmla="*/ 25 h 33"/>
                <a:gd name="T14" fmla="*/ 8 w 33"/>
                <a:gd name="T15" fmla="*/ 25 h 33"/>
                <a:gd name="T16" fmla="*/ 8 w 33"/>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3">
                  <a:moveTo>
                    <a:pt x="8" y="0"/>
                  </a:moveTo>
                  <a:lnTo>
                    <a:pt x="0" y="0"/>
                  </a:lnTo>
                  <a:lnTo>
                    <a:pt x="0" y="25"/>
                  </a:lnTo>
                  <a:lnTo>
                    <a:pt x="0" y="33"/>
                  </a:lnTo>
                  <a:lnTo>
                    <a:pt x="8" y="33"/>
                  </a:lnTo>
                  <a:lnTo>
                    <a:pt x="33" y="33"/>
                  </a:lnTo>
                  <a:lnTo>
                    <a:pt x="33" y="25"/>
                  </a:lnTo>
                  <a:lnTo>
                    <a:pt x="8" y="25"/>
                  </a:lnTo>
                  <a:lnTo>
                    <a:pt x="8" y="0"/>
                  </a:lnTo>
                  <a:close/>
                </a:path>
              </a:pathLst>
            </a:custGeom>
            <a:grpFill/>
            <a:ln>
              <a:noFill/>
            </a:ln>
          </p:spPr>
          <p:txBody>
            <a:bodyPr vert="horz" wrap="square" lIns="121920" tIns="60960" rIns="121920" bIns="60960" numCol="1" anchor="t" anchorCtr="0" compatLnSpc="1"/>
            <a:lstStyle/>
            <a:p>
              <a:endParaRPr lang="en-US" sz="2400"/>
            </a:p>
          </p:txBody>
        </p:sp>
      </p:grpSp>
      <p:sp>
        <p:nvSpPr>
          <p:cNvPr id="18" name="Rectangle 52"/>
          <p:cNvSpPr>
            <a:spLocks noChangeArrowheads="1"/>
          </p:cNvSpPr>
          <p:nvPr/>
        </p:nvSpPr>
        <p:spPr bwMode="auto">
          <a:xfrm>
            <a:off x="5228544" y="2145445"/>
            <a:ext cx="5208157" cy="328231"/>
          </a:xfrm>
          <a:prstGeom prst="rect">
            <a:avLst/>
          </a:prstGeom>
          <a:noFill/>
          <a:ln>
            <a:noFill/>
          </a:ln>
        </p:spPr>
        <p:txBody>
          <a:bodyPr vert="horz" wrap="none" lIns="0" tIns="0" rIns="0" bIns="0" numCol="1" anchor="t" anchorCtr="0" compatLnSpc="1">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zh-CN" altLang="zh-CN" sz="2133" b="1" dirty="0">
                <a:solidFill>
                  <a:schemeClr val="bg1"/>
                </a:solidFill>
                <a:latin typeface="微软雅黑" panose="020B0503020204020204" pitchFamily="34" charset="-122"/>
                <a:ea typeface="微软雅黑" panose="020B0503020204020204" pitchFamily="34" charset="-122"/>
              </a:rPr>
              <a:t>五、贯彻新发展理念，建设现代化经济体系</a:t>
            </a:r>
          </a:p>
        </p:txBody>
      </p:sp>
      <p:sp>
        <p:nvSpPr>
          <p:cNvPr id="21" name="Rectangle 52"/>
          <p:cNvSpPr>
            <a:spLocks noChangeArrowheads="1"/>
          </p:cNvSpPr>
          <p:nvPr/>
        </p:nvSpPr>
        <p:spPr bwMode="auto">
          <a:xfrm>
            <a:off x="5953263" y="2901220"/>
            <a:ext cx="3226845" cy="328231"/>
          </a:xfrm>
          <a:prstGeom prst="rect">
            <a:avLst/>
          </a:prstGeom>
          <a:noFill/>
          <a:ln>
            <a:noFill/>
          </a:ln>
        </p:spPr>
        <p:txBody>
          <a:bodyPr vert="horz" wrap="none" lIns="0" tIns="0" rIns="0" bIns="0" numCol="1" anchor="t" anchorCtr="0" compatLnSpc="1">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zh-CN" sz="2133" b="1" dirty="0">
                <a:solidFill>
                  <a:srgbClr val="EA545D"/>
                </a:solidFill>
                <a:latin typeface="微软雅黑" panose="020B0503020204020204" pitchFamily="34" charset="-122"/>
                <a:ea typeface="微软雅黑" panose="020B0503020204020204" pitchFamily="34" charset="-122"/>
              </a:rPr>
              <a:t>(</a:t>
            </a:r>
            <a:r>
              <a:rPr lang="zh-CN" altLang="zh-CN" sz="2133" b="1" dirty="0">
                <a:solidFill>
                  <a:srgbClr val="EA545D"/>
                </a:solidFill>
                <a:latin typeface="微软雅黑" panose="020B0503020204020204" pitchFamily="34" charset="-122"/>
                <a:ea typeface="微软雅黑" panose="020B0503020204020204" pitchFamily="34" charset="-122"/>
              </a:rPr>
              <a:t>一</a:t>
            </a:r>
            <a:r>
              <a:rPr lang="en-US" altLang="zh-CN" sz="2133" b="1" dirty="0">
                <a:solidFill>
                  <a:srgbClr val="EA545D"/>
                </a:solidFill>
                <a:latin typeface="微软雅黑" panose="020B0503020204020204" pitchFamily="34" charset="-122"/>
                <a:ea typeface="微软雅黑" panose="020B0503020204020204" pitchFamily="34" charset="-122"/>
              </a:rPr>
              <a:t>)</a:t>
            </a:r>
            <a:r>
              <a:rPr lang="zh-CN" altLang="zh-CN" sz="2133" b="1" dirty="0">
                <a:solidFill>
                  <a:srgbClr val="EA545D"/>
                </a:solidFill>
                <a:latin typeface="微软雅黑" panose="020B0503020204020204" pitchFamily="34" charset="-122"/>
                <a:ea typeface="微软雅黑" panose="020B0503020204020204" pitchFamily="34" charset="-122"/>
              </a:rPr>
              <a:t>深化供给侧结构性改革</a:t>
            </a:r>
            <a:endParaRPr lang="zh-CN" altLang="zh-CN" sz="2133" dirty="0">
              <a:solidFill>
                <a:srgbClr val="EA545D"/>
              </a:solidFill>
              <a:latin typeface="微软雅黑" panose="020B0503020204020204" pitchFamily="34" charset="-122"/>
              <a:ea typeface="微软雅黑" panose="020B0503020204020204" pitchFamily="34" charset="-122"/>
            </a:endParaRPr>
          </a:p>
        </p:txBody>
      </p:sp>
      <p:sp>
        <p:nvSpPr>
          <p:cNvPr id="22" name="Rectangle 54"/>
          <p:cNvSpPr>
            <a:spLocks noChangeArrowheads="1"/>
          </p:cNvSpPr>
          <p:nvPr/>
        </p:nvSpPr>
        <p:spPr bwMode="auto">
          <a:xfrm>
            <a:off x="5953264" y="3303597"/>
            <a:ext cx="5629137" cy="615361"/>
          </a:xfrm>
          <a:prstGeom prst="rect">
            <a:avLst/>
          </a:prstGeom>
          <a:noFill/>
          <a:ln>
            <a:noFill/>
          </a:ln>
        </p:spPr>
        <p:txBody>
          <a:bodyPr vert="horz" wrap="square" lIns="0" tIns="0" rIns="0" bIns="0" numCol="1" anchor="t" anchorCtr="0" compatLnSpc="1">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zh-CN" sz="1333" dirty="0">
                <a:latin typeface="微软雅黑" panose="020B0503020204020204" pitchFamily="34" charset="-122"/>
                <a:ea typeface="微软雅黑" panose="020B0503020204020204" pitchFamily="34" charset="-122"/>
              </a:rPr>
              <a:t>…</a:t>
            </a:r>
            <a:r>
              <a:rPr lang="zh-CN" altLang="zh-CN" sz="1333" dirty="0">
                <a:latin typeface="微软雅黑" panose="020B0503020204020204" pitchFamily="34" charset="-122"/>
                <a:ea typeface="微软雅黑" panose="020B0503020204020204" pitchFamily="34" charset="-122"/>
              </a:rPr>
              <a:t>加快建设</a:t>
            </a:r>
            <a:r>
              <a:rPr lang="zh-CN" altLang="zh-CN" sz="1333" b="1" dirty="0">
                <a:solidFill>
                  <a:srgbClr val="C00000"/>
                </a:solidFill>
                <a:latin typeface="微软雅黑" panose="020B0503020204020204" pitchFamily="34" charset="-122"/>
                <a:ea typeface="微软雅黑" panose="020B0503020204020204" pitchFamily="34" charset="-122"/>
              </a:rPr>
              <a:t>制造强国</a:t>
            </a:r>
            <a:r>
              <a:rPr lang="zh-CN" altLang="zh-CN" sz="1333" dirty="0">
                <a:latin typeface="微软雅黑" panose="020B0503020204020204" pitchFamily="34" charset="-122"/>
                <a:ea typeface="微软雅黑" panose="020B0503020204020204" pitchFamily="34" charset="-122"/>
              </a:rPr>
              <a:t>，加快发展先进制造业，</a:t>
            </a:r>
            <a:r>
              <a:rPr lang="zh-CN" altLang="zh-CN" sz="1333" dirty="0">
                <a:solidFill>
                  <a:schemeClr val="tx1">
                    <a:lumMod val="90000"/>
                    <a:lumOff val="10000"/>
                  </a:schemeClr>
                </a:solidFill>
                <a:latin typeface="微软雅黑" panose="020B0503020204020204" pitchFamily="34" charset="-122"/>
                <a:ea typeface="微软雅黑" panose="020B0503020204020204" pitchFamily="34" charset="-122"/>
              </a:rPr>
              <a:t>推动</a:t>
            </a:r>
            <a:r>
              <a:rPr lang="zh-CN" altLang="zh-CN" sz="1333" b="1" dirty="0">
                <a:solidFill>
                  <a:srgbClr val="C00000"/>
                </a:solidFill>
                <a:latin typeface="微软雅黑" panose="020B0503020204020204" pitchFamily="34" charset="-122"/>
                <a:ea typeface="微软雅黑" panose="020B0503020204020204" pitchFamily="34" charset="-122"/>
              </a:rPr>
              <a:t>互联网、大数据、人工智能和实体经济深度融合</a:t>
            </a:r>
            <a:r>
              <a:rPr lang="zh-CN" altLang="zh-CN" sz="1333" dirty="0">
                <a:latin typeface="微软雅黑" panose="020B0503020204020204" pitchFamily="34" charset="-122"/>
                <a:ea typeface="微软雅黑" panose="020B0503020204020204" pitchFamily="34" charset="-122"/>
              </a:rPr>
              <a:t>，在中高端消费、创新引领、绿色低碳、共享经济、现代供应链、人力资本服务等领域培育新增长点、形成新动能。</a:t>
            </a:r>
            <a:r>
              <a:rPr lang="en-US" altLang="zh-CN" sz="1333" dirty="0">
                <a:latin typeface="微软雅黑" panose="020B0503020204020204" pitchFamily="34" charset="-122"/>
                <a:ea typeface="微软雅黑" panose="020B0503020204020204" pitchFamily="34" charset="-122"/>
              </a:rPr>
              <a:t>…</a:t>
            </a:r>
            <a:endParaRPr lang="zh-CN" altLang="zh-CN" sz="1333"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4" name="Rectangle 52"/>
          <p:cNvSpPr>
            <a:spLocks noChangeArrowheads="1"/>
          </p:cNvSpPr>
          <p:nvPr/>
        </p:nvSpPr>
        <p:spPr bwMode="auto">
          <a:xfrm>
            <a:off x="5953263" y="4005065"/>
            <a:ext cx="2952731" cy="328231"/>
          </a:xfrm>
          <a:prstGeom prst="rect">
            <a:avLst/>
          </a:prstGeom>
          <a:noFill/>
          <a:ln>
            <a:noFill/>
          </a:ln>
        </p:spPr>
        <p:txBody>
          <a:bodyPr vert="horz" wrap="none" lIns="0" tIns="0" rIns="0" bIns="0" numCol="1" anchor="t" anchorCtr="0" compatLnSpc="1">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zh-CN" sz="2133" b="1" dirty="0">
                <a:solidFill>
                  <a:srgbClr val="FFE55F"/>
                </a:solidFill>
                <a:latin typeface="微软雅黑" panose="020B0503020204020204" pitchFamily="34" charset="-122"/>
                <a:ea typeface="微软雅黑" panose="020B0503020204020204" pitchFamily="34" charset="-122"/>
              </a:rPr>
              <a:t>(</a:t>
            </a:r>
            <a:r>
              <a:rPr lang="zh-CN" altLang="zh-CN" sz="2133" b="1" dirty="0">
                <a:solidFill>
                  <a:srgbClr val="FFE55F"/>
                </a:solidFill>
                <a:latin typeface="微软雅黑" panose="020B0503020204020204" pitchFamily="34" charset="-122"/>
                <a:ea typeface="微软雅黑" panose="020B0503020204020204" pitchFamily="34" charset="-122"/>
              </a:rPr>
              <a:t>二</a:t>
            </a:r>
            <a:r>
              <a:rPr lang="en-US" altLang="zh-CN" sz="2133" b="1" dirty="0">
                <a:solidFill>
                  <a:srgbClr val="FFE55F"/>
                </a:solidFill>
                <a:latin typeface="微软雅黑" panose="020B0503020204020204" pitchFamily="34" charset="-122"/>
                <a:ea typeface="微软雅黑" panose="020B0503020204020204" pitchFamily="34" charset="-122"/>
              </a:rPr>
              <a:t>)</a:t>
            </a:r>
            <a:r>
              <a:rPr lang="zh-CN" altLang="zh-CN" sz="2133" b="1" dirty="0">
                <a:solidFill>
                  <a:srgbClr val="FFE55F"/>
                </a:solidFill>
                <a:latin typeface="微软雅黑" panose="020B0503020204020204" pitchFamily="34" charset="-122"/>
                <a:ea typeface="微软雅黑" panose="020B0503020204020204" pitchFamily="34" charset="-122"/>
              </a:rPr>
              <a:t>加快建设创新型国家</a:t>
            </a:r>
            <a:endParaRPr lang="zh-CN" altLang="zh-CN" sz="2133" dirty="0">
              <a:solidFill>
                <a:srgbClr val="FFE55F"/>
              </a:solidFill>
              <a:latin typeface="微软雅黑" panose="020B0503020204020204" pitchFamily="34" charset="-122"/>
              <a:ea typeface="微软雅黑" panose="020B0503020204020204" pitchFamily="34" charset="-122"/>
            </a:endParaRPr>
          </a:p>
        </p:txBody>
      </p:sp>
      <p:sp>
        <p:nvSpPr>
          <p:cNvPr id="25" name="Rectangle 54"/>
          <p:cNvSpPr>
            <a:spLocks noChangeArrowheads="1"/>
          </p:cNvSpPr>
          <p:nvPr/>
        </p:nvSpPr>
        <p:spPr bwMode="auto">
          <a:xfrm>
            <a:off x="5953264" y="4390299"/>
            <a:ext cx="5629137" cy="410241"/>
          </a:xfrm>
          <a:prstGeom prst="rect">
            <a:avLst/>
          </a:prstGeom>
          <a:noFill/>
          <a:ln>
            <a:noFill/>
          </a:ln>
        </p:spPr>
        <p:txBody>
          <a:bodyPr vert="horz" wrap="square" lIns="0" tIns="0" rIns="0" bIns="0" numCol="1" anchor="t" anchorCtr="0" compatLnSpc="1">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zh-CN" altLang="zh-CN" sz="1333" dirty="0">
                <a:latin typeface="微软雅黑" panose="020B0503020204020204" pitchFamily="34" charset="-122"/>
                <a:ea typeface="微软雅黑" panose="020B0503020204020204" pitchFamily="34" charset="-122"/>
              </a:rPr>
              <a:t>为建设科技强国、质量强国、航天强国、</a:t>
            </a:r>
            <a:r>
              <a:rPr lang="zh-CN" altLang="zh-CN" sz="1333" b="1" dirty="0">
                <a:solidFill>
                  <a:srgbClr val="FFE55F"/>
                </a:solidFill>
                <a:latin typeface="微软雅黑" panose="020B0503020204020204" pitchFamily="34" charset="-122"/>
                <a:ea typeface="微软雅黑" panose="020B0503020204020204" pitchFamily="34" charset="-122"/>
              </a:rPr>
              <a:t>网络强国、</a:t>
            </a:r>
            <a:r>
              <a:rPr lang="zh-CN" altLang="zh-CN" sz="1333" dirty="0">
                <a:latin typeface="微软雅黑" panose="020B0503020204020204" pitchFamily="34" charset="-122"/>
                <a:ea typeface="微软雅黑" panose="020B0503020204020204" pitchFamily="34" charset="-122"/>
              </a:rPr>
              <a:t>交通强国、</a:t>
            </a:r>
            <a:r>
              <a:rPr lang="zh-CN" altLang="zh-CN" sz="1333" b="1" dirty="0">
                <a:solidFill>
                  <a:srgbClr val="FFEA80"/>
                </a:solidFill>
                <a:latin typeface="微软雅黑" panose="020B0503020204020204" pitchFamily="34" charset="-122"/>
                <a:ea typeface="微软雅黑" panose="020B0503020204020204" pitchFamily="34" charset="-122"/>
              </a:rPr>
              <a:t>数字中国、智慧社会</a:t>
            </a:r>
            <a:r>
              <a:rPr lang="zh-CN" altLang="zh-CN" sz="1333" dirty="0">
                <a:latin typeface="微软雅黑" panose="020B0503020204020204" pitchFamily="34" charset="-122"/>
                <a:ea typeface="微软雅黑" panose="020B0503020204020204" pitchFamily="34" charset="-122"/>
              </a:rPr>
              <a:t>提供有力支撑。</a:t>
            </a:r>
            <a:endParaRPr lang="zh-CN" altLang="zh-CN" sz="1333"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Rectangle 52"/>
          <p:cNvSpPr>
            <a:spLocks noChangeArrowheads="1"/>
          </p:cNvSpPr>
          <p:nvPr/>
        </p:nvSpPr>
        <p:spPr bwMode="auto">
          <a:xfrm>
            <a:off x="5953263" y="5020502"/>
            <a:ext cx="2404504" cy="328231"/>
          </a:xfrm>
          <a:prstGeom prst="rect">
            <a:avLst/>
          </a:prstGeom>
          <a:noFill/>
          <a:ln>
            <a:noFill/>
          </a:ln>
        </p:spPr>
        <p:txBody>
          <a:bodyPr vert="horz" wrap="none" lIns="0" tIns="0" rIns="0" bIns="0" numCol="1" anchor="t" anchorCtr="0" compatLnSpc="1">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zh-CN" sz="2133" b="1" dirty="0">
                <a:solidFill>
                  <a:srgbClr val="03B8DF"/>
                </a:solidFill>
                <a:latin typeface="微软雅黑" panose="020B0503020204020204" pitchFamily="34" charset="-122"/>
                <a:ea typeface="微软雅黑" panose="020B0503020204020204" pitchFamily="34" charset="-122"/>
              </a:rPr>
              <a:t>(</a:t>
            </a:r>
            <a:r>
              <a:rPr lang="zh-CN" altLang="en-US" sz="2133" b="1" dirty="0">
                <a:solidFill>
                  <a:srgbClr val="03B8DF"/>
                </a:solidFill>
                <a:latin typeface="微软雅黑" panose="020B0503020204020204" pitchFamily="34" charset="-122"/>
                <a:ea typeface="微软雅黑" panose="020B0503020204020204" pitchFamily="34" charset="-122"/>
              </a:rPr>
              <a:t>三</a:t>
            </a:r>
            <a:r>
              <a:rPr lang="en-US" altLang="zh-CN" sz="2133" b="1" dirty="0">
                <a:solidFill>
                  <a:srgbClr val="03B8DF"/>
                </a:solidFill>
                <a:latin typeface="微软雅黑" panose="020B0503020204020204" pitchFamily="34" charset="-122"/>
                <a:ea typeface="微软雅黑" panose="020B0503020204020204" pitchFamily="34" charset="-122"/>
              </a:rPr>
              <a:t>)</a:t>
            </a:r>
            <a:r>
              <a:rPr lang="zh-CN" altLang="zh-CN" sz="2133" b="1" dirty="0">
                <a:solidFill>
                  <a:srgbClr val="03B8DF"/>
                </a:solidFill>
                <a:latin typeface="微软雅黑" panose="020B0503020204020204" pitchFamily="34" charset="-122"/>
                <a:ea typeface="微软雅黑" panose="020B0503020204020204" pitchFamily="34" charset="-122"/>
              </a:rPr>
              <a:t>坚持新发展理念</a:t>
            </a:r>
            <a:endParaRPr lang="zh-CN" altLang="zh-CN" sz="2133" dirty="0">
              <a:solidFill>
                <a:srgbClr val="03B8DF"/>
              </a:solidFill>
              <a:latin typeface="微软雅黑" panose="020B0503020204020204" pitchFamily="34" charset="-122"/>
              <a:ea typeface="微软雅黑" panose="020B0503020204020204" pitchFamily="34" charset="-122"/>
            </a:endParaRPr>
          </a:p>
        </p:txBody>
      </p:sp>
      <p:sp>
        <p:nvSpPr>
          <p:cNvPr id="28" name="Rectangle 54"/>
          <p:cNvSpPr>
            <a:spLocks noChangeArrowheads="1"/>
          </p:cNvSpPr>
          <p:nvPr/>
        </p:nvSpPr>
        <p:spPr bwMode="auto">
          <a:xfrm>
            <a:off x="5953263" y="5405735"/>
            <a:ext cx="5423324" cy="615361"/>
          </a:xfrm>
          <a:prstGeom prst="rect">
            <a:avLst/>
          </a:prstGeom>
          <a:noFill/>
          <a:ln>
            <a:noFill/>
          </a:ln>
        </p:spPr>
        <p:txBody>
          <a:bodyPr vert="horz" wrap="square" lIns="0" tIns="0" rIns="0" bIns="0" numCol="1" anchor="t" anchorCtr="0" compatLnSpc="1">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zh-CN" altLang="zh-CN" sz="1333" dirty="0">
                <a:latin typeface="微软雅黑" panose="020B0503020204020204" pitchFamily="34" charset="-122"/>
                <a:ea typeface="微软雅黑" panose="020B0503020204020204" pitchFamily="34" charset="-122"/>
              </a:rPr>
              <a:t>推动</a:t>
            </a:r>
            <a:r>
              <a:rPr lang="zh-CN" altLang="zh-CN" sz="1333" b="1" dirty="0">
                <a:solidFill>
                  <a:srgbClr val="03B8DF"/>
                </a:solidFill>
                <a:latin typeface="微软雅黑" panose="020B0503020204020204" pitchFamily="34" charset="-122"/>
                <a:ea typeface="微软雅黑" panose="020B0503020204020204" pitchFamily="34" charset="-122"/>
              </a:rPr>
              <a:t>新型工业化、信息化、</a:t>
            </a:r>
            <a:r>
              <a:rPr lang="zh-CN" altLang="zh-CN" sz="1333" dirty="0">
                <a:latin typeface="微软雅黑" panose="020B0503020204020204" pitchFamily="34" charset="-122"/>
                <a:ea typeface="微软雅黑" panose="020B0503020204020204" pitchFamily="34" charset="-122"/>
              </a:rPr>
              <a:t>城镇化、农业现代化同步发展，主动参与和推动经济全球化进程，发展更高层次的开放型经济，不断壮大我国经济实力和综合国力。</a:t>
            </a:r>
            <a:endParaRPr lang="zh-CN" altLang="zh-CN" sz="1333"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矩形 29"/>
          <p:cNvSpPr/>
          <p:nvPr/>
        </p:nvSpPr>
        <p:spPr>
          <a:xfrm>
            <a:off x="107868" y="3980057"/>
            <a:ext cx="4493538" cy="830997"/>
          </a:xfrm>
          <a:prstGeom prst="rect">
            <a:avLst/>
          </a:prstGeom>
        </p:spPr>
        <p:txBody>
          <a:bodyPr wrap="none">
            <a:spAutoFit/>
          </a:bodyPr>
          <a:lstStyle/>
          <a:p>
            <a:r>
              <a:rPr lang="zh-CN" altLang="en-US" sz="2400" dirty="0">
                <a:latin typeface="微软雅黑" panose="020B0503020204020204" pitchFamily="34" charset="-122"/>
                <a:ea typeface="微软雅黑" panose="020B0503020204020204" pitchFamily="34" charset="-122"/>
              </a:rPr>
              <a:t>党的十九大为中国制造指明方向</a:t>
            </a:r>
            <a:endParaRPr lang="en-US" altLang="zh-CN" sz="2400" dirty="0">
              <a:latin typeface="微软雅黑" panose="020B0503020204020204" pitchFamily="34" charset="-122"/>
              <a:ea typeface="微软雅黑" panose="020B0503020204020204" pitchFamily="34" charset="-122"/>
            </a:endParaRPr>
          </a:p>
          <a:p>
            <a:pPr algn="ctr"/>
            <a:r>
              <a:rPr lang="zh-CN" altLang="en-US" sz="2400" dirty="0">
                <a:latin typeface="微软雅黑" panose="020B0503020204020204" pitchFamily="34" charset="-122"/>
                <a:ea typeface="微软雅黑" panose="020B0503020204020204" pitchFamily="34" charset="-122"/>
              </a:rPr>
              <a:t>企业数字化转型</a:t>
            </a:r>
            <a:endParaRPr lang="zh-CN" altLang="en-US" sz="2400" dirty="0"/>
          </a:p>
        </p:txBody>
      </p:sp>
    </p:spTree>
    <p:extLst>
      <p:ext uri="{BB962C8B-B14F-4D97-AF65-F5344CB8AC3E}">
        <p14:creationId xmlns:p14="http://schemas.microsoft.com/office/powerpoint/2010/main" val="3723720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354881" y="2155352"/>
            <a:ext cx="2874491" cy="1397909"/>
          </a:xfrm>
          <a:prstGeom prst="rect">
            <a:avLst/>
          </a:prstGeom>
        </p:spPr>
      </p:pic>
      <p:pic>
        <p:nvPicPr>
          <p:cNvPr id="3" name="图片 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313867" y="2163032"/>
            <a:ext cx="2881460" cy="1390229"/>
          </a:xfrm>
          <a:prstGeom prst="rect">
            <a:avLst/>
          </a:prstGeom>
        </p:spPr>
      </p:pic>
      <p:pic>
        <p:nvPicPr>
          <p:cNvPr id="16" name="图片 1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218175" y="2155352"/>
            <a:ext cx="2867108" cy="1397909"/>
          </a:xfrm>
          <a:prstGeom prst="rect">
            <a:avLst/>
          </a:prstGeom>
        </p:spPr>
      </p:pic>
      <p:sp>
        <p:nvSpPr>
          <p:cNvPr id="2" name="标题 1"/>
          <p:cNvSpPr>
            <a:spLocks noGrp="1"/>
          </p:cNvSpPr>
          <p:nvPr>
            <p:ph type="title"/>
          </p:nvPr>
        </p:nvSpPr>
        <p:spPr/>
        <p:txBody>
          <a:bodyPr/>
          <a:lstStyle/>
          <a:p>
            <a:r>
              <a:rPr lang="zh-CN" altLang="en-US" dirty="0">
                <a:solidFill>
                  <a:schemeClr val="tx1">
                    <a:lumMod val="90000"/>
                    <a:lumOff val="10000"/>
                  </a:schemeClr>
                </a:solidFill>
              </a:rPr>
              <a:t>数字经济时代</a:t>
            </a:r>
          </a:p>
        </p:txBody>
      </p:sp>
      <p:sp>
        <p:nvSpPr>
          <p:cNvPr id="9" name="矩形 8"/>
          <p:cNvSpPr/>
          <p:nvPr/>
        </p:nvSpPr>
        <p:spPr>
          <a:xfrm>
            <a:off x="1210793" y="1338527"/>
            <a:ext cx="2874491" cy="745131"/>
          </a:xfrm>
          <a:prstGeom prst="rect">
            <a:avLst/>
          </a:prstGeom>
          <a:noFill/>
          <a:ln w="28575" cap="flat" cmpd="sng" algn="ctr">
            <a:solidFill>
              <a:srgbClr val="87CAAC"/>
            </a:solidFill>
            <a:prstDash val="solid"/>
          </a:ln>
        </p:spPr>
        <p:txBody>
          <a:bodyPr rtlCol="0" anchor="ctr"/>
          <a:lstStyle/>
          <a:p>
            <a:pPr algn="ctr" defTabSz="1219170"/>
            <a:r>
              <a:rPr lang="zh-CN" altLang="en-US" sz="1867" b="1" kern="0" dirty="0">
                <a:latin typeface="微软雅黑" panose="020B0503020204020204" pitchFamily="34" charset="-122"/>
                <a:ea typeface="微软雅黑" panose="020B0503020204020204" pitchFamily="34" charset="-122"/>
              </a:rPr>
              <a:t>社会进入数字经济时代</a:t>
            </a:r>
            <a:endParaRPr lang="en-US" altLang="zh-CN" sz="1867" b="1" kern="0" dirty="0">
              <a:latin typeface="微软雅黑" panose="020B0503020204020204" pitchFamily="34" charset="-122"/>
              <a:ea typeface="微软雅黑" panose="020B0503020204020204" pitchFamily="34" charset="-122"/>
            </a:endParaRPr>
          </a:p>
          <a:p>
            <a:pPr algn="ctr" defTabSz="1219170"/>
            <a:r>
              <a:rPr lang="en-US" altLang="zh-CN" sz="1867" b="1" kern="0" dirty="0">
                <a:latin typeface="微软雅黑" panose="020B0503020204020204" pitchFamily="34" charset="-122"/>
                <a:ea typeface="微软雅黑" panose="020B0503020204020204" pitchFamily="34" charset="-122"/>
              </a:rPr>
              <a:t>-</a:t>
            </a:r>
            <a:r>
              <a:rPr lang="zh-CN" altLang="en-US" sz="1867" b="1" kern="0" dirty="0">
                <a:latin typeface="微软雅黑" panose="020B0503020204020204" pitchFamily="34" charset="-122"/>
                <a:ea typeface="微软雅黑" panose="020B0503020204020204" pitchFamily="34" charset="-122"/>
              </a:rPr>
              <a:t>数据要素</a:t>
            </a:r>
            <a:endParaRPr lang="en-US" altLang="zh-CN" sz="1867" b="1" kern="0" dirty="0">
              <a:latin typeface="微软雅黑" panose="020B0503020204020204" pitchFamily="34" charset="-122"/>
              <a:ea typeface="微软雅黑" panose="020B0503020204020204" pitchFamily="34" charset="-122"/>
            </a:endParaRPr>
          </a:p>
        </p:txBody>
      </p:sp>
      <p:sp>
        <p:nvSpPr>
          <p:cNvPr id="10" name="矩形 9"/>
          <p:cNvSpPr/>
          <p:nvPr/>
        </p:nvSpPr>
        <p:spPr>
          <a:xfrm>
            <a:off x="1218176" y="2146650"/>
            <a:ext cx="2867109" cy="1409345"/>
          </a:xfrm>
          <a:prstGeom prst="rect">
            <a:avLst/>
          </a:prstGeom>
          <a:noFill/>
          <a:ln w="28575" cap="flat" cmpd="sng" algn="ctr">
            <a:solidFill>
              <a:srgbClr val="87CAAC"/>
            </a:solidFill>
            <a:prstDash val="solid"/>
          </a:ln>
        </p:spPr>
        <p:txBody>
          <a:bodyPr rtlCol="0" anchor="ctr"/>
          <a:lstStyle/>
          <a:p>
            <a:pPr defTabSz="1219170"/>
            <a:endParaRPr lang="zh-CN" altLang="en-US" sz="1600" b="1" kern="0" dirty="0">
              <a:latin typeface="微软雅黑" panose="020B0503020204020204" pitchFamily="34" charset="-122"/>
              <a:ea typeface="微软雅黑" panose="020B0503020204020204" pitchFamily="34" charset="-122"/>
            </a:endParaRPr>
          </a:p>
        </p:txBody>
      </p:sp>
      <p:sp>
        <p:nvSpPr>
          <p:cNvPr id="11" name="矩形 10"/>
          <p:cNvSpPr/>
          <p:nvPr/>
        </p:nvSpPr>
        <p:spPr>
          <a:xfrm>
            <a:off x="1218176" y="3572493"/>
            <a:ext cx="2867109" cy="1776720"/>
          </a:xfrm>
          <a:prstGeom prst="rect">
            <a:avLst/>
          </a:prstGeom>
          <a:noFill/>
          <a:ln w="12700" cap="flat" cmpd="sng" algn="ctr">
            <a:solidFill>
              <a:schemeClr val="bg2">
                <a:lumMod val="60000"/>
                <a:lumOff val="40000"/>
              </a:schemeClr>
            </a:solidFill>
            <a:prstDash val="solid"/>
          </a:ln>
        </p:spPr>
        <p:txBody>
          <a:bodyPr rtlCol="0" anchor="ctr" anchorCtr="0"/>
          <a:lstStyle/>
          <a:p>
            <a:pPr defTabSz="1219170">
              <a:lnSpc>
                <a:spcPct val="150000"/>
              </a:lnSpc>
            </a:pPr>
            <a:r>
              <a:rPr lang="zh-CN" altLang="en-US" sz="1600" kern="0" dirty="0">
                <a:latin typeface="微软雅黑" panose="020B0503020204020204" pitchFamily="34" charset="-122"/>
                <a:ea typeface="微软雅黑" panose="020B0503020204020204" pitchFamily="34" charset="-122"/>
              </a:rPr>
              <a:t>农业社会</a:t>
            </a:r>
            <a:r>
              <a:rPr lang="en-US" altLang="zh-CN" sz="1600" kern="0" dirty="0">
                <a:latin typeface="微软雅黑" panose="020B0503020204020204" pitchFamily="34" charset="-122"/>
                <a:ea typeface="微软雅黑" panose="020B0503020204020204" pitchFamily="34" charset="-122"/>
              </a:rPr>
              <a:t>-</a:t>
            </a:r>
            <a:r>
              <a:rPr lang="zh-CN" altLang="en-US" sz="1600" kern="0" dirty="0">
                <a:latin typeface="微软雅黑" panose="020B0503020204020204" pitchFamily="34" charset="-122"/>
                <a:ea typeface="微软雅黑" panose="020B0503020204020204" pitchFamily="34" charset="-122"/>
              </a:rPr>
              <a:t>工业社会</a:t>
            </a:r>
            <a:r>
              <a:rPr lang="en-US" altLang="zh-CN" sz="1600" kern="0" dirty="0">
                <a:latin typeface="微软雅黑" panose="020B0503020204020204" pitchFamily="34" charset="-122"/>
                <a:ea typeface="微软雅黑" panose="020B0503020204020204" pitchFamily="34" charset="-122"/>
              </a:rPr>
              <a:t>-</a:t>
            </a:r>
            <a:r>
              <a:rPr lang="zh-CN" altLang="en-US" sz="1600" kern="0" dirty="0">
                <a:latin typeface="微软雅黑" panose="020B0503020204020204" pitchFamily="34" charset="-122"/>
                <a:ea typeface="微软雅黑" panose="020B0503020204020204" pitchFamily="34" charset="-122"/>
              </a:rPr>
              <a:t>数字社会</a:t>
            </a:r>
            <a:endParaRPr lang="en-US" altLang="zh-CN" sz="1600" kern="0" dirty="0">
              <a:latin typeface="微软雅黑" panose="020B0503020204020204" pitchFamily="34" charset="-122"/>
              <a:ea typeface="微软雅黑" panose="020B0503020204020204" pitchFamily="34" charset="-122"/>
            </a:endParaRPr>
          </a:p>
          <a:p>
            <a:pPr defTabSz="1219170">
              <a:lnSpc>
                <a:spcPct val="150000"/>
              </a:lnSpc>
            </a:pPr>
            <a:endParaRPr lang="en-US" altLang="zh-CN" sz="1600" kern="0" dirty="0">
              <a:latin typeface="微软雅黑" panose="020B0503020204020204" pitchFamily="34" charset="-122"/>
              <a:ea typeface="微软雅黑" panose="020B0503020204020204" pitchFamily="34" charset="-122"/>
            </a:endParaRPr>
          </a:p>
          <a:p>
            <a:pPr defTabSz="1219170">
              <a:lnSpc>
                <a:spcPct val="150000"/>
              </a:lnSpc>
            </a:pPr>
            <a:r>
              <a:rPr lang="zh-CN" altLang="en-US" sz="1600" kern="0" dirty="0">
                <a:latin typeface="微软雅黑" panose="020B0503020204020204" pitchFamily="34" charset="-122"/>
                <a:ea typeface="微软雅黑" panose="020B0503020204020204" pitchFamily="34" charset="-122"/>
              </a:rPr>
              <a:t>数字经济；</a:t>
            </a:r>
            <a:endParaRPr lang="en-US" altLang="zh-CN" sz="1600" kern="0" dirty="0">
              <a:latin typeface="微软雅黑" panose="020B0503020204020204" pitchFamily="34" charset="-122"/>
              <a:ea typeface="微软雅黑" panose="020B0503020204020204" pitchFamily="34" charset="-122"/>
            </a:endParaRPr>
          </a:p>
          <a:p>
            <a:pPr>
              <a:lnSpc>
                <a:spcPct val="150000"/>
              </a:lnSpc>
            </a:pPr>
            <a:r>
              <a:rPr lang="zh-CN" altLang="en-US" sz="1600" kern="0" dirty="0">
                <a:latin typeface="微软雅黑" panose="020B0503020204020204" pitchFamily="34" charset="-122"/>
                <a:ea typeface="微软雅黑" panose="020B0503020204020204" pitchFamily="34" charset="-122"/>
              </a:rPr>
              <a:t>生产要素：数据；</a:t>
            </a:r>
            <a:endParaRPr lang="en-US" altLang="zh-CN" sz="1600" kern="0" dirty="0">
              <a:latin typeface="微软雅黑" panose="020B0503020204020204" pitchFamily="34" charset="-122"/>
              <a:ea typeface="微软雅黑" panose="020B0503020204020204" pitchFamily="34" charset="-122"/>
            </a:endParaRPr>
          </a:p>
        </p:txBody>
      </p:sp>
      <p:sp>
        <p:nvSpPr>
          <p:cNvPr id="12" name="矩形 11"/>
          <p:cNvSpPr/>
          <p:nvPr/>
        </p:nvSpPr>
        <p:spPr>
          <a:xfrm>
            <a:off x="4313867" y="2146649"/>
            <a:ext cx="2867109" cy="1409345"/>
          </a:xfrm>
          <a:prstGeom prst="rect">
            <a:avLst/>
          </a:prstGeom>
          <a:noFill/>
          <a:ln w="28575" cap="flat" cmpd="sng" algn="ctr">
            <a:solidFill>
              <a:srgbClr val="87CAAC"/>
            </a:solidFill>
            <a:prstDash val="solid"/>
          </a:ln>
        </p:spPr>
        <p:txBody>
          <a:bodyPr rtlCol="0" anchor="ctr"/>
          <a:lstStyle/>
          <a:p>
            <a:pPr defTabSz="1219170"/>
            <a:endParaRPr lang="zh-CN" altLang="en-US" sz="1600" b="1" kern="0" dirty="0">
              <a:latin typeface="微软雅黑" panose="020B0503020204020204" pitchFamily="34" charset="-122"/>
              <a:ea typeface="微软雅黑" panose="020B0503020204020204" pitchFamily="34" charset="-122"/>
            </a:endParaRPr>
          </a:p>
        </p:txBody>
      </p:sp>
      <p:sp>
        <p:nvSpPr>
          <p:cNvPr id="13" name="矩形 12"/>
          <p:cNvSpPr/>
          <p:nvPr/>
        </p:nvSpPr>
        <p:spPr>
          <a:xfrm>
            <a:off x="7368687" y="2163149"/>
            <a:ext cx="2867109" cy="1409345"/>
          </a:xfrm>
          <a:prstGeom prst="rect">
            <a:avLst/>
          </a:prstGeom>
          <a:noFill/>
          <a:ln w="28575" cap="flat" cmpd="sng" algn="ctr">
            <a:solidFill>
              <a:srgbClr val="87CAAC"/>
            </a:solidFill>
            <a:prstDash val="solid"/>
          </a:ln>
        </p:spPr>
        <p:txBody>
          <a:bodyPr rot="0" spcFirstLastPara="0" vert="horz" wrap="square" lIns="121920" tIns="60960" rIns="121920" bIns="60960" numCol="1" spcCol="0" rtlCol="0" fromWordArt="0" anchor="ctr" anchorCtr="0" forceAA="0" compatLnSpc="1">
            <a:prstTxWarp prst="textNoShape">
              <a:avLst/>
            </a:prstTxWarp>
            <a:no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defTabSz="1219170" fontAlgn="auto">
              <a:spcBef>
                <a:spcPts val="0"/>
              </a:spcBef>
              <a:spcAft>
                <a:spcPts val="0"/>
              </a:spcAft>
            </a:pPr>
            <a:endParaRPr lang="zh-CN" altLang="en-US" sz="1600" b="1" kern="0" dirty="0">
              <a:latin typeface="微软雅黑" panose="020B0503020204020204" pitchFamily="34" charset="-122"/>
              <a:ea typeface="微软雅黑" panose="020B0503020204020204" pitchFamily="34" charset="-122"/>
            </a:endParaRPr>
          </a:p>
        </p:txBody>
      </p:sp>
      <p:sp>
        <p:nvSpPr>
          <p:cNvPr id="19" name="矩形 18"/>
          <p:cNvSpPr/>
          <p:nvPr/>
        </p:nvSpPr>
        <p:spPr>
          <a:xfrm>
            <a:off x="4293887" y="1338527"/>
            <a:ext cx="2874491" cy="745131"/>
          </a:xfrm>
          <a:prstGeom prst="rect">
            <a:avLst/>
          </a:prstGeom>
          <a:noFill/>
          <a:ln w="28575" cap="flat" cmpd="sng" algn="ctr">
            <a:solidFill>
              <a:srgbClr val="F1B000"/>
            </a:solidFill>
            <a:prstDash val="solid"/>
          </a:ln>
        </p:spPr>
        <p:txBody>
          <a:bodyPr rtlCol="0" anchor="ctr"/>
          <a:lstStyle/>
          <a:p>
            <a:pPr algn="ctr" defTabSz="1219170"/>
            <a:r>
              <a:rPr lang="zh-CN" altLang="en-US" sz="1867" b="1" kern="0" dirty="0">
                <a:latin typeface="微软雅黑" panose="020B0503020204020204" pitchFamily="34" charset="-122"/>
                <a:ea typeface="微软雅黑" panose="020B0503020204020204" pitchFamily="34" charset="-122"/>
              </a:rPr>
              <a:t>现实世界需要数字化</a:t>
            </a:r>
            <a:endParaRPr lang="en-US" altLang="zh-CN" sz="1867" b="1" kern="0" dirty="0">
              <a:latin typeface="微软雅黑" panose="020B0503020204020204" pitchFamily="34" charset="-122"/>
              <a:ea typeface="微软雅黑" panose="020B0503020204020204" pitchFamily="34" charset="-122"/>
            </a:endParaRPr>
          </a:p>
          <a:p>
            <a:pPr algn="ctr" defTabSz="1219170"/>
            <a:r>
              <a:rPr lang="en-US" altLang="zh-CN" sz="1867" b="1" kern="0" dirty="0">
                <a:latin typeface="微软雅黑" panose="020B0503020204020204" pitchFamily="34" charset="-122"/>
                <a:ea typeface="微软雅黑" panose="020B0503020204020204" pitchFamily="34" charset="-122"/>
              </a:rPr>
              <a:t>-</a:t>
            </a:r>
            <a:r>
              <a:rPr lang="zh-CN" altLang="en-US" sz="1867" b="1" kern="0" dirty="0">
                <a:latin typeface="微软雅黑" panose="020B0503020204020204" pitchFamily="34" charset="-122"/>
                <a:ea typeface="微软雅黑" panose="020B0503020204020204" pitchFamily="34" charset="-122"/>
              </a:rPr>
              <a:t>数字孪生</a:t>
            </a:r>
            <a:endParaRPr lang="en-US" altLang="zh-CN" sz="1867" b="1" kern="0" dirty="0">
              <a:latin typeface="微软雅黑" panose="020B0503020204020204" pitchFamily="34" charset="-122"/>
              <a:ea typeface="微软雅黑" panose="020B0503020204020204" pitchFamily="34" charset="-122"/>
            </a:endParaRPr>
          </a:p>
        </p:txBody>
      </p:sp>
      <p:sp>
        <p:nvSpPr>
          <p:cNvPr id="20" name="矩形 19"/>
          <p:cNvSpPr/>
          <p:nvPr/>
        </p:nvSpPr>
        <p:spPr>
          <a:xfrm>
            <a:off x="7354880" y="1361453"/>
            <a:ext cx="2874491" cy="745131"/>
          </a:xfrm>
          <a:prstGeom prst="rect">
            <a:avLst/>
          </a:prstGeom>
          <a:noFill/>
          <a:ln w="28575" cap="flat" cmpd="sng" algn="ctr">
            <a:solidFill>
              <a:srgbClr val="03B8E0"/>
            </a:solidFill>
            <a:prstDash val="solid"/>
          </a:ln>
        </p:spPr>
        <p:txBody>
          <a:bodyPr rot="0" spcFirstLastPara="0" vert="horz" wrap="square" lIns="121920" tIns="60960" rIns="121920" bIns="60960" numCol="1" spcCol="0" rtlCol="0" fromWordArt="0" anchor="ctr" anchorCtr="0" forceAA="0" compatLnSpc="1">
            <a:prstTxWarp prst="textNoShape">
              <a:avLst/>
            </a:prstTxWarp>
            <a:no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defTabSz="1219170" fontAlgn="auto">
              <a:spcBef>
                <a:spcPts val="0"/>
              </a:spcBef>
              <a:spcAft>
                <a:spcPts val="0"/>
              </a:spcAft>
            </a:pPr>
            <a:r>
              <a:rPr lang="zh-CN" altLang="en-US" sz="1867" b="1" kern="0" dirty="0">
                <a:latin typeface="微软雅黑" panose="020B0503020204020204" pitchFamily="34" charset="-122"/>
                <a:ea typeface="微软雅黑" panose="020B0503020204020204" pitchFamily="34" charset="-122"/>
              </a:rPr>
              <a:t>数据科学提升生产力</a:t>
            </a:r>
            <a:endParaRPr lang="en-US" altLang="zh-CN" sz="1867" b="1" kern="0" dirty="0">
              <a:latin typeface="微软雅黑" panose="020B0503020204020204" pitchFamily="34" charset="-122"/>
              <a:ea typeface="微软雅黑" panose="020B0503020204020204" pitchFamily="34" charset="-122"/>
            </a:endParaRPr>
          </a:p>
          <a:p>
            <a:pPr algn="ctr" defTabSz="1219170" fontAlgn="auto">
              <a:spcBef>
                <a:spcPts val="0"/>
              </a:spcBef>
              <a:spcAft>
                <a:spcPts val="0"/>
              </a:spcAft>
            </a:pPr>
            <a:r>
              <a:rPr lang="en-US" altLang="zh-CN" sz="1867" b="1" kern="0" dirty="0">
                <a:latin typeface="微软雅黑" panose="020B0503020204020204" pitchFamily="34" charset="-122"/>
                <a:ea typeface="微软雅黑" panose="020B0503020204020204" pitchFamily="34" charset="-122"/>
              </a:rPr>
              <a:t>-</a:t>
            </a:r>
            <a:r>
              <a:rPr lang="zh-CN" altLang="en-US" sz="1867" b="1" kern="0" dirty="0">
                <a:latin typeface="微软雅黑" panose="020B0503020204020204" pitchFamily="34" charset="-122"/>
                <a:ea typeface="微软雅黑" panose="020B0503020204020204" pitchFamily="34" charset="-122"/>
              </a:rPr>
              <a:t>数据驱动</a:t>
            </a:r>
            <a:endParaRPr lang="en-US" altLang="zh-CN" sz="1867" b="1" kern="0" dirty="0">
              <a:latin typeface="微软雅黑" panose="020B0503020204020204" pitchFamily="34" charset="-122"/>
              <a:ea typeface="微软雅黑" panose="020B0503020204020204" pitchFamily="34" charset="-122"/>
            </a:endParaRPr>
          </a:p>
        </p:txBody>
      </p:sp>
      <p:sp>
        <p:nvSpPr>
          <p:cNvPr id="22" name="矩形 21"/>
          <p:cNvSpPr/>
          <p:nvPr/>
        </p:nvSpPr>
        <p:spPr>
          <a:xfrm>
            <a:off x="4313867" y="3572493"/>
            <a:ext cx="2867109" cy="1776720"/>
          </a:xfrm>
          <a:prstGeom prst="rect">
            <a:avLst/>
          </a:prstGeom>
          <a:noFill/>
          <a:ln w="12700" cap="flat" cmpd="sng" algn="ctr">
            <a:solidFill>
              <a:schemeClr val="bg2">
                <a:lumMod val="60000"/>
                <a:lumOff val="40000"/>
              </a:schemeClr>
            </a:solidFill>
            <a:prstDash val="solid"/>
          </a:ln>
        </p:spPr>
        <p:txBody>
          <a:bodyPr rtlCol="0" anchor="ctr" anchorCtr="0"/>
          <a:lstStyle/>
          <a:p>
            <a:pPr defTabSz="1219170">
              <a:lnSpc>
                <a:spcPct val="150000"/>
              </a:lnSpc>
            </a:pPr>
            <a:r>
              <a:rPr lang="zh-CN" altLang="en-US" sz="1600" kern="0" dirty="0">
                <a:solidFill>
                  <a:srgbClr val="FFC000"/>
                </a:solidFill>
                <a:latin typeface="微软雅黑" panose="020B0503020204020204" pitchFamily="34" charset="-122"/>
                <a:ea typeface="微软雅黑" panose="020B0503020204020204" pitchFamily="34" charset="-122"/>
              </a:rPr>
              <a:t>对应</a:t>
            </a:r>
            <a:r>
              <a:rPr lang="en-US" altLang="zh-CN" sz="1600" kern="0" dirty="0">
                <a:latin typeface="微软雅黑" panose="020B0503020204020204" pitchFamily="34" charset="-122"/>
                <a:ea typeface="微软雅黑" panose="020B0503020204020204" pitchFamily="34" charset="-122"/>
              </a:rPr>
              <a:t>-</a:t>
            </a:r>
            <a:r>
              <a:rPr lang="zh-CN" altLang="en-US" sz="1600" kern="0" dirty="0">
                <a:latin typeface="微软雅黑" panose="020B0503020204020204" pitchFamily="34" charset="-122"/>
                <a:ea typeface="微软雅黑" panose="020B0503020204020204" pitchFamily="34" charset="-122"/>
              </a:rPr>
              <a:t>现实世界</a:t>
            </a:r>
            <a:endParaRPr lang="en-US" altLang="zh-CN" sz="1600" kern="0" dirty="0">
              <a:latin typeface="微软雅黑" panose="020B0503020204020204" pitchFamily="34" charset="-122"/>
              <a:ea typeface="微软雅黑" panose="020B0503020204020204" pitchFamily="34" charset="-122"/>
            </a:endParaRPr>
          </a:p>
          <a:p>
            <a:pPr defTabSz="1219170">
              <a:lnSpc>
                <a:spcPct val="150000"/>
              </a:lnSpc>
            </a:pPr>
            <a:r>
              <a:rPr lang="zh-CN" altLang="en-US" sz="1600" kern="0" dirty="0">
                <a:latin typeface="微软雅黑" panose="020B0503020204020204" pitchFamily="34" charset="-122"/>
                <a:ea typeface="微软雅黑" panose="020B0503020204020204" pitchFamily="34" charset="-122"/>
              </a:rPr>
              <a:t>与数字世界；</a:t>
            </a:r>
            <a:endParaRPr lang="en-US" altLang="zh-CN" sz="1600" kern="0" dirty="0">
              <a:latin typeface="微软雅黑" panose="020B0503020204020204" pitchFamily="34" charset="-122"/>
              <a:ea typeface="微软雅黑" panose="020B0503020204020204" pitchFamily="34" charset="-122"/>
            </a:endParaRPr>
          </a:p>
          <a:p>
            <a:pPr defTabSz="1219170">
              <a:lnSpc>
                <a:spcPct val="150000"/>
              </a:lnSpc>
            </a:pPr>
            <a:r>
              <a:rPr lang="zh-CN" altLang="en-US" sz="1600" kern="0" dirty="0">
                <a:solidFill>
                  <a:srgbClr val="FFC000"/>
                </a:solidFill>
                <a:latin typeface="微软雅黑" panose="020B0503020204020204" pitchFamily="34" charset="-122"/>
                <a:ea typeface="微软雅黑" panose="020B0503020204020204" pitchFamily="34" charset="-122"/>
              </a:rPr>
              <a:t>处理</a:t>
            </a:r>
            <a:r>
              <a:rPr lang="en-US" altLang="zh-CN" sz="1600" kern="0" dirty="0">
                <a:latin typeface="微软雅黑" panose="020B0503020204020204" pitchFamily="34" charset="-122"/>
                <a:ea typeface="微软雅黑" panose="020B0503020204020204" pitchFamily="34" charset="-122"/>
              </a:rPr>
              <a:t>-</a:t>
            </a:r>
            <a:r>
              <a:rPr lang="zh-CN" altLang="en-US" sz="1600" kern="0" dirty="0">
                <a:latin typeface="微软雅黑" panose="020B0503020204020204" pitchFamily="34" charset="-122"/>
                <a:ea typeface="微软雅黑" panose="020B0503020204020204" pitchFamily="34" charset="-122"/>
              </a:rPr>
              <a:t>自动</a:t>
            </a:r>
            <a:endParaRPr lang="en-US" altLang="zh-CN" sz="1600" kern="0" dirty="0">
              <a:latin typeface="微软雅黑" panose="020B0503020204020204" pitchFamily="34" charset="-122"/>
              <a:ea typeface="微软雅黑" panose="020B0503020204020204" pitchFamily="34" charset="-122"/>
            </a:endParaRPr>
          </a:p>
          <a:p>
            <a:pPr defTabSz="1219170">
              <a:lnSpc>
                <a:spcPct val="150000"/>
              </a:lnSpc>
            </a:pPr>
            <a:r>
              <a:rPr lang="zh-CN" altLang="en-US" sz="1600" kern="0" dirty="0">
                <a:solidFill>
                  <a:schemeClr val="tx1">
                    <a:lumMod val="90000"/>
                    <a:lumOff val="10000"/>
                  </a:schemeClr>
                </a:solidFill>
                <a:latin typeface="微软雅黑" panose="020B0503020204020204" pitchFamily="34" charset="-122"/>
                <a:ea typeface="微软雅黑" panose="020B0503020204020204" pitchFamily="34" charset="-122"/>
              </a:rPr>
              <a:t>执行系统。</a:t>
            </a:r>
          </a:p>
        </p:txBody>
      </p:sp>
      <p:sp>
        <p:nvSpPr>
          <p:cNvPr id="23" name="矩形 22"/>
          <p:cNvSpPr/>
          <p:nvPr/>
        </p:nvSpPr>
        <p:spPr>
          <a:xfrm>
            <a:off x="7366218" y="3572493"/>
            <a:ext cx="2867109" cy="1776720"/>
          </a:xfrm>
          <a:prstGeom prst="rect">
            <a:avLst/>
          </a:prstGeom>
          <a:noFill/>
          <a:ln w="12700" cap="flat" cmpd="sng" algn="ctr">
            <a:solidFill>
              <a:schemeClr val="bg2">
                <a:lumMod val="60000"/>
                <a:lumOff val="40000"/>
              </a:schemeClr>
            </a:solidFill>
            <a:prstDash val="solid"/>
          </a:ln>
        </p:spPr>
        <p:txBody>
          <a:bodyPr rot="0" spcFirstLastPara="0" vert="horz" wrap="square" lIns="121920" tIns="60960" rIns="121920" bIns="60960" numCol="1" spcCol="0" rtlCol="0" fromWordArt="0" anchor="ctr" anchorCtr="0" forceAA="0" compatLnSpc="1">
            <a:prstTxWarp prst="textNoShape">
              <a:avLst/>
            </a:prstTxWarp>
            <a:no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defTabSz="1219170" fontAlgn="auto">
              <a:lnSpc>
                <a:spcPct val="150000"/>
              </a:lnSpc>
              <a:spcBef>
                <a:spcPts val="0"/>
              </a:spcBef>
              <a:spcAft>
                <a:spcPts val="0"/>
              </a:spcAft>
            </a:pPr>
            <a:r>
              <a:rPr lang="zh-CN" altLang="en-US" sz="1600" kern="0" dirty="0">
                <a:latin typeface="微软雅黑" panose="020B0503020204020204" pitchFamily="34" charset="-122"/>
                <a:ea typeface="微软雅黑" panose="020B0503020204020204" pitchFamily="34" charset="-122"/>
              </a:rPr>
              <a:t>科研第四范式</a:t>
            </a:r>
            <a:endParaRPr lang="en-US" altLang="zh-CN" sz="1600" kern="0" dirty="0">
              <a:latin typeface="微软雅黑" panose="020B0503020204020204" pitchFamily="34" charset="-122"/>
              <a:ea typeface="微软雅黑" panose="020B0503020204020204" pitchFamily="34" charset="-122"/>
            </a:endParaRPr>
          </a:p>
          <a:p>
            <a:pPr defTabSz="1219170" fontAlgn="auto">
              <a:lnSpc>
                <a:spcPct val="150000"/>
              </a:lnSpc>
              <a:spcBef>
                <a:spcPts val="0"/>
              </a:spcBef>
              <a:spcAft>
                <a:spcPts val="0"/>
              </a:spcAft>
            </a:pPr>
            <a:r>
              <a:rPr lang="zh-CN" altLang="en-US" sz="1600" kern="0" dirty="0">
                <a:latin typeface="微软雅黑" panose="020B0503020204020204" pitchFamily="34" charset="-122"/>
                <a:ea typeface="微软雅黑" panose="020B0503020204020204" pitchFamily="34" charset="-122"/>
              </a:rPr>
              <a:t>数字鸿沟与数字素养</a:t>
            </a:r>
            <a:endParaRPr lang="en-US" altLang="zh-CN" sz="1600" kern="0" dirty="0">
              <a:latin typeface="微软雅黑" panose="020B0503020204020204" pitchFamily="34" charset="-122"/>
              <a:ea typeface="微软雅黑" panose="020B0503020204020204" pitchFamily="34" charset="-122"/>
            </a:endParaRPr>
          </a:p>
          <a:p>
            <a:pPr defTabSz="1219170" fontAlgn="auto">
              <a:lnSpc>
                <a:spcPct val="150000"/>
              </a:lnSpc>
              <a:spcBef>
                <a:spcPts val="0"/>
              </a:spcBef>
              <a:spcAft>
                <a:spcPts val="0"/>
              </a:spcAft>
            </a:pPr>
            <a:endParaRPr lang="en-US" altLang="zh-CN" sz="1600" kern="0" dirty="0">
              <a:latin typeface="微软雅黑" panose="020B0503020204020204" pitchFamily="34" charset="-122"/>
              <a:ea typeface="微软雅黑" panose="020B0503020204020204" pitchFamily="34" charset="-122"/>
            </a:endParaRPr>
          </a:p>
          <a:p>
            <a:pPr defTabSz="1219170" fontAlgn="auto">
              <a:lnSpc>
                <a:spcPct val="150000"/>
              </a:lnSpc>
              <a:spcBef>
                <a:spcPts val="0"/>
              </a:spcBef>
              <a:spcAft>
                <a:spcPts val="0"/>
              </a:spcAft>
            </a:pPr>
            <a:endParaRPr lang="zh-CN" altLang="en-US" sz="1600" kern="0" dirty="0">
              <a:latin typeface="微软雅黑" panose="020B0503020204020204" pitchFamily="34" charset="-122"/>
              <a:ea typeface="微软雅黑" panose="020B0503020204020204" pitchFamily="34" charset="-122"/>
            </a:endParaRPr>
          </a:p>
        </p:txBody>
      </p:sp>
      <p:sp>
        <p:nvSpPr>
          <p:cNvPr id="29" name="矩形 28"/>
          <p:cNvSpPr/>
          <p:nvPr/>
        </p:nvSpPr>
        <p:spPr>
          <a:xfrm>
            <a:off x="1210795" y="5421817"/>
            <a:ext cx="9018576" cy="927044"/>
          </a:xfrm>
          <a:prstGeom prst="rect">
            <a:avLst/>
          </a:prstGeom>
          <a:noFill/>
          <a:ln w="28575" cap="flat" cmpd="sng" algn="ctr">
            <a:solidFill>
              <a:srgbClr val="EA545D"/>
            </a:solidFill>
            <a:prstDash val="solid"/>
          </a:ln>
        </p:spPr>
        <p:txBody>
          <a:bodyPr rtlCol="0" anchor="ctr"/>
          <a:lstStyle/>
          <a:p>
            <a:pPr algn="ctr" defTabSz="1219170"/>
            <a:r>
              <a:rPr lang="zh-CN" altLang="en-US" sz="2667" b="1" kern="0" dirty="0">
                <a:solidFill>
                  <a:srgbClr val="FF0000"/>
                </a:solidFill>
                <a:latin typeface="微软雅黑" panose="020B0503020204020204" pitchFamily="34" charset="-122"/>
                <a:ea typeface="微软雅黑" panose="020B0503020204020204" pitchFamily="34" charset="-122"/>
              </a:rPr>
              <a:t>主旋律：企业数字化转型</a:t>
            </a:r>
            <a:endParaRPr lang="en-US" altLang="zh-CN" sz="2667" b="1" kern="0" dirty="0">
              <a:solidFill>
                <a:srgbClr val="FF0000"/>
              </a:solidFill>
              <a:latin typeface="微软雅黑" panose="020B0503020204020204" pitchFamily="34" charset="-122"/>
              <a:ea typeface="微软雅黑" panose="020B0503020204020204" pitchFamily="34" charset="-122"/>
            </a:endParaRPr>
          </a:p>
        </p:txBody>
      </p:sp>
      <p:pic>
        <p:nvPicPr>
          <p:cNvPr id="21" name="图片 2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711958" y="4060883"/>
            <a:ext cx="1414709" cy="1064565"/>
          </a:xfrm>
          <a:prstGeom prst="rect">
            <a:avLst/>
          </a:prstGeom>
        </p:spPr>
      </p:pic>
      <p:pic>
        <p:nvPicPr>
          <p:cNvPr id="5" name="图片 4"/>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7409557" y="4625440"/>
            <a:ext cx="2584219" cy="642475"/>
          </a:xfrm>
          <a:prstGeom prst="rect">
            <a:avLst/>
          </a:prstGeom>
        </p:spPr>
      </p:pic>
    </p:spTree>
    <p:extLst>
      <p:ext uri="{BB962C8B-B14F-4D97-AF65-F5344CB8AC3E}">
        <p14:creationId xmlns:p14="http://schemas.microsoft.com/office/powerpoint/2010/main" val="13086014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6"/>
          <p:cNvSpPr txBox="1">
            <a:spLocks/>
          </p:cNvSpPr>
          <p:nvPr/>
        </p:nvSpPr>
        <p:spPr>
          <a:xfrm>
            <a:off x="-624747" y="164637"/>
            <a:ext cx="12097344" cy="609600"/>
          </a:xfrm>
          <a:prstGeom prst="rect">
            <a:avLst/>
          </a:prstGeom>
        </p:spPr>
        <p:txBody>
          <a:bodyPr/>
          <a:lstStyle>
            <a:lvl1pPr algn="ctr" rtl="0" eaLnBrk="1" fontAlgn="base" hangingPunct="1">
              <a:spcBef>
                <a:spcPct val="0"/>
              </a:spcBef>
              <a:spcAft>
                <a:spcPct val="0"/>
              </a:spcAft>
              <a:defRPr sz="28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vl2pPr algn="l" rtl="0" eaLnBrk="1" fontAlgn="base" hangingPunct="1">
              <a:spcBef>
                <a:spcPct val="0"/>
              </a:spcBef>
              <a:spcAft>
                <a:spcPct val="0"/>
              </a:spcAft>
              <a:defRPr sz="3200" b="1">
                <a:solidFill>
                  <a:srgbClr val="CC0000"/>
                </a:solidFill>
                <a:latin typeface="Arial" charset="0"/>
                <a:ea typeface="华文细黑" pitchFamily="2" charset="-122"/>
              </a:defRPr>
            </a:lvl2pPr>
            <a:lvl3pPr algn="l" rtl="0" eaLnBrk="1" fontAlgn="base" hangingPunct="1">
              <a:spcBef>
                <a:spcPct val="0"/>
              </a:spcBef>
              <a:spcAft>
                <a:spcPct val="0"/>
              </a:spcAft>
              <a:defRPr sz="3200" b="1">
                <a:solidFill>
                  <a:srgbClr val="CC0000"/>
                </a:solidFill>
                <a:latin typeface="Arial" charset="0"/>
                <a:ea typeface="华文细黑" pitchFamily="2" charset="-122"/>
              </a:defRPr>
            </a:lvl3pPr>
            <a:lvl4pPr algn="l" rtl="0" eaLnBrk="1" fontAlgn="base" hangingPunct="1">
              <a:spcBef>
                <a:spcPct val="0"/>
              </a:spcBef>
              <a:spcAft>
                <a:spcPct val="0"/>
              </a:spcAft>
              <a:defRPr sz="3200" b="1">
                <a:solidFill>
                  <a:srgbClr val="CC0000"/>
                </a:solidFill>
                <a:latin typeface="Arial" charset="0"/>
                <a:ea typeface="华文细黑" pitchFamily="2" charset="-122"/>
              </a:defRPr>
            </a:lvl4pPr>
            <a:lvl5pPr algn="l" rtl="0" eaLnBrk="1" fontAlgn="base" hangingPunct="1">
              <a:spcBef>
                <a:spcPct val="0"/>
              </a:spcBef>
              <a:spcAft>
                <a:spcPct val="0"/>
              </a:spcAft>
              <a:defRPr sz="3200" b="1">
                <a:solidFill>
                  <a:srgbClr val="CC0000"/>
                </a:solidFill>
                <a:latin typeface="Arial" charset="0"/>
                <a:ea typeface="华文细黑" pitchFamily="2" charset="-122"/>
              </a:defRPr>
            </a:lvl5pPr>
            <a:lvl6pPr marL="457200" algn="l" rtl="0" eaLnBrk="1" fontAlgn="base" hangingPunct="1">
              <a:spcBef>
                <a:spcPct val="0"/>
              </a:spcBef>
              <a:spcAft>
                <a:spcPct val="0"/>
              </a:spcAft>
              <a:defRPr sz="3200" b="1">
                <a:solidFill>
                  <a:srgbClr val="CC0000"/>
                </a:solidFill>
                <a:latin typeface="Arial" charset="0"/>
                <a:ea typeface="华文细黑" pitchFamily="2" charset="-122"/>
              </a:defRPr>
            </a:lvl6pPr>
            <a:lvl7pPr marL="914400" algn="l" rtl="0" eaLnBrk="1" fontAlgn="base" hangingPunct="1">
              <a:spcBef>
                <a:spcPct val="0"/>
              </a:spcBef>
              <a:spcAft>
                <a:spcPct val="0"/>
              </a:spcAft>
              <a:defRPr sz="3200" b="1">
                <a:solidFill>
                  <a:srgbClr val="CC0000"/>
                </a:solidFill>
                <a:latin typeface="Arial" charset="0"/>
                <a:ea typeface="华文细黑" pitchFamily="2" charset="-122"/>
              </a:defRPr>
            </a:lvl7pPr>
            <a:lvl8pPr marL="1371600" algn="l" rtl="0" eaLnBrk="1" fontAlgn="base" hangingPunct="1">
              <a:spcBef>
                <a:spcPct val="0"/>
              </a:spcBef>
              <a:spcAft>
                <a:spcPct val="0"/>
              </a:spcAft>
              <a:defRPr sz="3200" b="1">
                <a:solidFill>
                  <a:srgbClr val="CC0000"/>
                </a:solidFill>
                <a:latin typeface="Arial" charset="0"/>
                <a:ea typeface="华文细黑" pitchFamily="2" charset="-122"/>
              </a:defRPr>
            </a:lvl8pPr>
            <a:lvl9pPr marL="1828800" algn="l" rtl="0" eaLnBrk="1" fontAlgn="base" hangingPunct="1">
              <a:spcBef>
                <a:spcPct val="0"/>
              </a:spcBef>
              <a:spcAft>
                <a:spcPct val="0"/>
              </a:spcAft>
              <a:defRPr sz="3200" b="1">
                <a:solidFill>
                  <a:srgbClr val="CC0000"/>
                </a:solidFill>
                <a:latin typeface="Arial" charset="0"/>
                <a:ea typeface="华文细黑" pitchFamily="2" charset="-122"/>
              </a:defRPr>
            </a:lvl9pPr>
          </a:lstStyle>
          <a:p>
            <a:endParaRPr lang="zh-CN" altLang="en-US" sz="3733" dirty="0"/>
          </a:p>
        </p:txBody>
      </p:sp>
      <p:sp>
        <p:nvSpPr>
          <p:cNvPr id="14" name="标题 3"/>
          <p:cNvSpPr txBox="1">
            <a:spLocks/>
          </p:cNvSpPr>
          <p:nvPr/>
        </p:nvSpPr>
        <p:spPr bwMode="auto">
          <a:xfrm>
            <a:off x="379748" y="1197171"/>
            <a:ext cx="11704441" cy="609600"/>
          </a:xfrm>
          <a:prstGeom prst="rect">
            <a:avLst/>
          </a:prstGeom>
          <a:noFill/>
          <a:ln w="9525">
            <a:noFill/>
            <a:miter lim="800000"/>
            <a:headEnd/>
            <a:tailEnd/>
          </a:ln>
        </p:spPr>
        <p:txBody>
          <a:bodyPr vert="horz" wrap="square" lIns="121920" tIns="60960" rIns="121920" bIns="60960" numCol="1" anchor="ctr" anchorCtr="0" compatLnSpc="1">
            <a:prstTxWarp prst="textNoShape">
              <a:avLst/>
            </a:prstTxWarp>
          </a:bodyPr>
          <a:lstStyle>
            <a:lvl1pPr algn="ctr" rtl="0" eaLnBrk="1" fontAlgn="base" hangingPunct="1">
              <a:spcBef>
                <a:spcPct val="0"/>
              </a:spcBef>
              <a:spcAft>
                <a:spcPct val="0"/>
              </a:spcAft>
              <a:defRPr sz="28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vl2pPr algn="l" rtl="0" eaLnBrk="1" fontAlgn="base" hangingPunct="1">
              <a:spcBef>
                <a:spcPct val="0"/>
              </a:spcBef>
              <a:spcAft>
                <a:spcPct val="0"/>
              </a:spcAft>
              <a:defRPr sz="3200" b="1">
                <a:solidFill>
                  <a:srgbClr val="CC0000"/>
                </a:solidFill>
                <a:latin typeface="Arial" charset="0"/>
                <a:ea typeface="华文细黑" pitchFamily="2" charset="-122"/>
              </a:defRPr>
            </a:lvl2pPr>
            <a:lvl3pPr algn="l" rtl="0" eaLnBrk="1" fontAlgn="base" hangingPunct="1">
              <a:spcBef>
                <a:spcPct val="0"/>
              </a:spcBef>
              <a:spcAft>
                <a:spcPct val="0"/>
              </a:spcAft>
              <a:defRPr sz="3200" b="1">
                <a:solidFill>
                  <a:srgbClr val="CC0000"/>
                </a:solidFill>
                <a:latin typeface="Arial" charset="0"/>
                <a:ea typeface="华文细黑" pitchFamily="2" charset="-122"/>
              </a:defRPr>
            </a:lvl3pPr>
            <a:lvl4pPr algn="l" rtl="0" eaLnBrk="1" fontAlgn="base" hangingPunct="1">
              <a:spcBef>
                <a:spcPct val="0"/>
              </a:spcBef>
              <a:spcAft>
                <a:spcPct val="0"/>
              </a:spcAft>
              <a:defRPr sz="3200" b="1">
                <a:solidFill>
                  <a:srgbClr val="CC0000"/>
                </a:solidFill>
                <a:latin typeface="Arial" charset="0"/>
                <a:ea typeface="华文细黑" pitchFamily="2" charset="-122"/>
              </a:defRPr>
            </a:lvl4pPr>
            <a:lvl5pPr algn="l" rtl="0" eaLnBrk="1" fontAlgn="base" hangingPunct="1">
              <a:spcBef>
                <a:spcPct val="0"/>
              </a:spcBef>
              <a:spcAft>
                <a:spcPct val="0"/>
              </a:spcAft>
              <a:defRPr sz="3200" b="1">
                <a:solidFill>
                  <a:srgbClr val="CC0000"/>
                </a:solidFill>
                <a:latin typeface="Arial" charset="0"/>
                <a:ea typeface="华文细黑" pitchFamily="2" charset="-122"/>
              </a:defRPr>
            </a:lvl5pPr>
            <a:lvl6pPr marL="457200" algn="l" rtl="0" eaLnBrk="1" fontAlgn="base" hangingPunct="1">
              <a:spcBef>
                <a:spcPct val="0"/>
              </a:spcBef>
              <a:spcAft>
                <a:spcPct val="0"/>
              </a:spcAft>
              <a:defRPr sz="3200" b="1">
                <a:solidFill>
                  <a:srgbClr val="CC0000"/>
                </a:solidFill>
                <a:latin typeface="Arial" charset="0"/>
                <a:ea typeface="华文细黑" pitchFamily="2" charset="-122"/>
              </a:defRPr>
            </a:lvl6pPr>
            <a:lvl7pPr marL="914400" algn="l" rtl="0" eaLnBrk="1" fontAlgn="base" hangingPunct="1">
              <a:spcBef>
                <a:spcPct val="0"/>
              </a:spcBef>
              <a:spcAft>
                <a:spcPct val="0"/>
              </a:spcAft>
              <a:defRPr sz="3200" b="1">
                <a:solidFill>
                  <a:srgbClr val="CC0000"/>
                </a:solidFill>
                <a:latin typeface="Arial" charset="0"/>
                <a:ea typeface="华文细黑" pitchFamily="2" charset="-122"/>
              </a:defRPr>
            </a:lvl7pPr>
            <a:lvl8pPr marL="1371600" algn="l" rtl="0" eaLnBrk="1" fontAlgn="base" hangingPunct="1">
              <a:spcBef>
                <a:spcPct val="0"/>
              </a:spcBef>
              <a:spcAft>
                <a:spcPct val="0"/>
              </a:spcAft>
              <a:defRPr sz="3200" b="1">
                <a:solidFill>
                  <a:srgbClr val="CC0000"/>
                </a:solidFill>
                <a:latin typeface="Arial" charset="0"/>
                <a:ea typeface="华文细黑" pitchFamily="2" charset="-122"/>
              </a:defRPr>
            </a:lvl8pPr>
            <a:lvl9pPr marL="1828800" algn="l" rtl="0" eaLnBrk="1" fontAlgn="base" hangingPunct="1">
              <a:spcBef>
                <a:spcPct val="0"/>
              </a:spcBef>
              <a:spcAft>
                <a:spcPct val="0"/>
              </a:spcAft>
              <a:defRPr sz="3200" b="1">
                <a:solidFill>
                  <a:srgbClr val="CC0000"/>
                </a:solidFill>
                <a:latin typeface="Arial" charset="0"/>
                <a:ea typeface="华文细黑" pitchFamily="2" charset="-122"/>
              </a:defRPr>
            </a:lvl9pPr>
          </a:lstStyle>
          <a:p>
            <a:r>
              <a:rPr lang="zh-CN" altLang="en-US" sz="2667" kern="0" dirty="0">
                <a:solidFill>
                  <a:srgbClr val="FF0000"/>
                </a:solidFill>
              </a:rPr>
              <a:t>国家竞争需要“工业</a:t>
            </a:r>
            <a:r>
              <a:rPr lang="en-US" altLang="zh-CN" sz="2667" kern="0" dirty="0">
                <a:solidFill>
                  <a:srgbClr val="FF0000"/>
                </a:solidFill>
              </a:rPr>
              <a:t>+</a:t>
            </a:r>
            <a:r>
              <a:rPr lang="zh-CN" altLang="en-US" sz="2667" kern="0" dirty="0">
                <a:solidFill>
                  <a:srgbClr val="FF0000"/>
                </a:solidFill>
              </a:rPr>
              <a:t>互联网”</a:t>
            </a:r>
          </a:p>
        </p:txBody>
      </p:sp>
      <p:cxnSp>
        <p:nvCxnSpPr>
          <p:cNvPr id="37" name="直线连接符 36"/>
          <p:cNvCxnSpPr/>
          <p:nvPr/>
        </p:nvCxnSpPr>
        <p:spPr>
          <a:xfrm flipH="1" flipV="1">
            <a:off x="6596777" y="3454058"/>
            <a:ext cx="13119" cy="2259343"/>
          </a:xfrm>
          <a:prstGeom prst="line">
            <a:avLst/>
          </a:prstGeom>
          <a:ln w="12700">
            <a:solidFill>
              <a:srgbClr val="0070C0"/>
            </a:solidFill>
            <a:prstDash val="sysDot"/>
          </a:ln>
        </p:spPr>
        <p:style>
          <a:lnRef idx="1">
            <a:schemeClr val="accent1"/>
          </a:lnRef>
          <a:fillRef idx="0">
            <a:schemeClr val="accent1"/>
          </a:fillRef>
          <a:effectRef idx="0">
            <a:schemeClr val="accent1"/>
          </a:effectRef>
          <a:fontRef idx="minor">
            <a:schemeClr val="tx1"/>
          </a:fontRef>
        </p:style>
      </p:cxnSp>
      <p:cxnSp>
        <p:nvCxnSpPr>
          <p:cNvPr id="53" name="直线连接符 52"/>
          <p:cNvCxnSpPr/>
          <p:nvPr/>
        </p:nvCxnSpPr>
        <p:spPr>
          <a:xfrm rot="857679" flipH="1" flipV="1">
            <a:off x="11134981" y="3002819"/>
            <a:ext cx="96011" cy="333773"/>
          </a:xfrm>
          <a:prstGeom prst="line">
            <a:avLst/>
          </a:prstGeom>
          <a:ln w="12700">
            <a:solidFill>
              <a:srgbClr val="0070C0"/>
            </a:solidFill>
            <a:prstDash val="sysDot"/>
          </a:ln>
        </p:spPr>
        <p:style>
          <a:lnRef idx="1">
            <a:schemeClr val="accent1"/>
          </a:lnRef>
          <a:fillRef idx="0">
            <a:schemeClr val="accent1"/>
          </a:fillRef>
          <a:effectRef idx="0">
            <a:schemeClr val="accent1"/>
          </a:effectRef>
          <a:fontRef idx="minor">
            <a:schemeClr val="tx1"/>
          </a:fontRef>
        </p:style>
      </p:cxnSp>
      <p:cxnSp>
        <p:nvCxnSpPr>
          <p:cNvPr id="33" name="直线连接符 32"/>
          <p:cNvCxnSpPr/>
          <p:nvPr/>
        </p:nvCxnSpPr>
        <p:spPr>
          <a:xfrm rot="857679" flipH="1" flipV="1">
            <a:off x="5140624" y="3174727"/>
            <a:ext cx="96011" cy="333773"/>
          </a:xfrm>
          <a:prstGeom prst="line">
            <a:avLst/>
          </a:prstGeom>
          <a:ln w="12700">
            <a:solidFill>
              <a:srgbClr val="0070C0"/>
            </a:solidFill>
            <a:prstDash val="sysDot"/>
          </a:ln>
        </p:spPr>
        <p:style>
          <a:lnRef idx="1">
            <a:schemeClr val="accent1"/>
          </a:lnRef>
          <a:fillRef idx="0">
            <a:schemeClr val="accent1"/>
          </a:fillRef>
          <a:effectRef idx="0">
            <a:schemeClr val="accent1"/>
          </a:effectRef>
          <a:fontRef idx="minor">
            <a:schemeClr val="tx1"/>
          </a:fontRef>
        </p:style>
      </p:cxnSp>
      <p:sp>
        <p:nvSpPr>
          <p:cNvPr id="19" name="右箭头 18"/>
          <p:cNvSpPr/>
          <p:nvPr/>
        </p:nvSpPr>
        <p:spPr>
          <a:xfrm>
            <a:off x="4769749" y="3305209"/>
            <a:ext cx="7278912" cy="265383"/>
          </a:xfrm>
          <a:prstGeom prst="rightArrow">
            <a:avLst>
              <a:gd name="adj1" fmla="val 42983"/>
              <a:gd name="adj2" fmla="val 83458"/>
            </a:avLst>
          </a:prstGeom>
          <a:solidFill>
            <a:srgbClr val="0070C0"/>
          </a:solidFill>
          <a:ln w="12700" cap="flat" cmpd="sng" algn="ctr">
            <a:noFill/>
            <a:prstDash val="dash"/>
          </a:ln>
          <a:effectLst/>
        </p:spPr>
        <p:txBody>
          <a:bodyPr rtlCol="0" anchor="ctr"/>
          <a:lstStyle/>
          <a:p>
            <a:pPr algn="ctr" defTabSz="1219170"/>
            <a:endParaRPr lang="zh-CN" altLang="en-US" sz="1867" b="1" kern="0">
              <a:latin typeface="微软雅黑" pitchFamily="34" charset="-122"/>
              <a:ea typeface="微软雅黑" pitchFamily="34" charset="-122"/>
            </a:endParaRPr>
          </a:p>
        </p:txBody>
      </p:sp>
      <p:sp>
        <p:nvSpPr>
          <p:cNvPr id="2" name="文本框 1"/>
          <p:cNvSpPr txBox="1"/>
          <p:nvPr/>
        </p:nvSpPr>
        <p:spPr>
          <a:xfrm>
            <a:off x="5885855" y="2680359"/>
            <a:ext cx="1202024" cy="536884"/>
          </a:xfrm>
          <a:prstGeom prst="rect">
            <a:avLst/>
          </a:prstGeom>
          <a:solidFill>
            <a:schemeClr val="tx1">
              <a:lumMod val="75000"/>
              <a:lumOff val="25000"/>
            </a:schemeClr>
          </a:solidFill>
        </p:spPr>
        <p:txBody>
          <a:bodyPr wrap="square" rtlCol="0" anchor="ctr">
            <a:noAutofit/>
          </a:bodyPr>
          <a:lstStyle/>
          <a:p>
            <a:pPr algn="ctr"/>
            <a:r>
              <a:rPr kumimoji="1" lang="zh-CN" altLang="en-US" sz="1067" dirty="0">
                <a:solidFill>
                  <a:schemeClr val="bg1"/>
                </a:solidFill>
                <a:latin typeface="Microsoft YaHei" charset="-122"/>
                <a:ea typeface="Microsoft YaHei" charset="-122"/>
                <a:cs typeface="Microsoft YaHei" charset="-122"/>
              </a:rPr>
              <a:t>美国先进制造业伙伴关系计划</a:t>
            </a:r>
          </a:p>
        </p:txBody>
      </p:sp>
      <p:sp>
        <p:nvSpPr>
          <p:cNvPr id="6" name="文本框 5"/>
          <p:cNvSpPr txBox="1"/>
          <p:nvPr/>
        </p:nvSpPr>
        <p:spPr>
          <a:xfrm>
            <a:off x="7122036" y="2679184"/>
            <a:ext cx="1202024" cy="538059"/>
          </a:xfrm>
          <a:prstGeom prst="rect">
            <a:avLst/>
          </a:prstGeom>
          <a:solidFill>
            <a:schemeClr val="tx1">
              <a:lumMod val="75000"/>
              <a:lumOff val="25000"/>
            </a:schemeClr>
          </a:solidFill>
        </p:spPr>
        <p:txBody>
          <a:bodyPr wrap="square" rtlCol="0" anchor="ctr">
            <a:noAutofit/>
          </a:bodyPr>
          <a:lstStyle>
            <a:defPPr>
              <a:defRPr lang="zh-CN"/>
            </a:defPPr>
            <a:lvl1pPr algn="ctr">
              <a:defRPr kumimoji="1" sz="800">
                <a:solidFill>
                  <a:schemeClr val="bg1"/>
                </a:solidFill>
                <a:latin typeface="Microsoft YaHei" charset="-122"/>
                <a:ea typeface="Microsoft YaHei" charset="-122"/>
                <a:cs typeface="Microsoft YaHei" charset="-122"/>
              </a:defRPr>
            </a:lvl1pPr>
          </a:lstStyle>
          <a:p>
            <a:r>
              <a:rPr lang="zh-CN" altLang="en-US" sz="1067" dirty="0"/>
              <a:t>美国先进制造业国家战略计划</a:t>
            </a:r>
          </a:p>
        </p:txBody>
      </p:sp>
      <p:sp>
        <p:nvSpPr>
          <p:cNvPr id="7" name="文本框 6"/>
          <p:cNvSpPr txBox="1"/>
          <p:nvPr/>
        </p:nvSpPr>
        <p:spPr>
          <a:xfrm>
            <a:off x="8361987" y="2686614"/>
            <a:ext cx="1202024" cy="530629"/>
          </a:xfrm>
          <a:prstGeom prst="rect">
            <a:avLst/>
          </a:prstGeom>
          <a:solidFill>
            <a:schemeClr val="tx1">
              <a:lumMod val="75000"/>
              <a:lumOff val="25000"/>
            </a:schemeClr>
          </a:solidFill>
        </p:spPr>
        <p:txBody>
          <a:bodyPr wrap="square" rtlCol="0" anchor="ctr">
            <a:noAutofit/>
          </a:bodyPr>
          <a:lstStyle>
            <a:defPPr>
              <a:defRPr lang="zh-CN"/>
            </a:defPPr>
            <a:lvl1pPr algn="ctr">
              <a:defRPr kumimoji="1" sz="800">
                <a:solidFill>
                  <a:schemeClr val="bg1"/>
                </a:solidFill>
                <a:latin typeface="Microsoft YaHei" charset="-122"/>
                <a:ea typeface="Microsoft YaHei" charset="-122"/>
                <a:cs typeface="Microsoft YaHei" charset="-122"/>
              </a:defRPr>
            </a:lvl1pPr>
          </a:lstStyle>
          <a:p>
            <a:r>
              <a:rPr lang="zh-CN" altLang="en-US" sz="1067" dirty="0"/>
              <a:t>美国制造业</a:t>
            </a:r>
            <a:endParaRPr lang="en-US" altLang="zh-CN" sz="1067" dirty="0"/>
          </a:p>
          <a:p>
            <a:r>
              <a:rPr lang="zh-CN" altLang="en-US" sz="1067" dirty="0"/>
              <a:t>创新网络计划</a:t>
            </a:r>
          </a:p>
        </p:txBody>
      </p:sp>
      <p:sp>
        <p:nvSpPr>
          <p:cNvPr id="8" name="文本框 7"/>
          <p:cNvSpPr txBox="1"/>
          <p:nvPr/>
        </p:nvSpPr>
        <p:spPr>
          <a:xfrm>
            <a:off x="6005448" y="1960480"/>
            <a:ext cx="2976331" cy="584968"/>
          </a:xfrm>
          <a:prstGeom prst="rect">
            <a:avLst/>
          </a:prstGeom>
          <a:noFill/>
        </p:spPr>
        <p:txBody>
          <a:bodyPr wrap="square" rtlCol="0">
            <a:spAutoFit/>
          </a:bodyPr>
          <a:lstStyle/>
          <a:p>
            <a:pPr algn="ctr"/>
            <a:r>
              <a:rPr kumimoji="1" lang="zh-CN" altLang="en-US" sz="1067" dirty="0">
                <a:latin typeface="Microsoft YaHei" charset="-122"/>
                <a:ea typeface="Microsoft YaHei" charset="-122"/>
                <a:cs typeface="Microsoft YaHei" charset="-122"/>
              </a:rPr>
              <a:t>打造成世界先进技术和服务的区域中心，持续关注制造业技术创新，并将技术转化为面向市场的生产制造</a:t>
            </a:r>
          </a:p>
        </p:txBody>
      </p:sp>
      <p:sp>
        <p:nvSpPr>
          <p:cNvPr id="9" name="文本框 8"/>
          <p:cNvSpPr txBox="1"/>
          <p:nvPr/>
        </p:nvSpPr>
        <p:spPr>
          <a:xfrm>
            <a:off x="6985836" y="3967309"/>
            <a:ext cx="2870045" cy="584968"/>
          </a:xfrm>
          <a:prstGeom prst="rect">
            <a:avLst/>
          </a:prstGeom>
          <a:noFill/>
        </p:spPr>
        <p:txBody>
          <a:bodyPr wrap="square" rtlCol="0">
            <a:spAutoFit/>
          </a:bodyPr>
          <a:lstStyle/>
          <a:p>
            <a:r>
              <a:rPr kumimoji="1" lang="zh-CN" altLang="en-US" sz="1067" dirty="0">
                <a:latin typeface="Microsoft YaHei" charset="-122"/>
                <a:ea typeface="Microsoft YaHei" charset="-122"/>
                <a:cs typeface="Microsoft YaHei" charset="-122"/>
              </a:rPr>
              <a:t>通过信息网络与物理生产系统的融合来改变当前的工业生产与服务模式；是德国成为现今智能制造技术的创造者与供应者</a:t>
            </a:r>
          </a:p>
        </p:txBody>
      </p:sp>
      <p:sp>
        <p:nvSpPr>
          <p:cNvPr id="11" name="文本框 10"/>
          <p:cNvSpPr txBox="1"/>
          <p:nvPr/>
        </p:nvSpPr>
        <p:spPr>
          <a:xfrm>
            <a:off x="9769917" y="5184363"/>
            <a:ext cx="1343908" cy="420756"/>
          </a:xfrm>
          <a:prstGeom prst="rect">
            <a:avLst/>
          </a:prstGeom>
          <a:noFill/>
        </p:spPr>
        <p:txBody>
          <a:bodyPr wrap="square" rtlCol="0">
            <a:spAutoFit/>
          </a:bodyPr>
          <a:lstStyle/>
          <a:p>
            <a:r>
              <a:rPr kumimoji="1" lang="zh-CN" altLang="en-US" sz="1067" dirty="0">
                <a:latin typeface="Microsoft YaHei" charset="-122"/>
                <a:ea typeface="Microsoft YaHei" charset="-122"/>
                <a:cs typeface="Microsoft YaHei" charset="-122"/>
              </a:rPr>
              <a:t>重振国内制造业，复苏日本经济。</a:t>
            </a:r>
          </a:p>
        </p:txBody>
      </p:sp>
      <p:sp>
        <p:nvSpPr>
          <p:cNvPr id="4" name="椭圆 3"/>
          <p:cNvSpPr/>
          <p:nvPr/>
        </p:nvSpPr>
        <p:spPr>
          <a:xfrm rot="857679">
            <a:off x="5320744" y="3355887"/>
            <a:ext cx="174944" cy="174941"/>
          </a:xfrm>
          <a:prstGeom prst="ellipse">
            <a:avLst/>
          </a:prstGeom>
          <a:solidFill>
            <a:srgbClr val="E60112"/>
          </a:solidFill>
          <a:ln w="25400" cap="flat" cmpd="sng" algn="ctr">
            <a:solidFill>
              <a:schemeClr val="bg1">
                <a:lumMod val="95000"/>
              </a:schemeClr>
            </a:solidFill>
            <a:prstDash val="solid"/>
          </a:ln>
          <a:effectLst/>
        </p:spPr>
        <p:txBody>
          <a:bodyPr rtlCol="0" anchor="ctr"/>
          <a:lstStyle/>
          <a:p>
            <a:pPr algn="ctr" defTabSz="1219170"/>
            <a:endParaRPr lang="zh-CN" altLang="en-US" sz="1867" b="1" kern="0">
              <a:latin typeface="微软雅黑" pitchFamily="34" charset="-122"/>
              <a:ea typeface="微软雅黑" pitchFamily="34" charset="-122"/>
            </a:endParaRPr>
          </a:p>
        </p:txBody>
      </p:sp>
      <p:sp>
        <p:nvSpPr>
          <p:cNvPr id="22" name="文本框 21"/>
          <p:cNvSpPr txBox="1"/>
          <p:nvPr/>
        </p:nvSpPr>
        <p:spPr>
          <a:xfrm rot="21557679">
            <a:off x="5063979" y="3576018"/>
            <a:ext cx="588623" cy="297454"/>
          </a:xfrm>
          <a:prstGeom prst="rect">
            <a:avLst/>
          </a:prstGeom>
          <a:noFill/>
        </p:spPr>
        <p:txBody>
          <a:bodyPr wrap="none" rtlCol="0">
            <a:spAutoFit/>
          </a:bodyPr>
          <a:lstStyle/>
          <a:p>
            <a:r>
              <a:rPr kumimoji="1" lang="en-US" altLang="zh-CN" sz="1333" dirty="0">
                <a:latin typeface="Microsoft YaHei" charset="-122"/>
                <a:ea typeface="Microsoft YaHei" charset="-122"/>
                <a:cs typeface="Microsoft YaHei" charset="-122"/>
              </a:rPr>
              <a:t>2011</a:t>
            </a:r>
            <a:endParaRPr kumimoji="1" lang="zh-CN" altLang="en-US" sz="1333" dirty="0">
              <a:latin typeface="Microsoft YaHei" charset="-122"/>
              <a:ea typeface="Microsoft YaHei" charset="-122"/>
              <a:cs typeface="Microsoft YaHei" charset="-122"/>
            </a:endParaRPr>
          </a:p>
        </p:txBody>
      </p:sp>
      <p:pic>
        <p:nvPicPr>
          <p:cNvPr id="23" name="图片 22"/>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012230" y="2690363"/>
            <a:ext cx="840301" cy="526880"/>
          </a:xfrm>
          <a:prstGeom prst="rect">
            <a:avLst/>
          </a:prstGeom>
        </p:spPr>
      </p:pic>
      <p:sp>
        <p:nvSpPr>
          <p:cNvPr id="24" name="椭圆 23"/>
          <p:cNvSpPr/>
          <p:nvPr/>
        </p:nvSpPr>
        <p:spPr>
          <a:xfrm rot="857679">
            <a:off x="6230377" y="3355887"/>
            <a:ext cx="174944" cy="174941"/>
          </a:xfrm>
          <a:prstGeom prst="ellipse">
            <a:avLst/>
          </a:prstGeom>
          <a:solidFill>
            <a:srgbClr val="E60112"/>
          </a:solidFill>
          <a:ln w="25400" cap="flat" cmpd="sng" algn="ctr">
            <a:solidFill>
              <a:schemeClr val="bg1">
                <a:lumMod val="95000"/>
              </a:schemeClr>
            </a:solidFill>
            <a:prstDash val="solid"/>
          </a:ln>
          <a:effectLst/>
        </p:spPr>
        <p:txBody>
          <a:bodyPr rtlCol="0" anchor="ctr"/>
          <a:lstStyle/>
          <a:p>
            <a:pPr algn="ctr" defTabSz="1219170"/>
            <a:endParaRPr lang="zh-CN" altLang="en-US" sz="1867" b="1" kern="0">
              <a:latin typeface="微软雅黑" pitchFamily="34" charset="-122"/>
              <a:ea typeface="微软雅黑" pitchFamily="34" charset="-122"/>
            </a:endParaRPr>
          </a:p>
        </p:txBody>
      </p:sp>
      <p:sp>
        <p:nvSpPr>
          <p:cNvPr id="25" name="椭圆 24"/>
          <p:cNvSpPr/>
          <p:nvPr/>
        </p:nvSpPr>
        <p:spPr>
          <a:xfrm rot="857679">
            <a:off x="8177843" y="3355887"/>
            <a:ext cx="174944" cy="174941"/>
          </a:xfrm>
          <a:prstGeom prst="ellipse">
            <a:avLst/>
          </a:prstGeom>
          <a:solidFill>
            <a:srgbClr val="E60112"/>
          </a:solidFill>
          <a:ln w="25400" cap="flat" cmpd="sng" algn="ctr">
            <a:solidFill>
              <a:schemeClr val="bg1">
                <a:lumMod val="95000"/>
              </a:schemeClr>
            </a:solidFill>
            <a:prstDash val="solid"/>
          </a:ln>
          <a:effectLst/>
        </p:spPr>
        <p:txBody>
          <a:bodyPr rtlCol="0" anchor="ctr"/>
          <a:lstStyle/>
          <a:p>
            <a:pPr algn="ctr" defTabSz="1219170"/>
            <a:endParaRPr lang="zh-CN" altLang="en-US" sz="1867" b="1" kern="0">
              <a:latin typeface="微软雅黑" pitchFamily="34" charset="-122"/>
              <a:ea typeface="微软雅黑" pitchFamily="34" charset="-122"/>
            </a:endParaRPr>
          </a:p>
        </p:txBody>
      </p:sp>
      <p:sp>
        <p:nvSpPr>
          <p:cNvPr id="26" name="椭圆 25"/>
          <p:cNvSpPr/>
          <p:nvPr/>
        </p:nvSpPr>
        <p:spPr>
          <a:xfrm rot="857679">
            <a:off x="10616932" y="3355887"/>
            <a:ext cx="174944" cy="174941"/>
          </a:xfrm>
          <a:prstGeom prst="ellipse">
            <a:avLst/>
          </a:prstGeom>
          <a:solidFill>
            <a:srgbClr val="E60112"/>
          </a:solidFill>
          <a:ln w="25400" cap="flat" cmpd="sng" algn="ctr">
            <a:solidFill>
              <a:schemeClr val="bg1">
                <a:lumMod val="95000"/>
              </a:schemeClr>
            </a:solidFill>
            <a:prstDash val="solid"/>
          </a:ln>
          <a:effectLst/>
        </p:spPr>
        <p:txBody>
          <a:bodyPr rtlCol="0" anchor="ctr"/>
          <a:lstStyle/>
          <a:p>
            <a:pPr algn="ctr" defTabSz="1219170"/>
            <a:endParaRPr lang="zh-CN" altLang="en-US" sz="1867" b="1" kern="0">
              <a:latin typeface="微软雅黑" pitchFamily="34" charset="-122"/>
              <a:ea typeface="微软雅黑" pitchFamily="34" charset="-122"/>
            </a:endParaRPr>
          </a:p>
        </p:txBody>
      </p:sp>
      <p:sp>
        <p:nvSpPr>
          <p:cNvPr id="27" name="椭圆 26"/>
          <p:cNvSpPr/>
          <p:nvPr/>
        </p:nvSpPr>
        <p:spPr>
          <a:xfrm rot="857679">
            <a:off x="11358013" y="3355887"/>
            <a:ext cx="174944" cy="174941"/>
          </a:xfrm>
          <a:prstGeom prst="ellipse">
            <a:avLst/>
          </a:prstGeom>
          <a:solidFill>
            <a:srgbClr val="E60112"/>
          </a:solidFill>
          <a:ln w="25400" cap="flat" cmpd="sng" algn="ctr">
            <a:solidFill>
              <a:schemeClr val="bg1">
                <a:lumMod val="95000"/>
              </a:schemeClr>
            </a:solidFill>
            <a:prstDash val="solid"/>
          </a:ln>
          <a:effectLst/>
        </p:spPr>
        <p:txBody>
          <a:bodyPr rtlCol="0" anchor="ctr"/>
          <a:lstStyle/>
          <a:p>
            <a:pPr algn="ctr" defTabSz="1219170"/>
            <a:endParaRPr lang="zh-CN" altLang="en-US" sz="1867" b="1" kern="0">
              <a:latin typeface="微软雅黑" pitchFamily="34" charset="-122"/>
              <a:ea typeface="微软雅黑" pitchFamily="34" charset="-122"/>
            </a:endParaRPr>
          </a:p>
        </p:txBody>
      </p:sp>
      <p:sp>
        <p:nvSpPr>
          <p:cNvPr id="28" name="文本框 27"/>
          <p:cNvSpPr txBox="1"/>
          <p:nvPr/>
        </p:nvSpPr>
        <p:spPr>
          <a:xfrm rot="21557679">
            <a:off x="5816959" y="3520190"/>
            <a:ext cx="588623" cy="297454"/>
          </a:xfrm>
          <a:prstGeom prst="rect">
            <a:avLst/>
          </a:prstGeom>
          <a:noFill/>
        </p:spPr>
        <p:txBody>
          <a:bodyPr wrap="none" rtlCol="0">
            <a:spAutoFit/>
          </a:bodyPr>
          <a:lstStyle/>
          <a:p>
            <a:r>
              <a:rPr kumimoji="1" lang="en-US" altLang="zh-CN" sz="1333">
                <a:latin typeface="Microsoft YaHei" charset="-122"/>
                <a:ea typeface="Microsoft YaHei" charset="-122"/>
                <a:cs typeface="Microsoft YaHei" charset="-122"/>
              </a:rPr>
              <a:t>2012</a:t>
            </a:r>
            <a:endParaRPr kumimoji="1" lang="zh-CN" altLang="en-US" sz="1333" dirty="0">
              <a:latin typeface="Microsoft YaHei" charset="-122"/>
              <a:ea typeface="Microsoft YaHei" charset="-122"/>
              <a:cs typeface="Microsoft YaHei" charset="-122"/>
            </a:endParaRPr>
          </a:p>
        </p:txBody>
      </p:sp>
      <p:sp>
        <p:nvSpPr>
          <p:cNvPr id="29" name="文本框 28"/>
          <p:cNvSpPr txBox="1"/>
          <p:nvPr/>
        </p:nvSpPr>
        <p:spPr>
          <a:xfrm rot="21557679">
            <a:off x="7973159" y="3518957"/>
            <a:ext cx="588623" cy="297454"/>
          </a:xfrm>
          <a:prstGeom prst="rect">
            <a:avLst/>
          </a:prstGeom>
          <a:noFill/>
        </p:spPr>
        <p:txBody>
          <a:bodyPr wrap="none" rtlCol="0">
            <a:spAutoFit/>
          </a:bodyPr>
          <a:lstStyle/>
          <a:p>
            <a:r>
              <a:rPr kumimoji="1" lang="en-US" altLang="zh-CN" sz="1333" dirty="0">
                <a:latin typeface="Microsoft YaHei" charset="-122"/>
                <a:ea typeface="Microsoft YaHei" charset="-122"/>
                <a:cs typeface="Microsoft YaHei" charset="-122"/>
              </a:rPr>
              <a:t>2013</a:t>
            </a:r>
            <a:endParaRPr kumimoji="1" lang="zh-CN" altLang="en-US" sz="1333" dirty="0">
              <a:latin typeface="Microsoft YaHei" charset="-122"/>
              <a:ea typeface="Microsoft YaHei" charset="-122"/>
              <a:cs typeface="Microsoft YaHei" charset="-122"/>
            </a:endParaRPr>
          </a:p>
        </p:txBody>
      </p:sp>
      <p:sp>
        <p:nvSpPr>
          <p:cNvPr id="30" name="文本框 29"/>
          <p:cNvSpPr txBox="1"/>
          <p:nvPr/>
        </p:nvSpPr>
        <p:spPr>
          <a:xfrm rot="21557679">
            <a:off x="10405999" y="3505673"/>
            <a:ext cx="588623" cy="297454"/>
          </a:xfrm>
          <a:prstGeom prst="rect">
            <a:avLst/>
          </a:prstGeom>
          <a:noFill/>
        </p:spPr>
        <p:txBody>
          <a:bodyPr wrap="none" rtlCol="0">
            <a:spAutoFit/>
          </a:bodyPr>
          <a:lstStyle/>
          <a:p>
            <a:r>
              <a:rPr kumimoji="1" lang="en-US" altLang="zh-CN" sz="1333">
                <a:latin typeface="Microsoft YaHei" charset="-122"/>
                <a:ea typeface="Microsoft YaHei" charset="-122"/>
                <a:cs typeface="Microsoft YaHei" charset="-122"/>
              </a:rPr>
              <a:t>2014</a:t>
            </a:r>
            <a:endParaRPr kumimoji="1" lang="zh-CN" altLang="en-US" sz="1333" dirty="0">
              <a:latin typeface="Microsoft YaHei" charset="-122"/>
              <a:ea typeface="Microsoft YaHei" charset="-122"/>
              <a:cs typeface="Microsoft YaHei" charset="-122"/>
            </a:endParaRPr>
          </a:p>
        </p:txBody>
      </p:sp>
      <p:sp>
        <p:nvSpPr>
          <p:cNvPr id="31" name="文本框 30"/>
          <p:cNvSpPr txBox="1"/>
          <p:nvPr/>
        </p:nvSpPr>
        <p:spPr>
          <a:xfrm rot="21557679">
            <a:off x="11181029" y="3492287"/>
            <a:ext cx="588623" cy="297454"/>
          </a:xfrm>
          <a:prstGeom prst="rect">
            <a:avLst/>
          </a:prstGeom>
          <a:noFill/>
        </p:spPr>
        <p:txBody>
          <a:bodyPr wrap="none" rtlCol="0">
            <a:spAutoFit/>
          </a:bodyPr>
          <a:lstStyle/>
          <a:p>
            <a:r>
              <a:rPr kumimoji="1" lang="en-US" altLang="zh-CN" sz="1333" dirty="0">
                <a:latin typeface="Microsoft YaHei" charset="-122"/>
                <a:ea typeface="Microsoft YaHei" charset="-122"/>
                <a:cs typeface="Microsoft YaHei" charset="-122"/>
              </a:rPr>
              <a:t>2015</a:t>
            </a:r>
            <a:endParaRPr kumimoji="1" lang="zh-CN" altLang="en-US" sz="1333" dirty="0">
              <a:latin typeface="Microsoft YaHei" charset="-122"/>
              <a:ea typeface="Microsoft YaHei" charset="-122"/>
              <a:cs typeface="Microsoft YaHei" charset="-122"/>
            </a:endParaRPr>
          </a:p>
        </p:txBody>
      </p:sp>
      <p:pic>
        <p:nvPicPr>
          <p:cNvPr id="36" name="图片 3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flipH="1">
            <a:off x="6173510" y="3999086"/>
            <a:ext cx="828517" cy="551999"/>
          </a:xfrm>
          <a:prstGeom prst="rect">
            <a:avLst/>
          </a:prstGeom>
        </p:spPr>
      </p:pic>
      <p:pic>
        <p:nvPicPr>
          <p:cNvPr id="38" name="图片 3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173509" y="4740207"/>
            <a:ext cx="830400" cy="551743"/>
          </a:xfrm>
          <a:prstGeom prst="rect">
            <a:avLst/>
          </a:prstGeom>
        </p:spPr>
      </p:pic>
      <p:pic>
        <p:nvPicPr>
          <p:cNvPr id="39" name="图片 38"/>
          <p:cNvPicPr>
            <a:picLocks/>
          </p:cNvPicPr>
          <p:nvPr/>
        </p:nvPicPr>
        <p:blipFill>
          <a:blip r:embed="rId6" cstate="screen">
            <a:extLst>
              <a:ext uri="{28A0092B-C50C-407E-A947-70E740481C1C}">
                <a14:useLocalDpi xmlns:a14="http://schemas.microsoft.com/office/drawing/2010/main"/>
              </a:ext>
            </a:extLst>
          </a:blip>
          <a:stretch>
            <a:fillRect/>
          </a:stretch>
        </p:blipFill>
        <p:spPr>
          <a:xfrm>
            <a:off x="6173509" y="5469290"/>
            <a:ext cx="830400" cy="551999"/>
          </a:xfrm>
          <a:prstGeom prst="rect">
            <a:avLst/>
          </a:prstGeom>
        </p:spPr>
      </p:pic>
      <p:pic>
        <p:nvPicPr>
          <p:cNvPr id="40" name="图片 39"/>
          <p:cNvPicPr>
            <a:picLocks/>
          </p:cNvPicPr>
          <p:nvPr/>
        </p:nvPicPr>
        <p:blipFill>
          <a:blip r:embed="rId7" cstate="screen">
            <a:extLst>
              <a:ext uri="{28A0092B-C50C-407E-A947-70E740481C1C}">
                <a14:useLocalDpi xmlns:a14="http://schemas.microsoft.com/office/drawing/2010/main"/>
              </a:ext>
            </a:extLst>
          </a:blip>
          <a:stretch>
            <a:fillRect/>
          </a:stretch>
        </p:blipFill>
        <p:spPr>
          <a:xfrm>
            <a:off x="9938852" y="3899121"/>
            <a:ext cx="830400" cy="551999"/>
          </a:xfrm>
          <a:prstGeom prst="rect">
            <a:avLst/>
          </a:prstGeom>
        </p:spPr>
      </p:pic>
      <p:pic>
        <p:nvPicPr>
          <p:cNvPr id="41" name="图片 40"/>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0449651" y="2484816"/>
            <a:ext cx="903621" cy="601371"/>
          </a:xfrm>
          <a:prstGeom prst="rect">
            <a:avLst/>
          </a:prstGeom>
        </p:spPr>
      </p:pic>
      <p:sp>
        <p:nvSpPr>
          <p:cNvPr id="42" name="文本框 41"/>
          <p:cNvSpPr txBox="1"/>
          <p:nvPr/>
        </p:nvSpPr>
        <p:spPr>
          <a:xfrm>
            <a:off x="10449651" y="1813380"/>
            <a:ext cx="889475" cy="609629"/>
          </a:xfrm>
          <a:prstGeom prst="rect">
            <a:avLst/>
          </a:prstGeom>
          <a:solidFill>
            <a:srgbClr val="E60112"/>
          </a:solidFill>
        </p:spPr>
        <p:txBody>
          <a:bodyPr wrap="square" rtlCol="0" anchor="ctr">
            <a:noAutofit/>
          </a:bodyPr>
          <a:lstStyle>
            <a:defPPr>
              <a:defRPr lang="zh-CN"/>
            </a:defPPr>
            <a:lvl1pPr algn="ctr">
              <a:defRPr kumimoji="1" sz="800">
                <a:solidFill>
                  <a:schemeClr val="bg1"/>
                </a:solidFill>
                <a:latin typeface="Microsoft YaHei" charset="-122"/>
                <a:ea typeface="Microsoft YaHei" charset="-122"/>
                <a:cs typeface="Microsoft YaHei" charset="-122"/>
              </a:defRPr>
            </a:lvl1pPr>
          </a:lstStyle>
          <a:p>
            <a:r>
              <a:rPr lang="zh-CN" altLang="en-US" sz="1267" dirty="0"/>
              <a:t>中国制造</a:t>
            </a:r>
            <a:endParaRPr lang="en-US" altLang="zh-CN" sz="1267" dirty="0"/>
          </a:p>
          <a:p>
            <a:r>
              <a:rPr lang="en-US" altLang="zh-CN" sz="1267" dirty="0"/>
              <a:t>2025</a:t>
            </a:r>
            <a:endParaRPr lang="zh-CN" altLang="en-US" sz="1267" dirty="0"/>
          </a:p>
        </p:txBody>
      </p:sp>
      <p:sp>
        <p:nvSpPr>
          <p:cNvPr id="43" name="文本框 42"/>
          <p:cNvSpPr txBox="1"/>
          <p:nvPr/>
        </p:nvSpPr>
        <p:spPr>
          <a:xfrm>
            <a:off x="5139667" y="3999087"/>
            <a:ext cx="944092" cy="551997"/>
          </a:xfrm>
          <a:prstGeom prst="rect">
            <a:avLst/>
          </a:prstGeom>
          <a:solidFill>
            <a:schemeClr val="tx1">
              <a:lumMod val="75000"/>
              <a:lumOff val="25000"/>
            </a:schemeClr>
          </a:solidFill>
        </p:spPr>
        <p:txBody>
          <a:bodyPr wrap="square" rtlCol="0" anchor="ctr">
            <a:noAutofit/>
          </a:bodyPr>
          <a:lstStyle>
            <a:defPPr>
              <a:defRPr lang="zh-CN"/>
            </a:defPPr>
            <a:lvl1pPr algn="ctr">
              <a:defRPr kumimoji="1" sz="800">
                <a:solidFill>
                  <a:schemeClr val="bg1"/>
                </a:solidFill>
                <a:latin typeface="Microsoft YaHei" charset="-122"/>
                <a:ea typeface="Microsoft YaHei" charset="-122"/>
                <a:cs typeface="Microsoft YaHei" charset="-122"/>
              </a:defRPr>
            </a:lvl1pPr>
          </a:lstStyle>
          <a:p>
            <a:r>
              <a:rPr lang="zh-CN" altLang="en-US" sz="1067" dirty="0"/>
              <a:t>工业</a:t>
            </a:r>
            <a:r>
              <a:rPr lang="en-US" altLang="zh-CN" sz="1067" dirty="0"/>
              <a:t>4.0</a:t>
            </a:r>
            <a:endParaRPr lang="zh-CN" altLang="en-US" sz="1067" dirty="0"/>
          </a:p>
        </p:txBody>
      </p:sp>
      <p:sp>
        <p:nvSpPr>
          <p:cNvPr id="44" name="文本框 43"/>
          <p:cNvSpPr txBox="1"/>
          <p:nvPr/>
        </p:nvSpPr>
        <p:spPr>
          <a:xfrm>
            <a:off x="5139667" y="4740207"/>
            <a:ext cx="944092" cy="551743"/>
          </a:xfrm>
          <a:prstGeom prst="rect">
            <a:avLst/>
          </a:prstGeom>
          <a:solidFill>
            <a:schemeClr val="tx1">
              <a:lumMod val="75000"/>
              <a:lumOff val="25000"/>
            </a:schemeClr>
          </a:solidFill>
        </p:spPr>
        <p:txBody>
          <a:bodyPr wrap="square" rtlCol="0" anchor="ctr">
            <a:noAutofit/>
          </a:bodyPr>
          <a:lstStyle>
            <a:defPPr>
              <a:defRPr lang="zh-CN"/>
            </a:defPPr>
            <a:lvl1pPr algn="ctr">
              <a:defRPr kumimoji="1" sz="800">
                <a:solidFill>
                  <a:schemeClr val="bg1"/>
                </a:solidFill>
                <a:latin typeface="Microsoft YaHei" charset="-122"/>
                <a:ea typeface="Microsoft YaHei" charset="-122"/>
                <a:cs typeface="Microsoft YaHei" charset="-122"/>
              </a:defRPr>
            </a:lvl1pPr>
          </a:lstStyle>
          <a:p>
            <a:r>
              <a:rPr lang="zh-CN" altLang="en-US" sz="1067" dirty="0"/>
              <a:t>新工业法国</a:t>
            </a:r>
          </a:p>
        </p:txBody>
      </p:sp>
      <p:sp>
        <p:nvSpPr>
          <p:cNvPr id="45" name="文本框 44"/>
          <p:cNvSpPr txBox="1"/>
          <p:nvPr/>
        </p:nvSpPr>
        <p:spPr>
          <a:xfrm>
            <a:off x="5139667" y="5463224"/>
            <a:ext cx="944092" cy="558065"/>
          </a:xfrm>
          <a:prstGeom prst="rect">
            <a:avLst/>
          </a:prstGeom>
          <a:solidFill>
            <a:schemeClr val="tx1">
              <a:lumMod val="75000"/>
              <a:lumOff val="25000"/>
            </a:schemeClr>
          </a:solidFill>
        </p:spPr>
        <p:txBody>
          <a:bodyPr wrap="square" rtlCol="0" anchor="ctr">
            <a:noAutofit/>
          </a:bodyPr>
          <a:lstStyle>
            <a:defPPr>
              <a:defRPr lang="zh-CN"/>
            </a:defPPr>
            <a:lvl1pPr algn="ctr">
              <a:defRPr kumimoji="1" sz="800">
                <a:solidFill>
                  <a:schemeClr val="bg1"/>
                </a:solidFill>
                <a:latin typeface="Microsoft YaHei" charset="-122"/>
                <a:ea typeface="Microsoft YaHei" charset="-122"/>
                <a:cs typeface="Microsoft YaHei" charset="-122"/>
              </a:defRPr>
            </a:lvl1pPr>
          </a:lstStyle>
          <a:p>
            <a:r>
              <a:rPr lang="zh-CN" altLang="en-US" sz="1067" dirty="0"/>
              <a:t>英国制造业</a:t>
            </a:r>
            <a:r>
              <a:rPr lang="en-US" altLang="zh-CN" sz="1067" dirty="0"/>
              <a:t>2050</a:t>
            </a:r>
            <a:endParaRPr lang="zh-CN" altLang="en-US" sz="1067" dirty="0"/>
          </a:p>
        </p:txBody>
      </p:sp>
      <p:sp>
        <p:nvSpPr>
          <p:cNvPr id="46" name="文本框 45"/>
          <p:cNvSpPr txBox="1"/>
          <p:nvPr/>
        </p:nvSpPr>
        <p:spPr>
          <a:xfrm>
            <a:off x="9938853" y="4533732"/>
            <a:ext cx="830400" cy="552301"/>
          </a:xfrm>
          <a:prstGeom prst="rect">
            <a:avLst/>
          </a:prstGeom>
          <a:solidFill>
            <a:schemeClr val="tx1">
              <a:lumMod val="75000"/>
              <a:lumOff val="25000"/>
            </a:schemeClr>
          </a:solidFill>
        </p:spPr>
        <p:txBody>
          <a:bodyPr wrap="square" rtlCol="0" anchor="ctr">
            <a:noAutofit/>
          </a:bodyPr>
          <a:lstStyle>
            <a:defPPr>
              <a:defRPr lang="zh-CN"/>
            </a:defPPr>
            <a:lvl1pPr algn="ctr">
              <a:defRPr kumimoji="1" sz="800">
                <a:solidFill>
                  <a:schemeClr val="bg1"/>
                </a:solidFill>
                <a:latin typeface="Microsoft YaHei" charset="-122"/>
                <a:ea typeface="Microsoft YaHei" charset="-122"/>
                <a:cs typeface="Microsoft YaHei" charset="-122"/>
              </a:defRPr>
            </a:lvl1pPr>
          </a:lstStyle>
          <a:p>
            <a:r>
              <a:rPr lang="zh-CN" altLang="en-US" sz="1067" dirty="0"/>
              <a:t>日本制造业白皮书</a:t>
            </a:r>
          </a:p>
        </p:txBody>
      </p:sp>
      <p:sp>
        <p:nvSpPr>
          <p:cNvPr id="47" name="文本框 46"/>
          <p:cNvSpPr txBox="1"/>
          <p:nvPr/>
        </p:nvSpPr>
        <p:spPr>
          <a:xfrm>
            <a:off x="6985837" y="4819059"/>
            <a:ext cx="2261215" cy="420756"/>
          </a:xfrm>
          <a:prstGeom prst="rect">
            <a:avLst/>
          </a:prstGeom>
          <a:noFill/>
        </p:spPr>
        <p:txBody>
          <a:bodyPr wrap="square" rtlCol="0">
            <a:spAutoFit/>
          </a:bodyPr>
          <a:lstStyle/>
          <a:p>
            <a:r>
              <a:rPr kumimoji="1" lang="zh-CN" altLang="en-US" sz="1067" dirty="0">
                <a:latin typeface="Microsoft YaHei" charset="-122"/>
                <a:ea typeface="Microsoft YaHei" charset="-122"/>
                <a:cs typeface="Microsoft YaHei" charset="-122"/>
              </a:rPr>
              <a:t>通过创新重塑工业实力，使法国处于全球工业竞争力第一梯队</a:t>
            </a:r>
          </a:p>
        </p:txBody>
      </p:sp>
      <p:sp>
        <p:nvSpPr>
          <p:cNvPr id="48" name="文本框 47"/>
          <p:cNvSpPr txBox="1"/>
          <p:nvPr/>
        </p:nvSpPr>
        <p:spPr>
          <a:xfrm>
            <a:off x="6985836" y="5526886"/>
            <a:ext cx="2085896" cy="420756"/>
          </a:xfrm>
          <a:prstGeom prst="rect">
            <a:avLst/>
          </a:prstGeom>
          <a:noFill/>
        </p:spPr>
        <p:txBody>
          <a:bodyPr wrap="square" rtlCol="0">
            <a:spAutoFit/>
          </a:bodyPr>
          <a:lstStyle/>
          <a:p>
            <a:r>
              <a:rPr kumimoji="1" lang="zh-CN" altLang="en-US" sz="1067" dirty="0">
                <a:latin typeface="Microsoft YaHei" charset="-122"/>
                <a:ea typeface="Microsoft YaHei" charset="-122"/>
                <a:cs typeface="Microsoft YaHei" charset="-122"/>
              </a:rPr>
              <a:t>推进服务</a:t>
            </a:r>
            <a:r>
              <a:rPr kumimoji="1" lang="en-US" altLang="zh-CN" sz="1067" dirty="0">
                <a:latin typeface="Microsoft YaHei" charset="-122"/>
                <a:ea typeface="Microsoft YaHei" charset="-122"/>
                <a:cs typeface="Microsoft YaHei" charset="-122"/>
              </a:rPr>
              <a:t>+</a:t>
            </a:r>
            <a:r>
              <a:rPr kumimoji="1" lang="zh-CN" altLang="en-US" sz="1067" dirty="0">
                <a:latin typeface="Microsoft YaHei" charset="-122"/>
                <a:ea typeface="Microsoft YaHei" charset="-122"/>
                <a:cs typeface="Microsoft YaHei" charset="-122"/>
              </a:rPr>
              <a:t>再制造模式，重振英国制造业，提升国际竞争力。</a:t>
            </a:r>
          </a:p>
        </p:txBody>
      </p:sp>
      <p:cxnSp>
        <p:nvCxnSpPr>
          <p:cNvPr id="51" name="直线连接符 50"/>
          <p:cNvCxnSpPr/>
          <p:nvPr/>
        </p:nvCxnSpPr>
        <p:spPr>
          <a:xfrm rot="857679" flipH="1" flipV="1">
            <a:off x="10241404" y="3437558"/>
            <a:ext cx="96011" cy="333773"/>
          </a:xfrm>
          <a:prstGeom prst="line">
            <a:avLst/>
          </a:prstGeom>
          <a:ln w="12700">
            <a:solidFill>
              <a:srgbClr val="0070C0"/>
            </a:solidFill>
            <a:prstDash val="sysDot"/>
          </a:ln>
        </p:spPr>
        <p:style>
          <a:lnRef idx="1">
            <a:schemeClr val="accent1"/>
          </a:lnRef>
          <a:fillRef idx="0">
            <a:schemeClr val="accent1"/>
          </a:fillRef>
          <a:effectRef idx="0">
            <a:schemeClr val="accent1"/>
          </a:effectRef>
          <a:fontRef idx="minor">
            <a:schemeClr val="tx1"/>
          </a:fontRef>
        </p:style>
      </p:cxnSp>
      <p:sp>
        <p:nvSpPr>
          <p:cNvPr id="60" name="三角形 59"/>
          <p:cNvSpPr/>
          <p:nvPr/>
        </p:nvSpPr>
        <p:spPr>
          <a:xfrm rot="5400000">
            <a:off x="3404163" y="3627714"/>
            <a:ext cx="2535943" cy="283653"/>
          </a:xfrm>
          <a:prstGeom prst="triangle">
            <a:avLst>
              <a:gd name="adj" fmla="val 36693"/>
            </a:avLst>
          </a:prstGeom>
          <a:gradFill>
            <a:gsLst>
              <a:gs pos="0">
                <a:srgbClr val="0070C0"/>
              </a:gs>
              <a:gs pos="98000">
                <a:srgbClr val="65A6D9"/>
              </a:gs>
            </a:gsLst>
            <a:lin ang="5400000" scaled="1"/>
          </a:gradFill>
          <a:ln w="12700" cap="flat" cmpd="sng" algn="ctr">
            <a:noFill/>
            <a:prstDash val="dash"/>
          </a:ln>
          <a:effectLst/>
        </p:spPr>
        <p:txBody>
          <a:bodyPr rtlCol="0" anchor="ctr"/>
          <a:lstStyle/>
          <a:p>
            <a:pPr algn="ctr" defTabSz="1219170"/>
            <a:endParaRPr lang="zh-CN" altLang="en-US" sz="1867" b="1" kern="0">
              <a:latin typeface="微软雅黑" pitchFamily="34" charset="-122"/>
              <a:ea typeface="微软雅黑" pitchFamily="34" charset="-122"/>
            </a:endParaRPr>
          </a:p>
        </p:txBody>
      </p:sp>
      <p:grpSp>
        <p:nvGrpSpPr>
          <p:cNvPr id="10" name="组合 9">
            <a:extLst>
              <a:ext uri="{FF2B5EF4-FFF2-40B4-BE49-F238E27FC236}">
                <a16:creationId xmlns:a16="http://schemas.microsoft.com/office/drawing/2014/main" id="{97675819-1B1D-4A5E-9579-5696022599D2}"/>
              </a:ext>
            </a:extLst>
          </p:cNvPr>
          <p:cNvGrpSpPr/>
          <p:nvPr/>
        </p:nvGrpSpPr>
        <p:grpSpPr>
          <a:xfrm>
            <a:off x="418242" y="2420937"/>
            <a:ext cx="4110233" cy="2614503"/>
            <a:chOff x="163021" y="1659744"/>
            <a:chExt cx="3082675" cy="1960877"/>
          </a:xfrm>
        </p:grpSpPr>
        <p:pic>
          <p:nvPicPr>
            <p:cNvPr id="13" name="图片 12">
              <a:extLst>
                <a:ext uri="{FF2B5EF4-FFF2-40B4-BE49-F238E27FC236}">
                  <a16:creationId xmlns:a16="http://schemas.microsoft.com/office/drawing/2014/main" id="{D4616F64-C3B0-4D4B-9B1E-257BA61564C9}"/>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163021" y="1661299"/>
              <a:ext cx="3082675" cy="1959322"/>
            </a:xfrm>
            <a:prstGeom prst="rect">
              <a:avLst/>
            </a:prstGeom>
          </p:spPr>
        </p:pic>
        <p:pic>
          <p:nvPicPr>
            <p:cNvPr id="49" name="图片 48">
              <a:extLst>
                <a:ext uri="{FF2B5EF4-FFF2-40B4-BE49-F238E27FC236}">
                  <a16:creationId xmlns:a16="http://schemas.microsoft.com/office/drawing/2014/main" id="{D033433C-B3C0-46C7-B54A-EBE1A2074494}"/>
                </a:ext>
              </a:extLst>
            </p:cNvPr>
            <p:cNvPicPr>
              <a:picLocks noChangeAspect="1"/>
            </p:cNvPicPr>
            <p:nvPr/>
          </p:nvPicPr>
          <p:blipFill rotWithShape="1">
            <a:blip r:embed="rId10" cstate="screen">
              <a:extLst>
                <a:ext uri="{28A0092B-C50C-407E-A947-70E740481C1C}">
                  <a14:useLocalDpi xmlns:a14="http://schemas.microsoft.com/office/drawing/2010/main"/>
                </a:ext>
              </a:extLst>
            </a:blip>
            <a:srcRect/>
            <a:stretch/>
          </p:blipFill>
          <p:spPr>
            <a:xfrm>
              <a:off x="755576" y="1659744"/>
              <a:ext cx="580756" cy="326344"/>
            </a:xfrm>
            <a:prstGeom prst="rect">
              <a:avLst/>
            </a:prstGeom>
          </p:spPr>
        </p:pic>
        <p:pic>
          <p:nvPicPr>
            <p:cNvPr id="50" name="图片 49">
              <a:extLst>
                <a:ext uri="{FF2B5EF4-FFF2-40B4-BE49-F238E27FC236}">
                  <a16:creationId xmlns:a16="http://schemas.microsoft.com/office/drawing/2014/main" id="{6F91BF6C-29FF-423B-9524-2DBCA16E7ED9}"/>
                </a:ext>
              </a:extLst>
            </p:cNvPr>
            <p:cNvPicPr>
              <a:picLocks noChangeAspect="1"/>
            </p:cNvPicPr>
            <p:nvPr/>
          </p:nvPicPr>
          <p:blipFill rotWithShape="1">
            <a:blip r:embed="rId11" cstate="screen">
              <a:extLst>
                <a:ext uri="{28A0092B-C50C-407E-A947-70E740481C1C}">
                  <a14:useLocalDpi xmlns:a14="http://schemas.microsoft.com/office/drawing/2010/main"/>
                </a:ext>
              </a:extLst>
            </a:blip>
            <a:srcRect/>
            <a:stretch/>
          </p:blipFill>
          <p:spPr>
            <a:xfrm>
              <a:off x="2059267" y="1659744"/>
              <a:ext cx="821883" cy="326344"/>
            </a:xfrm>
            <a:prstGeom prst="rect">
              <a:avLst/>
            </a:prstGeom>
          </p:spPr>
        </p:pic>
        <p:pic>
          <p:nvPicPr>
            <p:cNvPr id="52" name="图片 51">
              <a:extLst>
                <a:ext uri="{FF2B5EF4-FFF2-40B4-BE49-F238E27FC236}">
                  <a16:creationId xmlns:a16="http://schemas.microsoft.com/office/drawing/2014/main" id="{2E87AEB2-80ED-4B09-9FD0-40A72B81F257}"/>
                </a:ext>
              </a:extLst>
            </p:cNvPr>
            <p:cNvPicPr>
              <a:picLocks noChangeAspect="1"/>
            </p:cNvPicPr>
            <p:nvPr/>
          </p:nvPicPr>
          <p:blipFill rotWithShape="1">
            <a:blip r:embed="rId11" cstate="screen">
              <a:extLst>
                <a:ext uri="{28A0092B-C50C-407E-A947-70E740481C1C}">
                  <a14:useLocalDpi xmlns:a14="http://schemas.microsoft.com/office/drawing/2010/main"/>
                </a:ext>
              </a:extLst>
            </a:blip>
            <a:srcRect/>
            <a:stretch/>
          </p:blipFill>
          <p:spPr>
            <a:xfrm>
              <a:off x="1338431" y="1707654"/>
              <a:ext cx="719462" cy="326344"/>
            </a:xfrm>
            <a:prstGeom prst="rect">
              <a:avLst/>
            </a:prstGeom>
          </p:spPr>
        </p:pic>
      </p:grpSp>
      <p:sp>
        <p:nvSpPr>
          <p:cNvPr id="54" name="标题 3">
            <a:extLst>
              <a:ext uri="{FF2B5EF4-FFF2-40B4-BE49-F238E27FC236}">
                <a16:creationId xmlns:a16="http://schemas.microsoft.com/office/drawing/2014/main" id="{A724E47F-0F7E-4ACF-89EA-B55FB507EE9F}"/>
              </a:ext>
            </a:extLst>
          </p:cNvPr>
          <p:cNvSpPr txBox="1">
            <a:spLocks/>
          </p:cNvSpPr>
          <p:nvPr/>
        </p:nvSpPr>
        <p:spPr bwMode="auto">
          <a:xfrm>
            <a:off x="372806" y="437907"/>
            <a:ext cx="11704441" cy="609600"/>
          </a:xfrm>
          <a:prstGeom prst="rect">
            <a:avLst/>
          </a:prstGeom>
          <a:noFill/>
          <a:ln w="9525">
            <a:noFill/>
            <a:miter lim="800000"/>
            <a:headEnd/>
            <a:tailEnd/>
          </a:ln>
        </p:spPr>
        <p:txBody>
          <a:bodyPr vert="horz" wrap="square" lIns="121920" tIns="60960" rIns="121920" bIns="60960" numCol="1" anchor="ctr" anchorCtr="0" compatLnSpc="1">
            <a:prstTxWarp prst="textNoShape">
              <a:avLst/>
            </a:prstTxWarp>
          </a:bodyPr>
          <a:lstStyle>
            <a:lvl1pPr algn="ctr" rtl="0" eaLnBrk="1" fontAlgn="base" hangingPunct="1">
              <a:spcBef>
                <a:spcPct val="0"/>
              </a:spcBef>
              <a:spcAft>
                <a:spcPct val="0"/>
              </a:spcAft>
              <a:defRPr sz="28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vl2pPr algn="l" rtl="0" eaLnBrk="1" fontAlgn="base" hangingPunct="1">
              <a:spcBef>
                <a:spcPct val="0"/>
              </a:spcBef>
              <a:spcAft>
                <a:spcPct val="0"/>
              </a:spcAft>
              <a:defRPr sz="3200" b="1">
                <a:solidFill>
                  <a:srgbClr val="CC0000"/>
                </a:solidFill>
                <a:latin typeface="Arial" charset="0"/>
                <a:ea typeface="华文细黑" pitchFamily="2" charset="-122"/>
              </a:defRPr>
            </a:lvl2pPr>
            <a:lvl3pPr algn="l" rtl="0" eaLnBrk="1" fontAlgn="base" hangingPunct="1">
              <a:spcBef>
                <a:spcPct val="0"/>
              </a:spcBef>
              <a:spcAft>
                <a:spcPct val="0"/>
              </a:spcAft>
              <a:defRPr sz="3200" b="1">
                <a:solidFill>
                  <a:srgbClr val="CC0000"/>
                </a:solidFill>
                <a:latin typeface="Arial" charset="0"/>
                <a:ea typeface="华文细黑" pitchFamily="2" charset="-122"/>
              </a:defRPr>
            </a:lvl3pPr>
            <a:lvl4pPr algn="l" rtl="0" eaLnBrk="1" fontAlgn="base" hangingPunct="1">
              <a:spcBef>
                <a:spcPct val="0"/>
              </a:spcBef>
              <a:spcAft>
                <a:spcPct val="0"/>
              </a:spcAft>
              <a:defRPr sz="3200" b="1">
                <a:solidFill>
                  <a:srgbClr val="CC0000"/>
                </a:solidFill>
                <a:latin typeface="Arial" charset="0"/>
                <a:ea typeface="华文细黑" pitchFamily="2" charset="-122"/>
              </a:defRPr>
            </a:lvl4pPr>
            <a:lvl5pPr algn="l" rtl="0" eaLnBrk="1" fontAlgn="base" hangingPunct="1">
              <a:spcBef>
                <a:spcPct val="0"/>
              </a:spcBef>
              <a:spcAft>
                <a:spcPct val="0"/>
              </a:spcAft>
              <a:defRPr sz="3200" b="1">
                <a:solidFill>
                  <a:srgbClr val="CC0000"/>
                </a:solidFill>
                <a:latin typeface="Arial" charset="0"/>
                <a:ea typeface="华文细黑" pitchFamily="2" charset="-122"/>
              </a:defRPr>
            </a:lvl5pPr>
            <a:lvl6pPr marL="457200" algn="l" rtl="0" eaLnBrk="1" fontAlgn="base" hangingPunct="1">
              <a:spcBef>
                <a:spcPct val="0"/>
              </a:spcBef>
              <a:spcAft>
                <a:spcPct val="0"/>
              </a:spcAft>
              <a:defRPr sz="3200" b="1">
                <a:solidFill>
                  <a:srgbClr val="CC0000"/>
                </a:solidFill>
                <a:latin typeface="Arial" charset="0"/>
                <a:ea typeface="华文细黑" pitchFamily="2" charset="-122"/>
              </a:defRPr>
            </a:lvl6pPr>
            <a:lvl7pPr marL="914400" algn="l" rtl="0" eaLnBrk="1" fontAlgn="base" hangingPunct="1">
              <a:spcBef>
                <a:spcPct val="0"/>
              </a:spcBef>
              <a:spcAft>
                <a:spcPct val="0"/>
              </a:spcAft>
              <a:defRPr sz="3200" b="1">
                <a:solidFill>
                  <a:srgbClr val="CC0000"/>
                </a:solidFill>
                <a:latin typeface="Arial" charset="0"/>
                <a:ea typeface="华文细黑" pitchFamily="2" charset="-122"/>
              </a:defRPr>
            </a:lvl7pPr>
            <a:lvl8pPr marL="1371600" algn="l" rtl="0" eaLnBrk="1" fontAlgn="base" hangingPunct="1">
              <a:spcBef>
                <a:spcPct val="0"/>
              </a:spcBef>
              <a:spcAft>
                <a:spcPct val="0"/>
              </a:spcAft>
              <a:defRPr sz="3200" b="1">
                <a:solidFill>
                  <a:srgbClr val="CC0000"/>
                </a:solidFill>
                <a:latin typeface="Arial" charset="0"/>
                <a:ea typeface="华文细黑" pitchFamily="2" charset="-122"/>
              </a:defRPr>
            </a:lvl8pPr>
            <a:lvl9pPr marL="1828800" algn="l" rtl="0" eaLnBrk="1" fontAlgn="base" hangingPunct="1">
              <a:spcBef>
                <a:spcPct val="0"/>
              </a:spcBef>
              <a:spcAft>
                <a:spcPct val="0"/>
              </a:spcAft>
              <a:defRPr sz="3200" b="1">
                <a:solidFill>
                  <a:srgbClr val="CC0000"/>
                </a:solidFill>
                <a:latin typeface="Arial" charset="0"/>
                <a:ea typeface="华文细黑" pitchFamily="2" charset="-122"/>
              </a:defRPr>
            </a:lvl9pPr>
          </a:lstStyle>
          <a:p>
            <a:r>
              <a:rPr lang="zh-CN" altLang="en-US" sz="3733" kern="0" dirty="0">
                <a:solidFill>
                  <a:schemeClr val="tx1"/>
                </a:solidFill>
              </a:rPr>
              <a:t>中国制造业的数字化转型驱动力</a:t>
            </a:r>
          </a:p>
        </p:txBody>
      </p:sp>
    </p:spTree>
    <p:extLst>
      <p:ext uri="{BB962C8B-B14F-4D97-AF65-F5344CB8AC3E}">
        <p14:creationId xmlns:p14="http://schemas.microsoft.com/office/powerpoint/2010/main" val="3970250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429926" y="2059517"/>
            <a:ext cx="7348423" cy="2933475"/>
          </a:xfrm>
          <a:prstGeom prst="rect">
            <a:avLst/>
          </a:prstGeom>
          <a:solidFill>
            <a:schemeClr val="accent1">
              <a:lumMod val="40000"/>
              <a:lumOff val="60000"/>
            </a:schemeClr>
          </a:solidFill>
          <a:ln w="12700" cap="flat" cmpd="sng" algn="ctr">
            <a:noFill/>
            <a:prstDash val="dash"/>
          </a:ln>
        </p:spPr>
        <p:txBody>
          <a:bodyPr rtlCol="0" anchor="ctr"/>
          <a:lstStyle/>
          <a:p>
            <a:pPr algn="ctr" defTabSz="1219170"/>
            <a:endParaRPr lang="zh-CN" altLang="en-US" sz="1867" b="1" kern="0">
              <a:latin typeface="微软雅黑" panose="020B0503020204020204" pitchFamily="34" charset="-122"/>
              <a:ea typeface="微软雅黑" panose="020B0503020204020204" pitchFamily="34" charset="-122"/>
            </a:endParaRPr>
          </a:p>
        </p:txBody>
      </p:sp>
      <p:sp>
        <p:nvSpPr>
          <p:cNvPr id="2" name="矩形 1"/>
          <p:cNvSpPr/>
          <p:nvPr/>
        </p:nvSpPr>
        <p:spPr>
          <a:xfrm>
            <a:off x="2868696" y="2524885"/>
            <a:ext cx="6459593" cy="1989777"/>
          </a:xfrm>
          <a:prstGeom prst="rect">
            <a:avLst/>
          </a:prstGeom>
          <a:solidFill>
            <a:schemeClr val="accent2">
              <a:lumMod val="20000"/>
              <a:lumOff val="80000"/>
            </a:schemeClr>
          </a:solidFill>
          <a:ln w="12700" cap="flat" cmpd="sng" algn="ctr">
            <a:noFill/>
            <a:prstDash val="dash"/>
          </a:ln>
        </p:spPr>
        <p:txBody>
          <a:bodyPr rtlCol="0" anchor="ctr"/>
          <a:lstStyle/>
          <a:p>
            <a:pPr algn="ctr" defTabSz="1219170"/>
            <a:endParaRPr lang="zh-CN" altLang="en-US" sz="1867" b="1" kern="0">
              <a:latin typeface="微软雅黑" panose="020B0503020204020204" pitchFamily="34" charset="-122"/>
              <a:ea typeface="微软雅黑" panose="020B0503020204020204" pitchFamily="34" charset="-122"/>
            </a:endParaRPr>
          </a:p>
        </p:txBody>
      </p:sp>
      <p:sp>
        <p:nvSpPr>
          <p:cNvPr id="39" name="Freeform 38"/>
          <p:cNvSpPr/>
          <p:nvPr/>
        </p:nvSpPr>
        <p:spPr>
          <a:xfrm rot="10800000" flipV="1">
            <a:off x="8372893" y="1711148"/>
            <a:ext cx="3209507" cy="402104"/>
          </a:xfrm>
          <a:custGeom>
            <a:avLst/>
            <a:gdLst>
              <a:gd name="connsiteX0" fmla="*/ 0 w 6419850"/>
              <a:gd name="connsiteY0" fmla="*/ 0 h 1162050"/>
              <a:gd name="connsiteX1" fmla="*/ 6419850 w 6419850"/>
              <a:gd name="connsiteY1" fmla="*/ 0 h 1162050"/>
              <a:gd name="connsiteX2" fmla="*/ 6419850 w 6419850"/>
              <a:gd name="connsiteY2" fmla="*/ 1162050 h 1162050"/>
            </a:gdLst>
            <a:ahLst/>
            <a:cxnLst>
              <a:cxn ang="0">
                <a:pos x="connsiteX0" y="connsiteY0"/>
              </a:cxn>
              <a:cxn ang="0">
                <a:pos x="connsiteX1" y="connsiteY1"/>
              </a:cxn>
              <a:cxn ang="0">
                <a:pos x="connsiteX2" y="connsiteY2"/>
              </a:cxn>
            </a:cxnLst>
            <a:rect l="l" t="t" r="r" b="b"/>
            <a:pathLst>
              <a:path w="6419850" h="1162050">
                <a:moveTo>
                  <a:pt x="0" y="0"/>
                </a:moveTo>
                <a:lnTo>
                  <a:pt x="6419850" y="0"/>
                </a:lnTo>
                <a:lnTo>
                  <a:pt x="6419850" y="1162050"/>
                </a:lnTo>
              </a:path>
            </a:pathLst>
          </a:custGeom>
          <a:noFill/>
          <a:ln w="203200">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sp>
        <p:nvSpPr>
          <p:cNvPr id="4" name="Title 3"/>
          <p:cNvSpPr>
            <a:spLocks noGrp="1"/>
          </p:cNvSpPr>
          <p:nvPr>
            <p:ph type="title"/>
          </p:nvPr>
        </p:nvSpPr>
        <p:spPr>
          <a:xfrm>
            <a:off x="439998" y="189769"/>
            <a:ext cx="10972591" cy="994663"/>
          </a:xfrm>
        </p:spPr>
        <p:txBody>
          <a:bodyPr>
            <a:normAutofit/>
          </a:bodyPr>
          <a:lstStyle/>
          <a:p>
            <a:r>
              <a:rPr lang="zh-CN" altLang="en-US" sz="4133" dirty="0"/>
              <a:t>工业互联网 </a:t>
            </a:r>
            <a:r>
              <a:rPr lang="en-US" altLang="zh-CN" sz="4133" dirty="0"/>
              <a:t>5</a:t>
            </a:r>
            <a:r>
              <a:rPr lang="zh-CN" altLang="en-US" sz="4133" dirty="0"/>
              <a:t>大能力 </a:t>
            </a:r>
            <a:r>
              <a:rPr lang="en-US" altLang="zh-CN" sz="4133" dirty="0"/>
              <a:t>2</a:t>
            </a:r>
            <a:r>
              <a:rPr lang="zh-CN" altLang="en-US" sz="4133" dirty="0"/>
              <a:t>大重点 </a:t>
            </a:r>
            <a:r>
              <a:rPr lang="en-US" altLang="zh-CN" sz="4133" dirty="0"/>
              <a:t>3</a:t>
            </a:r>
            <a:r>
              <a:rPr lang="zh-CN" altLang="en-US" sz="4133" dirty="0"/>
              <a:t>大环节</a:t>
            </a:r>
            <a:endParaRPr lang="en-US" sz="2667" b="0" dirty="0"/>
          </a:p>
        </p:txBody>
      </p:sp>
      <p:grpSp>
        <p:nvGrpSpPr>
          <p:cNvPr id="22" name="Group 21"/>
          <p:cNvGrpSpPr/>
          <p:nvPr/>
        </p:nvGrpSpPr>
        <p:grpSpPr>
          <a:xfrm>
            <a:off x="6921696" y="2123150"/>
            <a:ext cx="2783016" cy="2918569"/>
            <a:chOff x="13392150" y="4895850"/>
            <a:chExt cx="6019800" cy="5837900"/>
          </a:xfrm>
        </p:grpSpPr>
        <p:sp>
          <p:nvSpPr>
            <p:cNvPr id="20" name="Freeform 19"/>
            <p:cNvSpPr/>
            <p:nvPr/>
          </p:nvSpPr>
          <p:spPr>
            <a:xfrm>
              <a:off x="13392150" y="4895850"/>
              <a:ext cx="6019800" cy="5619750"/>
            </a:xfrm>
            <a:custGeom>
              <a:avLst/>
              <a:gdLst>
                <a:gd name="connsiteX0" fmla="*/ 0 w 6019800"/>
                <a:gd name="connsiteY0" fmla="*/ 0 h 5619750"/>
                <a:gd name="connsiteX1" fmla="*/ 6019800 w 6019800"/>
                <a:gd name="connsiteY1" fmla="*/ 0 h 5619750"/>
                <a:gd name="connsiteX2" fmla="*/ 6019800 w 6019800"/>
                <a:gd name="connsiteY2" fmla="*/ 5619750 h 5619750"/>
                <a:gd name="connsiteX3" fmla="*/ 0 w 6019800"/>
                <a:gd name="connsiteY3" fmla="*/ 5619750 h 5619750"/>
              </a:gdLst>
              <a:ahLst/>
              <a:cxnLst>
                <a:cxn ang="0">
                  <a:pos x="connsiteX0" y="connsiteY0"/>
                </a:cxn>
                <a:cxn ang="0">
                  <a:pos x="connsiteX1" y="connsiteY1"/>
                </a:cxn>
                <a:cxn ang="0">
                  <a:pos x="connsiteX2" y="connsiteY2"/>
                </a:cxn>
                <a:cxn ang="0">
                  <a:pos x="connsiteX3" y="connsiteY3"/>
                </a:cxn>
              </a:cxnLst>
              <a:rect l="l" t="t" r="r" b="b"/>
              <a:pathLst>
                <a:path w="6019800" h="5619750">
                  <a:moveTo>
                    <a:pt x="0" y="0"/>
                  </a:moveTo>
                  <a:lnTo>
                    <a:pt x="6019800" y="0"/>
                  </a:lnTo>
                  <a:lnTo>
                    <a:pt x="6019800" y="5619750"/>
                  </a:lnTo>
                  <a:lnTo>
                    <a:pt x="0" y="5619750"/>
                  </a:lnTo>
                </a:path>
              </a:pathLst>
            </a:custGeom>
            <a:noFill/>
            <a:ln w="12700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sp>
          <p:nvSpPr>
            <p:cNvPr id="21" name="Freeform 20"/>
            <p:cNvSpPr/>
            <p:nvPr/>
          </p:nvSpPr>
          <p:spPr bwMode="ltGray">
            <a:xfrm rot="13500000">
              <a:off x="13473364" y="10327394"/>
              <a:ext cx="412246" cy="400466"/>
            </a:xfrm>
            <a:custGeom>
              <a:avLst/>
              <a:gdLst>
                <a:gd name="connsiteX0" fmla="*/ 0 w 351693"/>
                <a:gd name="connsiteY0" fmla="*/ 0 h 341644"/>
                <a:gd name="connsiteX1" fmla="*/ 351693 w 351693"/>
                <a:gd name="connsiteY1" fmla="*/ 0 h 341644"/>
                <a:gd name="connsiteX2" fmla="*/ 351693 w 351693"/>
                <a:gd name="connsiteY2" fmla="*/ 341644 h 341644"/>
              </a:gdLst>
              <a:ahLst/>
              <a:cxnLst>
                <a:cxn ang="0">
                  <a:pos x="connsiteX0" y="connsiteY0"/>
                </a:cxn>
                <a:cxn ang="0">
                  <a:pos x="connsiteX1" y="connsiteY1"/>
                </a:cxn>
                <a:cxn ang="0">
                  <a:pos x="connsiteX2" y="connsiteY2"/>
                </a:cxn>
              </a:cxnLst>
              <a:rect l="l" t="t" r="r" b="b"/>
              <a:pathLst>
                <a:path w="351693" h="341644">
                  <a:moveTo>
                    <a:pt x="0" y="0"/>
                  </a:moveTo>
                  <a:lnTo>
                    <a:pt x="351693" y="0"/>
                  </a:lnTo>
                  <a:lnTo>
                    <a:pt x="351693" y="341644"/>
                  </a:lnTo>
                </a:path>
              </a:pathLst>
            </a:custGeom>
            <a:noFill/>
            <a:ln w="12700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3" name="Group 22"/>
          <p:cNvGrpSpPr/>
          <p:nvPr/>
        </p:nvGrpSpPr>
        <p:grpSpPr>
          <a:xfrm rot="10800000">
            <a:off x="2491767" y="2010578"/>
            <a:ext cx="2907032" cy="2918569"/>
            <a:chOff x="13392150" y="4895850"/>
            <a:chExt cx="6019800" cy="5837900"/>
          </a:xfrm>
        </p:grpSpPr>
        <p:sp>
          <p:nvSpPr>
            <p:cNvPr id="24" name="Freeform 23"/>
            <p:cNvSpPr/>
            <p:nvPr/>
          </p:nvSpPr>
          <p:spPr>
            <a:xfrm>
              <a:off x="13392150" y="4895850"/>
              <a:ext cx="6019800" cy="5619750"/>
            </a:xfrm>
            <a:custGeom>
              <a:avLst/>
              <a:gdLst>
                <a:gd name="connsiteX0" fmla="*/ 0 w 6019800"/>
                <a:gd name="connsiteY0" fmla="*/ 0 h 5619750"/>
                <a:gd name="connsiteX1" fmla="*/ 6019800 w 6019800"/>
                <a:gd name="connsiteY1" fmla="*/ 0 h 5619750"/>
                <a:gd name="connsiteX2" fmla="*/ 6019800 w 6019800"/>
                <a:gd name="connsiteY2" fmla="*/ 5619750 h 5619750"/>
                <a:gd name="connsiteX3" fmla="*/ 0 w 6019800"/>
                <a:gd name="connsiteY3" fmla="*/ 5619750 h 5619750"/>
              </a:gdLst>
              <a:ahLst/>
              <a:cxnLst>
                <a:cxn ang="0">
                  <a:pos x="connsiteX0" y="connsiteY0"/>
                </a:cxn>
                <a:cxn ang="0">
                  <a:pos x="connsiteX1" y="connsiteY1"/>
                </a:cxn>
                <a:cxn ang="0">
                  <a:pos x="connsiteX2" y="connsiteY2"/>
                </a:cxn>
                <a:cxn ang="0">
                  <a:pos x="connsiteX3" y="connsiteY3"/>
                </a:cxn>
              </a:cxnLst>
              <a:rect l="l" t="t" r="r" b="b"/>
              <a:pathLst>
                <a:path w="6019800" h="5619750">
                  <a:moveTo>
                    <a:pt x="0" y="0"/>
                  </a:moveTo>
                  <a:lnTo>
                    <a:pt x="6019800" y="0"/>
                  </a:lnTo>
                  <a:lnTo>
                    <a:pt x="6019800" y="5619750"/>
                  </a:lnTo>
                  <a:lnTo>
                    <a:pt x="0" y="5619750"/>
                  </a:lnTo>
                </a:path>
              </a:pathLst>
            </a:custGeom>
            <a:noFill/>
            <a:ln w="12700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sp>
          <p:nvSpPr>
            <p:cNvPr id="25" name="Freeform 24"/>
            <p:cNvSpPr/>
            <p:nvPr/>
          </p:nvSpPr>
          <p:spPr bwMode="ltGray">
            <a:xfrm rot="13500000">
              <a:off x="13473364" y="10327394"/>
              <a:ext cx="412246" cy="400466"/>
            </a:xfrm>
            <a:custGeom>
              <a:avLst/>
              <a:gdLst>
                <a:gd name="connsiteX0" fmla="*/ 0 w 351693"/>
                <a:gd name="connsiteY0" fmla="*/ 0 h 341644"/>
                <a:gd name="connsiteX1" fmla="*/ 351693 w 351693"/>
                <a:gd name="connsiteY1" fmla="*/ 0 h 341644"/>
                <a:gd name="connsiteX2" fmla="*/ 351693 w 351693"/>
                <a:gd name="connsiteY2" fmla="*/ 341644 h 341644"/>
              </a:gdLst>
              <a:ahLst/>
              <a:cxnLst>
                <a:cxn ang="0">
                  <a:pos x="connsiteX0" y="connsiteY0"/>
                </a:cxn>
                <a:cxn ang="0">
                  <a:pos x="connsiteX1" y="connsiteY1"/>
                </a:cxn>
                <a:cxn ang="0">
                  <a:pos x="connsiteX2" y="connsiteY2"/>
                </a:cxn>
              </a:cxnLst>
              <a:rect l="l" t="t" r="r" b="b"/>
              <a:pathLst>
                <a:path w="351693" h="341644">
                  <a:moveTo>
                    <a:pt x="0" y="0"/>
                  </a:moveTo>
                  <a:lnTo>
                    <a:pt x="351693" y="0"/>
                  </a:lnTo>
                  <a:lnTo>
                    <a:pt x="351693" y="341644"/>
                  </a:lnTo>
                </a:path>
              </a:pathLst>
            </a:custGeom>
            <a:noFill/>
            <a:ln w="12700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34" name="TextBox 33"/>
          <p:cNvSpPr txBox="1"/>
          <p:nvPr/>
        </p:nvSpPr>
        <p:spPr>
          <a:xfrm>
            <a:off x="385922" y="3475293"/>
            <a:ext cx="2641897" cy="331427"/>
          </a:xfrm>
          <a:prstGeom prst="rect">
            <a:avLst/>
          </a:prstGeom>
        </p:spPr>
        <p:txBody>
          <a:bodyPr vert="horz" wrap="square" lIns="108849" tIns="54425" rIns="108849" bIns="54425" rtlCol="0">
            <a:noAutofit/>
          </a:bodyPr>
          <a:lstStyle/>
          <a:p>
            <a:pPr marL="170652" indent="-170652"/>
            <a:r>
              <a:rPr lang="zh-CN" altLang="en-US" sz="2100" b="1" dirty="0">
                <a:latin typeface="微软雅黑" panose="020B0503020204020204" pitchFamily="34" charset="-122"/>
                <a:ea typeface="微软雅黑" panose="020B0503020204020204" pitchFamily="34" charset="-122"/>
              </a:rPr>
              <a:t>挑战</a:t>
            </a:r>
            <a:r>
              <a:rPr lang="en-US" sz="2100" b="1" dirty="0">
                <a:latin typeface="微软雅黑" panose="020B0503020204020204" pitchFamily="34" charset="-122"/>
                <a:ea typeface="微软雅黑" panose="020B0503020204020204" pitchFamily="34" charset="-122"/>
              </a:rPr>
              <a:t> </a:t>
            </a:r>
          </a:p>
        </p:txBody>
      </p:sp>
      <p:grpSp>
        <p:nvGrpSpPr>
          <p:cNvPr id="36" name="Group 35"/>
          <p:cNvGrpSpPr/>
          <p:nvPr/>
        </p:nvGrpSpPr>
        <p:grpSpPr>
          <a:xfrm flipV="1">
            <a:off x="439997" y="5082322"/>
            <a:ext cx="3366171" cy="678813"/>
            <a:chOff x="880110" y="3861896"/>
            <a:chExt cx="6733217" cy="1357804"/>
          </a:xfrm>
        </p:grpSpPr>
        <p:sp>
          <p:nvSpPr>
            <p:cNvPr id="26" name="Freeform 25"/>
            <p:cNvSpPr/>
            <p:nvPr/>
          </p:nvSpPr>
          <p:spPr>
            <a:xfrm>
              <a:off x="880110" y="3861896"/>
              <a:ext cx="6419850" cy="1357804"/>
            </a:xfrm>
            <a:custGeom>
              <a:avLst/>
              <a:gdLst>
                <a:gd name="connsiteX0" fmla="*/ 0 w 6419850"/>
                <a:gd name="connsiteY0" fmla="*/ 0 h 1162050"/>
                <a:gd name="connsiteX1" fmla="*/ 6419850 w 6419850"/>
                <a:gd name="connsiteY1" fmla="*/ 0 h 1162050"/>
                <a:gd name="connsiteX2" fmla="*/ 6419850 w 6419850"/>
                <a:gd name="connsiteY2" fmla="*/ 1162050 h 1162050"/>
              </a:gdLst>
              <a:ahLst/>
              <a:cxnLst>
                <a:cxn ang="0">
                  <a:pos x="connsiteX0" y="connsiteY0"/>
                </a:cxn>
                <a:cxn ang="0">
                  <a:pos x="connsiteX1" y="connsiteY1"/>
                </a:cxn>
                <a:cxn ang="0">
                  <a:pos x="connsiteX2" y="connsiteY2"/>
                </a:cxn>
              </a:cxnLst>
              <a:rect l="l" t="t" r="r" b="b"/>
              <a:pathLst>
                <a:path w="6419850" h="1162050">
                  <a:moveTo>
                    <a:pt x="0" y="0"/>
                  </a:moveTo>
                  <a:lnTo>
                    <a:pt x="6419850" y="0"/>
                  </a:lnTo>
                  <a:lnTo>
                    <a:pt x="6419850" y="1162050"/>
                  </a:lnTo>
                </a:path>
              </a:pathLst>
            </a:custGeom>
            <a:noFill/>
            <a:ln w="20320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sp>
          <p:nvSpPr>
            <p:cNvPr id="35" name="Freeform 34"/>
            <p:cNvSpPr/>
            <p:nvPr/>
          </p:nvSpPr>
          <p:spPr bwMode="ltGray">
            <a:xfrm rot="8100000">
              <a:off x="6986593" y="4485777"/>
              <a:ext cx="626734" cy="608825"/>
            </a:xfrm>
            <a:custGeom>
              <a:avLst/>
              <a:gdLst>
                <a:gd name="connsiteX0" fmla="*/ 0 w 351693"/>
                <a:gd name="connsiteY0" fmla="*/ 0 h 341644"/>
                <a:gd name="connsiteX1" fmla="*/ 351693 w 351693"/>
                <a:gd name="connsiteY1" fmla="*/ 0 h 341644"/>
                <a:gd name="connsiteX2" fmla="*/ 351693 w 351693"/>
                <a:gd name="connsiteY2" fmla="*/ 341644 h 341644"/>
              </a:gdLst>
              <a:ahLst/>
              <a:cxnLst>
                <a:cxn ang="0">
                  <a:pos x="connsiteX0" y="connsiteY0"/>
                </a:cxn>
                <a:cxn ang="0">
                  <a:pos x="connsiteX1" y="connsiteY1"/>
                </a:cxn>
                <a:cxn ang="0">
                  <a:pos x="connsiteX2" y="connsiteY2"/>
                </a:cxn>
              </a:cxnLst>
              <a:rect l="l" t="t" r="r" b="b"/>
              <a:pathLst>
                <a:path w="351693" h="341644">
                  <a:moveTo>
                    <a:pt x="0" y="0"/>
                  </a:moveTo>
                  <a:lnTo>
                    <a:pt x="351693" y="0"/>
                  </a:lnTo>
                  <a:lnTo>
                    <a:pt x="351693" y="341644"/>
                  </a:lnTo>
                </a:path>
              </a:pathLst>
            </a:custGeom>
            <a:noFill/>
            <a:ln w="20320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37" name="TextBox 36"/>
          <p:cNvSpPr txBox="1"/>
          <p:nvPr/>
        </p:nvSpPr>
        <p:spPr>
          <a:xfrm>
            <a:off x="339840" y="3850109"/>
            <a:ext cx="2270347" cy="1740767"/>
          </a:xfrm>
          <a:prstGeom prst="rect">
            <a:avLst/>
          </a:prstGeom>
        </p:spPr>
        <p:txBody>
          <a:bodyPr vert="horz" wrap="square" lIns="108849" tIns="54425" rIns="108849" bIns="54425" rtlCol="0">
            <a:noAutofit/>
          </a:bodyPr>
          <a:lstStyle/>
          <a:p>
            <a:pPr>
              <a:lnSpc>
                <a:spcPct val="90000"/>
              </a:lnSpc>
              <a:spcAft>
                <a:spcPts val="500"/>
              </a:spcAft>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传统的架构与组织</a:t>
            </a:r>
            <a:endParaRPr lang="en-US" sz="15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90000"/>
              </a:lnSpc>
              <a:spcAft>
                <a:spcPts val="500"/>
              </a:spcAft>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技能与人才短缺</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90000"/>
              </a:lnSpc>
              <a:spcAft>
                <a:spcPts val="500"/>
              </a:spcAft>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要求更高的用户</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90000"/>
              </a:lnSpc>
              <a:spcAft>
                <a:spcPts val="500"/>
              </a:spcAft>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激烈的竞争</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90000"/>
              </a:lnSpc>
              <a:spcAft>
                <a:spcPts val="500"/>
              </a:spcAft>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政策与合规</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1" name="Freeform 40"/>
          <p:cNvSpPr/>
          <p:nvPr/>
        </p:nvSpPr>
        <p:spPr bwMode="ltGray">
          <a:xfrm rot="18900000" flipV="1">
            <a:off x="11261911" y="1556283"/>
            <a:ext cx="313327" cy="304373"/>
          </a:xfrm>
          <a:custGeom>
            <a:avLst/>
            <a:gdLst>
              <a:gd name="connsiteX0" fmla="*/ 0 w 351693"/>
              <a:gd name="connsiteY0" fmla="*/ 0 h 341644"/>
              <a:gd name="connsiteX1" fmla="*/ 351693 w 351693"/>
              <a:gd name="connsiteY1" fmla="*/ 0 h 341644"/>
              <a:gd name="connsiteX2" fmla="*/ 351693 w 351693"/>
              <a:gd name="connsiteY2" fmla="*/ 341644 h 341644"/>
            </a:gdLst>
            <a:ahLst/>
            <a:cxnLst>
              <a:cxn ang="0">
                <a:pos x="connsiteX0" y="connsiteY0"/>
              </a:cxn>
              <a:cxn ang="0">
                <a:pos x="connsiteX1" y="connsiteY1"/>
              </a:cxn>
              <a:cxn ang="0">
                <a:pos x="connsiteX2" y="connsiteY2"/>
              </a:cxn>
            </a:cxnLst>
            <a:rect l="l" t="t" r="r" b="b"/>
            <a:pathLst>
              <a:path w="351693" h="341644">
                <a:moveTo>
                  <a:pt x="0" y="0"/>
                </a:moveTo>
                <a:lnTo>
                  <a:pt x="351693" y="0"/>
                </a:lnTo>
                <a:lnTo>
                  <a:pt x="351693" y="341644"/>
                </a:lnTo>
              </a:path>
            </a:pathLst>
          </a:custGeom>
          <a:noFill/>
          <a:ln w="203200">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cs typeface="Arial" panose="020B0604020202020204" pitchFamily="34" charset="0"/>
            </a:endParaRPr>
          </a:p>
        </p:txBody>
      </p:sp>
      <p:sp>
        <p:nvSpPr>
          <p:cNvPr id="42" name="TextBox 41"/>
          <p:cNvSpPr txBox="1"/>
          <p:nvPr/>
        </p:nvSpPr>
        <p:spPr>
          <a:xfrm>
            <a:off x="8230482" y="1231071"/>
            <a:ext cx="3188093" cy="331427"/>
          </a:xfrm>
          <a:prstGeom prst="rect">
            <a:avLst/>
          </a:prstGeom>
        </p:spPr>
        <p:txBody>
          <a:bodyPr vert="horz" wrap="square" lIns="108849" tIns="54425" rIns="108849" bIns="54425" rtlCol="0">
            <a:noAutofit/>
          </a:bodyPr>
          <a:lstStyle/>
          <a:p>
            <a:pPr marL="170652" indent="-170652" algn="r"/>
            <a:r>
              <a:rPr lang="zh-CN" altLang="en-US" sz="2100" b="1" dirty="0">
                <a:latin typeface="微软雅黑" panose="020B0503020204020204" pitchFamily="34" charset="-122"/>
                <a:ea typeface="微软雅黑" panose="020B0503020204020204" pitchFamily="34" charset="-122"/>
              </a:rPr>
              <a:t>未来的数字企业</a:t>
            </a:r>
            <a:endParaRPr lang="en-US" sz="2100" b="1" dirty="0">
              <a:latin typeface="微软雅黑" panose="020B0503020204020204" pitchFamily="34" charset="-122"/>
              <a:ea typeface="微软雅黑" panose="020B0503020204020204" pitchFamily="34" charset="-122"/>
            </a:endParaRPr>
          </a:p>
        </p:txBody>
      </p:sp>
      <p:sp>
        <p:nvSpPr>
          <p:cNvPr id="47" name="TextBox 46"/>
          <p:cNvSpPr txBox="1"/>
          <p:nvPr/>
        </p:nvSpPr>
        <p:spPr>
          <a:xfrm>
            <a:off x="9796018" y="2031696"/>
            <a:ext cx="2187121" cy="3365405"/>
          </a:xfrm>
          <a:prstGeom prst="rect">
            <a:avLst/>
          </a:prstGeom>
        </p:spPr>
        <p:txBody>
          <a:bodyPr vert="horz" wrap="square" lIns="108849" tIns="54425" rIns="108849" bIns="54425" rtlCol="0">
            <a:noAutofit/>
          </a:bodyPr>
          <a:lstStyle/>
          <a:p>
            <a:pPr marL="128013" indent="-128013">
              <a:lnSpc>
                <a:spcPct val="90000"/>
              </a:lnSpc>
              <a:spcAft>
                <a:spcPts val="1000"/>
              </a:spcAft>
              <a:buFont typeface="MetricHPE Light" panose="020B0303030202060203" pitchFamily="34" charset="0"/>
              <a:buChar char="–"/>
            </a:pPr>
            <a:r>
              <a:rPr lang="zh-CN" altLang="en-US" sz="1700" b="1" dirty="0">
                <a:latin typeface="微软雅黑" panose="020B0503020204020204" pitchFamily="34" charset="-122"/>
                <a:ea typeface="微软雅黑" panose="020B0503020204020204" pitchFamily="34" charset="-122"/>
              </a:rPr>
              <a:t>感知能力</a:t>
            </a:r>
            <a:r>
              <a:rPr lang="en-US" sz="1700" dirty="0">
                <a:latin typeface="微软雅黑" panose="020B0503020204020204" pitchFamily="34" charset="-122"/>
                <a:ea typeface="微软雅黑" panose="020B0503020204020204" pitchFamily="34" charset="-122"/>
              </a:rPr>
              <a:t/>
            </a:r>
            <a:br>
              <a:rPr lang="en-US" sz="1700" dirty="0">
                <a:latin typeface="微软雅黑" panose="020B0503020204020204" pitchFamily="34" charset="-122"/>
                <a:ea typeface="微软雅黑" panose="020B0503020204020204" pitchFamily="34" charset="-122"/>
              </a:rPr>
            </a:br>
            <a:r>
              <a:rPr lang="zh-CN" altLang="en-US" sz="1600" dirty="0">
                <a:latin typeface="微软雅黑" panose="020B0503020204020204" pitchFamily="34" charset="-122"/>
                <a:ea typeface="微软雅黑" panose="020B0503020204020204" pitchFamily="34" charset="-122"/>
              </a:rPr>
              <a:t>智能感知</a:t>
            </a:r>
            <a:endParaRPr lang="en-US" sz="1600" dirty="0">
              <a:latin typeface="微软雅黑" panose="020B0503020204020204" pitchFamily="34" charset="-122"/>
              <a:ea typeface="微软雅黑" panose="020B0503020204020204" pitchFamily="34" charset="-122"/>
            </a:endParaRPr>
          </a:p>
          <a:p>
            <a:pPr marL="128013" indent="-128013">
              <a:lnSpc>
                <a:spcPct val="90000"/>
              </a:lnSpc>
              <a:spcAft>
                <a:spcPts val="1000"/>
              </a:spcAft>
              <a:buFont typeface="MetricHPE Light" panose="020B0303030202060203" pitchFamily="34" charset="0"/>
              <a:buChar char="–"/>
            </a:pPr>
            <a:r>
              <a:rPr lang="zh-CN" altLang="en-US" sz="1700" b="1" dirty="0">
                <a:latin typeface="微软雅黑" panose="020B0503020204020204" pitchFamily="34" charset="-122"/>
                <a:ea typeface="微软雅黑" panose="020B0503020204020204" pitchFamily="34" charset="-122"/>
              </a:rPr>
              <a:t>连通能力</a:t>
            </a:r>
            <a:r>
              <a:rPr lang="en-US" sz="1700" dirty="0">
                <a:latin typeface="微软雅黑" panose="020B0503020204020204" pitchFamily="34" charset="-122"/>
                <a:ea typeface="微软雅黑" panose="020B0503020204020204" pitchFamily="34" charset="-122"/>
              </a:rPr>
              <a:t/>
            </a:r>
            <a:br>
              <a:rPr lang="en-US" sz="1700" dirty="0">
                <a:latin typeface="微软雅黑" panose="020B0503020204020204" pitchFamily="34" charset="-122"/>
                <a:ea typeface="微软雅黑" panose="020B0503020204020204" pitchFamily="34" charset="-122"/>
              </a:rPr>
            </a:br>
            <a:r>
              <a:rPr lang="zh-CN" altLang="en-US" sz="1700" dirty="0">
                <a:latin typeface="微软雅黑" panose="020B0503020204020204" pitchFamily="34" charset="-122"/>
                <a:ea typeface="微软雅黑" panose="020B0503020204020204" pitchFamily="34" charset="-122"/>
              </a:rPr>
              <a:t>泛在连接，大规模互通</a:t>
            </a:r>
            <a:endParaRPr lang="en-US" altLang="zh-CN" sz="1333" dirty="0">
              <a:latin typeface="微软雅黑" panose="020B0503020204020204" pitchFamily="34" charset="-122"/>
              <a:ea typeface="微软雅黑" panose="020B0503020204020204" pitchFamily="34" charset="-122"/>
            </a:endParaRPr>
          </a:p>
          <a:p>
            <a:pPr marL="128013" indent="-128013">
              <a:lnSpc>
                <a:spcPct val="90000"/>
              </a:lnSpc>
              <a:spcAft>
                <a:spcPts val="1000"/>
              </a:spcAft>
              <a:buFont typeface="MetricHPE Light" panose="020B0303030202060203" pitchFamily="34" charset="0"/>
              <a:buChar char="–"/>
            </a:pPr>
            <a:r>
              <a:rPr lang="en-US" sz="1700" b="1" dirty="0">
                <a:latin typeface="微软雅黑" panose="020B0503020204020204" pitchFamily="34" charset="-122"/>
                <a:ea typeface="微软雅黑" panose="020B0503020204020204" pitchFamily="34" charset="-122"/>
              </a:rPr>
              <a:t> </a:t>
            </a:r>
            <a:r>
              <a:rPr lang="zh-CN" altLang="en-US" sz="1700" b="1" dirty="0">
                <a:latin typeface="微软雅黑" panose="020B0503020204020204" pitchFamily="34" charset="-122"/>
                <a:ea typeface="微软雅黑" panose="020B0503020204020204" pitchFamily="34" charset="-122"/>
              </a:rPr>
              <a:t>洞察能力</a:t>
            </a:r>
            <a:r>
              <a:rPr lang="en-US" sz="1700" dirty="0">
                <a:latin typeface="微软雅黑" panose="020B0503020204020204" pitchFamily="34" charset="-122"/>
                <a:ea typeface="微软雅黑" panose="020B0503020204020204" pitchFamily="34" charset="-122"/>
              </a:rPr>
              <a:t/>
            </a:r>
            <a:br>
              <a:rPr lang="en-US" sz="1700" dirty="0">
                <a:latin typeface="微软雅黑" panose="020B0503020204020204" pitchFamily="34" charset="-122"/>
                <a:ea typeface="微软雅黑" panose="020B0503020204020204" pitchFamily="34" charset="-122"/>
              </a:rPr>
            </a:br>
            <a:r>
              <a:rPr lang="zh-CN" altLang="en-US" sz="1700" dirty="0">
                <a:latin typeface="微软雅黑" panose="020B0503020204020204" pitchFamily="34" charset="-122"/>
                <a:ea typeface="微软雅黑" panose="020B0503020204020204" pitchFamily="34" charset="-122"/>
              </a:rPr>
              <a:t>基于数据的认知与决策</a:t>
            </a:r>
            <a:endParaRPr lang="en-US" sz="1333" dirty="0">
              <a:latin typeface="微软雅黑" panose="020B0503020204020204" pitchFamily="34" charset="-122"/>
              <a:ea typeface="微软雅黑" panose="020B0503020204020204" pitchFamily="34" charset="-122"/>
            </a:endParaRPr>
          </a:p>
          <a:p>
            <a:pPr marL="128013" indent="-128013">
              <a:lnSpc>
                <a:spcPct val="90000"/>
              </a:lnSpc>
              <a:spcAft>
                <a:spcPts val="1000"/>
              </a:spcAft>
              <a:buFont typeface="MetricHPE Light" panose="020B0303030202060203" pitchFamily="34" charset="0"/>
              <a:buChar char="–"/>
            </a:pPr>
            <a:r>
              <a:rPr lang="zh-CN" altLang="en-US" sz="1700" b="1" dirty="0">
                <a:latin typeface="微软雅黑" panose="020B0503020204020204" pitchFamily="34" charset="-122"/>
                <a:ea typeface="微软雅黑" panose="020B0503020204020204" pitchFamily="34" charset="-122"/>
              </a:rPr>
              <a:t> 执行能力</a:t>
            </a:r>
            <a:r>
              <a:rPr lang="en-US" sz="1700" dirty="0">
                <a:latin typeface="微软雅黑" panose="020B0503020204020204" pitchFamily="34" charset="-122"/>
                <a:ea typeface="微软雅黑" panose="020B0503020204020204" pitchFamily="34" charset="-122"/>
              </a:rPr>
              <a:t/>
            </a:r>
            <a:br>
              <a:rPr lang="en-US" sz="1700" dirty="0">
                <a:latin typeface="微软雅黑" panose="020B0503020204020204" pitchFamily="34" charset="-122"/>
                <a:ea typeface="微软雅黑" panose="020B0503020204020204" pitchFamily="34" charset="-122"/>
              </a:rPr>
            </a:br>
            <a:r>
              <a:rPr lang="zh-CN" altLang="en-US" sz="1700" dirty="0">
                <a:latin typeface="微软雅黑" panose="020B0503020204020204" pitchFamily="34" charset="-122"/>
                <a:ea typeface="微软雅黑" panose="020B0503020204020204" pitchFamily="34" charset="-122"/>
              </a:rPr>
              <a:t>快速智能精准执行</a:t>
            </a:r>
            <a:endParaRPr lang="en-US" altLang="zh-CN" sz="1700" dirty="0">
              <a:latin typeface="微软雅黑" panose="020B0503020204020204" pitchFamily="34" charset="-122"/>
              <a:ea typeface="微软雅黑" panose="020B0503020204020204" pitchFamily="34" charset="-122"/>
            </a:endParaRPr>
          </a:p>
          <a:p>
            <a:pPr marL="128013" indent="-128013">
              <a:lnSpc>
                <a:spcPct val="90000"/>
              </a:lnSpc>
              <a:spcAft>
                <a:spcPts val="1000"/>
              </a:spcAft>
              <a:buFont typeface="MetricHPE Light" panose="020B0303030202060203" pitchFamily="34" charset="0"/>
              <a:buChar char="–"/>
            </a:pPr>
            <a:r>
              <a:rPr lang="zh-CN" altLang="en-US" sz="1333" b="1" dirty="0">
                <a:latin typeface="微软雅黑" panose="020B0503020204020204" pitchFamily="34" charset="-122"/>
                <a:ea typeface="微软雅黑" panose="020B0503020204020204" pitchFamily="34" charset="-122"/>
              </a:rPr>
              <a:t> </a:t>
            </a:r>
            <a:r>
              <a:rPr lang="zh-CN" altLang="en-US" sz="1867" b="1" dirty="0">
                <a:latin typeface="微软雅黑" panose="020B0503020204020204" pitchFamily="34" charset="-122"/>
                <a:ea typeface="微软雅黑" panose="020B0503020204020204" pitchFamily="34" charset="-122"/>
              </a:rPr>
              <a:t>安全能力</a:t>
            </a:r>
            <a:r>
              <a:rPr lang="en-US" altLang="zh-CN" sz="1333" dirty="0">
                <a:latin typeface="微软雅黑" panose="020B0503020204020204" pitchFamily="34" charset="-122"/>
                <a:ea typeface="微软雅黑" panose="020B0503020204020204" pitchFamily="34" charset="-122"/>
              </a:rPr>
              <a:t/>
            </a:r>
            <a:br>
              <a:rPr lang="en-US" altLang="zh-CN" sz="1333" dirty="0">
                <a:latin typeface="微软雅黑" panose="020B0503020204020204" pitchFamily="34" charset="-122"/>
                <a:ea typeface="微软雅黑" panose="020B0503020204020204" pitchFamily="34" charset="-122"/>
              </a:rPr>
            </a:br>
            <a:r>
              <a:rPr lang="zh-CN" altLang="en-US" sz="1333"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综贯全局的安全</a:t>
            </a:r>
            <a:endParaRPr lang="en-US" altLang="zh-CN" sz="1600" dirty="0">
              <a:latin typeface="微软雅黑" panose="020B0503020204020204" pitchFamily="34" charset="-122"/>
              <a:ea typeface="微软雅黑" panose="020B0503020204020204" pitchFamily="34" charset="-122"/>
            </a:endParaRPr>
          </a:p>
          <a:p>
            <a:pPr marL="128013" indent="-128013">
              <a:lnSpc>
                <a:spcPct val="90000"/>
              </a:lnSpc>
              <a:spcAft>
                <a:spcPts val="1000"/>
              </a:spcAft>
              <a:buFont typeface="MetricHPE Light" panose="020B0303030202060203" pitchFamily="34" charset="0"/>
              <a:buChar char="–"/>
            </a:pPr>
            <a:endParaRPr lang="en-US" sz="1333" dirty="0">
              <a:latin typeface="微软雅黑" panose="020B0503020204020204" pitchFamily="34" charset="-122"/>
              <a:ea typeface="微软雅黑" panose="020B0503020204020204" pitchFamily="34" charset="-122"/>
            </a:endParaRPr>
          </a:p>
        </p:txBody>
      </p:sp>
      <p:grpSp>
        <p:nvGrpSpPr>
          <p:cNvPr id="56" name="Group 55"/>
          <p:cNvGrpSpPr/>
          <p:nvPr/>
        </p:nvGrpSpPr>
        <p:grpSpPr>
          <a:xfrm>
            <a:off x="5536971" y="1785444"/>
            <a:ext cx="1666303" cy="441597"/>
            <a:chOff x="11015748" y="5020378"/>
            <a:chExt cx="3333039" cy="883309"/>
          </a:xfrm>
        </p:grpSpPr>
        <p:grpSp>
          <p:nvGrpSpPr>
            <p:cNvPr id="52" name="Group 51"/>
            <p:cNvGrpSpPr>
              <a:grpSpLocks noChangeAspect="1"/>
            </p:cNvGrpSpPr>
            <p:nvPr/>
          </p:nvGrpSpPr>
          <p:grpSpPr>
            <a:xfrm>
              <a:off x="11015748" y="5020378"/>
              <a:ext cx="909443" cy="883309"/>
              <a:chOff x="5819775" y="3160713"/>
              <a:chExt cx="552451" cy="536575"/>
            </a:xfrm>
          </p:grpSpPr>
          <p:sp>
            <p:nvSpPr>
              <p:cNvPr id="53" name="Freeform 38"/>
              <p:cNvSpPr>
                <a:spLocks noEditPoints="1"/>
              </p:cNvSpPr>
              <p:nvPr/>
            </p:nvSpPr>
            <p:spPr bwMode="auto">
              <a:xfrm>
                <a:off x="5827713" y="3440113"/>
                <a:ext cx="544513" cy="257175"/>
              </a:xfrm>
              <a:custGeom>
                <a:avLst/>
                <a:gdLst>
                  <a:gd name="T0" fmla="*/ 139 w 142"/>
                  <a:gd name="T1" fmla="*/ 4 h 67"/>
                  <a:gd name="T2" fmla="*/ 122 w 142"/>
                  <a:gd name="T3" fmla="*/ 4 h 67"/>
                  <a:gd name="T4" fmla="*/ 106 w 142"/>
                  <a:gd name="T5" fmla="*/ 21 h 67"/>
                  <a:gd name="T6" fmla="*/ 89 w 142"/>
                  <a:gd name="T7" fmla="*/ 21 h 67"/>
                  <a:gd name="T8" fmla="*/ 90 w 142"/>
                  <a:gd name="T9" fmla="*/ 17 h 67"/>
                  <a:gd name="T10" fmla="*/ 78 w 142"/>
                  <a:gd name="T11" fmla="*/ 5 h 67"/>
                  <a:gd name="T12" fmla="*/ 32 w 142"/>
                  <a:gd name="T13" fmla="*/ 5 h 67"/>
                  <a:gd name="T14" fmla="*/ 20 w 142"/>
                  <a:gd name="T15" fmla="*/ 17 h 67"/>
                  <a:gd name="T16" fmla="*/ 0 w 142"/>
                  <a:gd name="T17" fmla="*/ 37 h 67"/>
                  <a:gd name="T18" fmla="*/ 30 w 142"/>
                  <a:gd name="T19" fmla="*/ 67 h 67"/>
                  <a:gd name="T20" fmla="*/ 48 w 142"/>
                  <a:gd name="T21" fmla="*/ 49 h 67"/>
                  <a:gd name="T22" fmla="*/ 112 w 142"/>
                  <a:gd name="T23" fmla="*/ 49 h 67"/>
                  <a:gd name="T24" fmla="*/ 139 w 142"/>
                  <a:gd name="T25" fmla="*/ 21 h 67"/>
                  <a:gd name="T26" fmla="*/ 142 w 142"/>
                  <a:gd name="T27" fmla="*/ 13 h 67"/>
                  <a:gd name="T28" fmla="*/ 139 w 142"/>
                  <a:gd name="T29" fmla="*/ 4 h 67"/>
                  <a:gd name="T30" fmla="*/ 12 w 142"/>
                  <a:gd name="T31" fmla="*/ 37 h 67"/>
                  <a:gd name="T32" fmla="*/ 20 w 142"/>
                  <a:gd name="T33" fmla="*/ 28 h 67"/>
                  <a:gd name="T34" fmla="*/ 39 w 142"/>
                  <a:gd name="T35" fmla="*/ 47 h 67"/>
                  <a:gd name="T36" fmla="*/ 30 w 142"/>
                  <a:gd name="T37" fmla="*/ 55 h 67"/>
                  <a:gd name="T38" fmla="*/ 12 w 142"/>
                  <a:gd name="T39" fmla="*/ 37 h 67"/>
                  <a:gd name="T40" fmla="*/ 133 w 142"/>
                  <a:gd name="T41" fmla="*/ 15 h 67"/>
                  <a:gd name="T42" fmla="*/ 108 w 142"/>
                  <a:gd name="T43" fmla="*/ 41 h 67"/>
                  <a:gd name="T44" fmla="*/ 45 w 142"/>
                  <a:gd name="T45" fmla="*/ 41 h 67"/>
                  <a:gd name="T46" fmla="*/ 26 w 142"/>
                  <a:gd name="T47" fmla="*/ 22 h 67"/>
                  <a:gd name="T48" fmla="*/ 36 w 142"/>
                  <a:gd name="T49" fmla="*/ 13 h 67"/>
                  <a:gd name="T50" fmla="*/ 78 w 142"/>
                  <a:gd name="T51" fmla="*/ 13 h 67"/>
                  <a:gd name="T52" fmla="*/ 82 w 142"/>
                  <a:gd name="T53" fmla="*/ 17 h 67"/>
                  <a:gd name="T54" fmla="*/ 78 w 142"/>
                  <a:gd name="T55" fmla="*/ 21 h 67"/>
                  <a:gd name="T56" fmla="*/ 66 w 142"/>
                  <a:gd name="T57" fmla="*/ 21 h 67"/>
                  <a:gd name="T58" fmla="*/ 66 w 142"/>
                  <a:gd name="T59" fmla="*/ 29 h 67"/>
                  <a:gd name="T60" fmla="*/ 68 w 142"/>
                  <a:gd name="T61" fmla="*/ 29 h 67"/>
                  <a:gd name="T62" fmla="*/ 68 w 142"/>
                  <a:gd name="T63" fmla="*/ 29 h 67"/>
                  <a:gd name="T64" fmla="*/ 78 w 142"/>
                  <a:gd name="T65" fmla="*/ 29 h 67"/>
                  <a:gd name="T66" fmla="*/ 79 w 142"/>
                  <a:gd name="T67" fmla="*/ 29 h 67"/>
                  <a:gd name="T68" fmla="*/ 109 w 142"/>
                  <a:gd name="T69" fmla="*/ 29 h 67"/>
                  <a:gd name="T70" fmla="*/ 128 w 142"/>
                  <a:gd name="T71" fmla="*/ 10 h 67"/>
                  <a:gd name="T72" fmla="*/ 133 w 142"/>
                  <a:gd name="T73" fmla="*/ 10 h 67"/>
                  <a:gd name="T74" fmla="*/ 134 w 142"/>
                  <a:gd name="T75" fmla="*/ 13 h 67"/>
                  <a:gd name="T76" fmla="*/ 133 w 142"/>
                  <a:gd name="T77" fmla="*/ 1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67">
                    <a:moveTo>
                      <a:pt x="139" y="4"/>
                    </a:moveTo>
                    <a:cubicBezTo>
                      <a:pt x="134" y="0"/>
                      <a:pt x="127" y="0"/>
                      <a:pt x="122" y="4"/>
                    </a:cubicBezTo>
                    <a:cubicBezTo>
                      <a:pt x="106" y="21"/>
                      <a:pt x="106" y="21"/>
                      <a:pt x="106" y="21"/>
                    </a:cubicBezTo>
                    <a:cubicBezTo>
                      <a:pt x="89" y="21"/>
                      <a:pt x="89" y="21"/>
                      <a:pt x="89" y="21"/>
                    </a:cubicBezTo>
                    <a:cubicBezTo>
                      <a:pt x="90" y="20"/>
                      <a:pt x="90" y="18"/>
                      <a:pt x="90" y="17"/>
                    </a:cubicBezTo>
                    <a:cubicBezTo>
                      <a:pt x="90" y="10"/>
                      <a:pt x="85" y="5"/>
                      <a:pt x="78" y="5"/>
                    </a:cubicBezTo>
                    <a:cubicBezTo>
                      <a:pt x="32" y="5"/>
                      <a:pt x="32" y="5"/>
                      <a:pt x="32" y="5"/>
                    </a:cubicBezTo>
                    <a:cubicBezTo>
                      <a:pt x="20" y="17"/>
                      <a:pt x="20" y="17"/>
                      <a:pt x="20" y="17"/>
                    </a:cubicBezTo>
                    <a:cubicBezTo>
                      <a:pt x="0" y="37"/>
                      <a:pt x="0" y="37"/>
                      <a:pt x="0" y="37"/>
                    </a:cubicBezTo>
                    <a:cubicBezTo>
                      <a:pt x="30" y="67"/>
                      <a:pt x="30" y="67"/>
                      <a:pt x="30" y="67"/>
                    </a:cubicBezTo>
                    <a:cubicBezTo>
                      <a:pt x="48" y="49"/>
                      <a:pt x="48" y="49"/>
                      <a:pt x="48" y="49"/>
                    </a:cubicBezTo>
                    <a:cubicBezTo>
                      <a:pt x="112" y="49"/>
                      <a:pt x="112" y="49"/>
                      <a:pt x="112" y="49"/>
                    </a:cubicBezTo>
                    <a:cubicBezTo>
                      <a:pt x="139" y="21"/>
                      <a:pt x="139" y="21"/>
                      <a:pt x="139" y="21"/>
                    </a:cubicBezTo>
                    <a:cubicBezTo>
                      <a:pt x="141" y="19"/>
                      <a:pt x="142" y="16"/>
                      <a:pt x="142" y="13"/>
                    </a:cubicBezTo>
                    <a:cubicBezTo>
                      <a:pt x="142" y="9"/>
                      <a:pt x="141" y="7"/>
                      <a:pt x="139" y="4"/>
                    </a:cubicBezTo>
                    <a:close/>
                    <a:moveTo>
                      <a:pt x="12" y="37"/>
                    </a:moveTo>
                    <a:cubicBezTo>
                      <a:pt x="20" y="28"/>
                      <a:pt x="20" y="28"/>
                      <a:pt x="20" y="28"/>
                    </a:cubicBezTo>
                    <a:cubicBezTo>
                      <a:pt x="39" y="47"/>
                      <a:pt x="39" y="47"/>
                      <a:pt x="39" y="47"/>
                    </a:cubicBezTo>
                    <a:cubicBezTo>
                      <a:pt x="30" y="55"/>
                      <a:pt x="30" y="55"/>
                      <a:pt x="30" y="55"/>
                    </a:cubicBezTo>
                    <a:lnTo>
                      <a:pt x="12" y="37"/>
                    </a:lnTo>
                    <a:close/>
                    <a:moveTo>
                      <a:pt x="133" y="15"/>
                    </a:moveTo>
                    <a:cubicBezTo>
                      <a:pt x="108" y="41"/>
                      <a:pt x="108" y="41"/>
                      <a:pt x="108" y="41"/>
                    </a:cubicBezTo>
                    <a:cubicBezTo>
                      <a:pt x="45" y="41"/>
                      <a:pt x="45" y="41"/>
                      <a:pt x="45" y="41"/>
                    </a:cubicBezTo>
                    <a:cubicBezTo>
                      <a:pt x="26" y="22"/>
                      <a:pt x="26" y="22"/>
                      <a:pt x="26" y="22"/>
                    </a:cubicBezTo>
                    <a:cubicBezTo>
                      <a:pt x="36" y="13"/>
                      <a:pt x="36" y="13"/>
                      <a:pt x="36" y="13"/>
                    </a:cubicBezTo>
                    <a:cubicBezTo>
                      <a:pt x="78" y="13"/>
                      <a:pt x="78" y="13"/>
                      <a:pt x="78" y="13"/>
                    </a:cubicBezTo>
                    <a:cubicBezTo>
                      <a:pt x="80" y="13"/>
                      <a:pt x="82" y="15"/>
                      <a:pt x="82" y="17"/>
                    </a:cubicBezTo>
                    <a:cubicBezTo>
                      <a:pt x="82" y="19"/>
                      <a:pt x="80" y="21"/>
                      <a:pt x="78" y="21"/>
                    </a:cubicBezTo>
                    <a:cubicBezTo>
                      <a:pt x="66" y="21"/>
                      <a:pt x="66" y="21"/>
                      <a:pt x="66" y="21"/>
                    </a:cubicBezTo>
                    <a:cubicBezTo>
                      <a:pt x="66" y="29"/>
                      <a:pt x="66" y="29"/>
                      <a:pt x="66" y="29"/>
                    </a:cubicBezTo>
                    <a:cubicBezTo>
                      <a:pt x="68" y="29"/>
                      <a:pt x="68" y="29"/>
                      <a:pt x="68" y="29"/>
                    </a:cubicBezTo>
                    <a:cubicBezTo>
                      <a:pt x="68" y="29"/>
                      <a:pt x="68" y="29"/>
                      <a:pt x="68" y="29"/>
                    </a:cubicBezTo>
                    <a:cubicBezTo>
                      <a:pt x="78" y="29"/>
                      <a:pt x="78" y="29"/>
                      <a:pt x="78" y="29"/>
                    </a:cubicBezTo>
                    <a:cubicBezTo>
                      <a:pt x="78" y="29"/>
                      <a:pt x="78" y="29"/>
                      <a:pt x="79" y="29"/>
                    </a:cubicBezTo>
                    <a:cubicBezTo>
                      <a:pt x="109" y="29"/>
                      <a:pt x="109" y="29"/>
                      <a:pt x="109" y="29"/>
                    </a:cubicBezTo>
                    <a:cubicBezTo>
                      <a:pt x="128" y="10"/>
                      <a:pt x="128" y="10"/>
                      <a:pt x="128" y="10"/>
                    </a:cubicBezTo>
                    <a:cubicBezTo>
                      <a:pt x="129" y="9"/>
                      <a:pt x="132" y="9"/>
                      <a:pt x="133" y="10"/>
                    </a:cubicBezTo>
                    <a:cubicBezTo>
                      <a:pt x="134" y="11"/>
                      <a:pt x="134" y="12"/>
                      <a:pt x="134" y="13"/>
                    </a:cubicBezTo>
                    <a:cubicBezTo>
                      <a:pt x="134" y="14"/>
                      <a:pt x="134" y="14"/>
                      <a:pt x="133" y="1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15" tIns="22857" rIns="45715" bIns="22857" numCol="1" anchor="t" anchorCtr="0" compatLnSpc="1">
                <a:prstTxWarp prst="textNoShape">
                  <a:avLst/>
                </a:prstTxWarp>
              </a:bodyPr>
              <a:lstStyle/>
              <a:p>
                <a:endParaRPr lang="en-US" sz="2400" dirty="0">
                  <a:latin typeface="微软雅黑" panose="020B0503020204020204" pitchFamily="34" charset="-122"/>
                  <a:ea typeface="微软雅黑" panose="020B0503020204020204" pitchFamily="34" charset="-122"/>
                </a:endParaRPr>
              </a:p>
            </p:txBody>
          </p:sp>
          <p:sp>
            <p:nvSpPr>
              <p:cNvPr id="54" name="Freeform 39"/>
              <p:cNvSpPr>
                <a:spLocks noEditPoints="1"/>
              </p:cNvSpPr>
              <p:nvPr/>
            </p:nvSpPr>
            <p:spPr bwMode="auto">
              <a:xfrm>
                <a:off x="5819775" y="3160713"/>
                <a:ext cx="544513" cy="252413"/>
              </a:xfrm>
              <a:custGeom>
                <a:avLst/>
                <a:gdLst>
                  <a:gd name="T0" fmla="*/ 12 w 142"/>
                  <a:gd name="T1" fmla="*/ 66 h 66"/>
                  <a:gd name="T2" fmla="*/ 20 w 142"/>
                  <a:gd name="T3" fmla="*/ 63 h 66"/>
                  <a:gd name="T4" fmla="*/ 36 w 142"/>
                  <a:gd name="T5" fmla="*/ 46 h 66"/>
                  <a:gd name="T6" fmla="*/ 53 w 142"/>
                  <a:gd name="T7" fmla="*/ 46 h 66"/>
                  <a:gd name="T8" fmla="*/ 52 w 142"/>
                  <a:gd name="T9" fmla="*/ 50 h 66"/>
                  <a:gd name="T10" fmla="*/ 64 w 142"/>
                  <a:gd name="T11" fmla="*/ 62 h 66"/>
                  <a:gd name="T12" fmla="*/ 110 w 142"/>
                  <a:gd name="T13" fmla="*/ 62 h 66"/>
                  <a:gd name="T14" fmla="*/ 122 w 142"/>
                  <a:gd name="T15" fmla="*/ 49 h 66"/>
                  <a:gd name="T16" fmla="*/ 142 w 142"/>
                  <a:gd name="T17" fmla="*/ 30 h 66"/>
                  <a:gd name="T18" fmla="*/ 112 w 142"/>
                  <a:gd name="T19" fmla="*/ 0 h 66"/>
                  <a:gd name="T20" fmla="*/ 94 w 142"/>
                  <a:gd name="T21" fmla="*/ 18 h 66"/>
                  <a:gd name="T22" fmla="*/ 30 w 142"/>
                  <a:gd name="T23" fmla="*/ 18 h 66"/>
                  <a:gd name="T24" fmla="*/ 3 w 142"/>
                  <a:gd name="T25" fmla="*/ 46 h 66"/>
                  <a:gd name="T26" fmla="*/ 0 w 142"/>
                  <a:gd name="T27" fmla="*/ 54 h 66"/>
                  <a:gd name="T28" fmla="*/ 3 w 142"/>
                  <a:gd name="T29" fmla="*/ 63 h 66"/>
                  <a:gd name="T30" fmla="*/ 12 w 142"/>
                  <a:gd name="T31" fmla="*/ 66 h 66"/>
                  <a:gd name="T32" fmla="*/ 130 w 142"/>
                  <a:gd name="T33" fmla="*/ 30 h 66"/>
                  <a:gd name="T34" fmla="*/ 122 w 142"/>
                  <a:gd name="T35" fmla="*/ 39 h 66"/>
                  <a:gd name="T36" fmla="*/ 103 w 142"/>
                  <a:gd name="T37" fmla="*/ 20 h 66"/>
                  <a:gd name="T38" fmla="*/ 112 w 142"/>
                  <a:gd name="T39" fmla="*/ 12 h 66"/>
                  <a:gd name="T40" fmla="*/ 130 w 142"/>
                  <a:gd name="T41" fmla="*/ 30 h 66"/>
                  <a:gd name="T42" fmla="*/ 9 w 142"/>
                  <a:gd name="T43" fmla="*/ 52 h 66"/>
                  <a:gd name="T44" fmla="*/ 34 w 142"/>
                  <a:gd name="T45" fmla="*/ 26 h 66"/>
                  <a:gd name="T46" fmla="*/ 97 w 142"/>
                  <a:gd name="T47" fmla="*/ 26 h 66"/>
                  <a:gd name="T48" fmla="*/ 116 w 142"/>
                  <a:gd name="T49" fmla="*/ 45 h 66"/>
                  <a:gd name="T50" fmla="*/ 106 w 142"/>
                  <a:gd name="T51" fmla="*/ 54 h 66"/>
                  <a:gd name="T52" fmla="*/ 64 w 142"/>
                  <a:gd name="T53" fmla="*/ 54 h 66"/>
                  <a:gd name="T54" fmla="*/ 60 w 142"/>
                  <a:gd name="T55" fmla="*/ 50 h 66"/>
                  <a:gd name="T56" fmla="*/ 64 w 142"/>
                  <a:gd name="T57" fmla="*/ 46 h 66"/>
                  <a:gd name="T58" fmla="*/ 76 w 142"/>
                  <a:gd name="T59" fmla="*/ 46 h 66"/>
                  <a:gd name="T60" fmla="*/ 76 w 142"/>
                  <a:gd name="T61" fmla="*/ 38 h 66"/>
                  <a:gd name="T62" fmla="*/ 74 w 142"/>
                  <a:gd name="T63" fmla="*/ 38 h 66"/>
                  <a:gd name="T64" fmla="*/ 74 w 142"/>
                  <a:gd name="T65" fmla="*/ 38 h 66"/>
                  <a:gd name="T66" fmla="*/ 64 w 142"/>
                  <a:gd name="T67" fmla="*/ 38 h 66"/>
                  <a:gd name="T68" fmla="*/ 63 w 142"/>
                  <a:gd name="T69" fmla="*/ 38 h 66"/>
                  <a:gd name="T70" fmla="*/ 33 w 142"/>
                  <a:gd name="T71" fmla="*/ 38 h 66"/>
                  <a:gd name="T72" fmla="*/ 14 w 142"/>
                  <a:gd name="T73" fmla="*/ 57 h 66"/>
                  <a:gd name="T74" fmla="*/ 9 w 142"/>
                  <a:gd name="T75" fmla="*/ 57 h 66"/>
                  <a:gd name="T76" fmla="*/ 8 w 142"/>
                  <a:gd name="T77" fmla="*/ 54 h 66"/>
                  <a:gd name="T78" fmla="*/ 9 w 142"/>
                  <a:gd name="T79" fmla="*/ 5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2" h="66">
                    <a:moveTo>
                      <a:pt x="12" y="66"/>
                    </a:moveTo>
                    <a:cubicBezTo>
                      <a:pt x="15" y="66"/>
                      <a:pt x="17" y="65"/>
                      <a:pt x="20" y="63"/>
                    </a:cubicBezTo>
                    <a:cubicBezTo>
                      <a:pt x="36" y="46"/>
                      <a:pt x="36" y="46"/>
                      <a:pt x="36" y="46"/>
                    </a:cubicBezTo>
                    <a:cubicBezTo>
                      <a:pt x="53" y="46"/>
                      <a:pt x="53" y="46"/>
                      <a:pt x="53" y="46"/>
                    </a:cubicBezTo>
                    <a:cubicBezTo>
                      <a:pt x="52" y="47"/>
                      <a:pt x="52" y="49"/>
                      <a:pt x="52" y="50"/>
                    </a:cubicBezTo>
                    <a:cubicBezTo>
                      <a:pt x="52" y="57"/>
                      <a:pt x="57" y="62"/>
                      <a:pt x="64" y="62"/>
                    </a:cubicBezTo>
                    <a:cubicBezTo>
                      <a:pt x="110" y="62"/>
                      <a:pt x="110" y="62"/>
                      <a:pt x="110" y="62"/>
                    </a:cubicBezTo>
                    <a:cubicBezTo>
                      <a:pt x="122" y="49"/>
                      <a:pt x="122" y="49"/>
                      <a:pt x="122" y="49"/>
                    </a:cubicBezTo>
                    <a:cubicBezTo>
                      <a:pt x="142" y="30"/>
                      <a:pt x="142" y="30"/>
                      <a:pt x="142" y="30"/>
                    </a:cubicBezTo>
                    <a:cubicBezTo>
                      <a:pt x="112" y="0"/>
                      <a:pt x="112" y="0"/>
                      <a:pt x="112" y="0"/>
                    </a:cubicBezTo>
                    <a:cubicBezTo>
                      <a:pt x="94" y="18"/>
                      <a:pt x="94" y="18"/>
                      <a:pt x="94" y="18"/>
                    </a:cubicBezTo>
                    <a:cubicBezTo>
                      <a:pt x="30" y="18"/>
                      <a:pt x="30" y="18"/>
                      <a:pt x="30" y="18"/>
                    </a:cubicBezTo>
                    <a:cubicBezTo>
                      <a:pt x="3" y="46"/>
                      <a:pt x="3" y="46"/>
                      <a:pt x="3" y="46"/>
                    </a:cubicBezTo>
                    <a:cubicBezTo>
                      <a:pt x="1" y="48"/>
                      <a:pt x="0" y="51"/>
                      <a:pt x="0" y="54"/>
                    </a:cubicBezTo>
                    <a:cubicBezTo>
                      <a:pt x="0" y="58"/>
                      <a:pt x="1" y="60"/>
                      <a:pt x="3" y="63"/>
                    </a:cubicBezTo>
                    <a:cubicBezTo>
                      <a:pt x="6" y="65"/>
                      <a:pt x="9" y="66"/>
                      <a:pt x="12" y="66"/>
                    </a:cubicBezTo>
                    <a:close/>
                    <a:moveTo>
                      <a:pt x="130" y="30"/>
                    </a:moveTo>
                    <a:cubicBezTo>
                      <a:pt x="122" y="39"/>
                      <a:pt x="122" y="39"/>
                      <a:pt x="122" y="39"/>
                    </a:cubicBezTo>
                    <a:cubicBezTo>
                      <a:pt x="103" y="20"/>
                      <a:pt x="103" y="20"/>
                      <a:pt x="103" y="20"/>
                    </a:cubicBezTo>
                    <a:cubicBezTo>
                      <a:pt x="112" y="12"/>
                      <a:pt x="112" y="12"/>
                      <a:pt x="112" y="12"/>
                    </a:cubicBezTo>
                    <a:lnTo>
                      <a:pt x="130" y="30"/>
                    </a:lnTo>
                    <a:close/>
                    <a:moveTo>
                      <a:pt x="9" y="52"/>
                    </a:moveTo>
                    <a:cubicBezTo>
                      <a:pt x="34" y="26"/>
                      <a:pt x="34" y="26"/>
                      <a:pt x="34" y="26"/>
                    </a:cubicBezTo>
                    <a:cubicBezTo>
                      <a:pt x="97" y="26"/>
                      <a:pt x="97" y="26"/>
                      <a:pt x="97" y="26"/>
                    </a:cubicBezTo>
                    <a:cubicBezTo>
                      <a:pt x="116" y="45"/>
                      <a:pt x="116" y="45"/>
                      <a:pt x="116" y="45"/>
                    </a:cubicBezTo>
                    <a:cubicBezTo>
                      <a:pt x="106" y="54"/>
                      <a:pt x="106" y="54"/>
                      <a:pt x="106" y="54"/>
                    </a:cubicBezTo>
                    <a:cubicBezTo>
                      <a:pt x="64" y="54"/>
                      <a:pt x="64" y="54"/>
                      <a:pt x="64" y="54"/>
                    </a:cubicBezTo>
                    <a:cubicBezTo>
                      <a:pt x="62" y="54"/>
                      <a:pt x="60" y="52"/>
                      <a:pt x="60" y="50"/>
                    </a:cubicBezTo>
                    <a:cubicBezTo>
                      <a:pt x="60" y="48"/>
                      <a:pt x="62" y="46"/>
                      <a:pt x="64" y="46"/>
                    </a:cubicBezTo>
                    <a:cubicBezTo>
                      <a:pt x="76" y="46"/>
                      <a:pt x="76" y="46"/>
                      <a:pt x="76" y="46"/>
                    </a:cubicBezTo>
                    <a:cubicBezTo>
                      <a:pt x="76" y="38"/>
                      <a:pt x="76" y="38"/>
                      <a:pt x="76" y="38"/>
                    </a:cubicBezTo>
                    <a:cubicBezTo>
                      <a:pt x="74" y="38"/>
                      <a:pt x="74" y="38"/>
                      <a:pt x="74" y="38"/>
                    </a:cubicBezTo>
                    <a:cubicBezTo>
                      <a:pt x="74" y="38"/>
                      <a:pt x="74" y="38"/>
                      <a:pt x="74" y="38"/>
                    </a:cubicBezTo>
                    <a:cubicBezTo>
                      <a:pt x="64" y="38"/>
                      <a:pt x="64" y="38"/>
                      <a:pt x="64" y="38"/>
                    </a:cubicBezTo>
                    <a:cubicBezTo>
                      <a:pt x="64" y="38"/>
                      <a:pt x="64" y="38"/>
                      <a:pt x="63" y="38"/>
                    </a:cubicBezTo>
                    <a:cubicBezTo>
                      <a:pt x="33" y="38"/>
                      <a:pt x="33" y="38"/>
                      <a:pt x="33" y="38"/>
                    </a:cubicBezTo>
                    <a:cubicBezTo>
                      <a:pt x="14" y="57"/>
                      <a:pt x="14" y="57"/>
                      <a:pt x="14" y="57"/>
                    </a:cubicBezTo>
                    <a:cubicBezTo>
                      <a:pt x="13" y="58"/>
                      <a:pt x="10" y="58"/>
                      <a:pt x="9" y="57"/>
                    </a:cubicBezTo>
                    <a:cubicBezTo>
                      <a:pt x="8" y="56"/>
                      <a:pt x="8" y="55"/>
                      <a:pt x="8" y="54"/>
                    </a:cubicBezTo>
                    <a:cubicBezTo>
                      <a:pt x="8" y="53"/>
                      <a:pt x="8" y="53"/>
                      <a:pt x="9" y="52"/>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15" tIns="22857" rIns="45715" bIns="22857" numCol="1" anchor="t" anchorCtr="0" compatLnSpc="1">
                <a:prstTxWarp prst="textNoShape">
                  <a:avLst/>
                </a:prstTxWarp>
              </a:bodyPr>
              <a:lstStyle/>
              <a:p>
                <a:endParaRPr lang="en-US" sz="2400" dirty="0">
                  <a:latin typeface="微软雅黑" panose="020B0503020204020204" pitchFamily="34" charset="-122"/>
                  <a:ea typeface="微软雅黑" panose="020B0503020204020204" pitchFamily="34" charset="-122"/>
                </a:endParaRPr>
              </a:p>
            </p:txBody>
          </p:sp>
        </p:grpSp>
        <p:sp>
          <p:nvSpPr>
            <p:cNvPr id="55" name="TextBox 54"/>
            <p:cNvSpPr txBox="1"/>
            <p:nvPr/>
          </p:nvSpPr>
          <p:spPr>
            <a:xfrm>
              <a:off x="11864381" y="5096401"/>
              <a:ext cx="2484406" cy="662939"/>
            </a:xfrm>
            <a:prstGeom prst="rect">
              <a:avLst/>
            </a:prstGeom>
          </p:spPr>
          <p:txBody>
            <a:bodyPr vert="horz" wrap="square" lIns="108849" tIns="54425" rIns="108849" bIns="54425" rtlCol="0">
              <a:noAutofit/>
            </a:bodyPr>
            <a:lstStyle/>
            <a:p>
              <a:pPr>
                <a:lnSpc>
                  <a:spcPct val="90000"/>
                </a:lnSpc>
                <a:spcAft>
                  <a:spcPts val="200"/>
                </a:spcAft>
              </a:pPr>
              <a:r>
                <a:rPr lang="zh-CN" altLang="en-US" sz="1500" dirty="0">
                  <a:latin typeface="微软雅黑" panose="020B0503020204020204" pitchFamily="34" charset="-122"/>
                  <a:ea typeface="微软雅黑" panose="020B0503020204020204" pitchFamily="34" charset="-122"/>
                </a:rPr>
                <a:t>生态联盟</a:t>
              </a:r>
              <a:endParaRPr lang="en-US" sz="1500" dirty="0">
                <a:latin typeface="微软雅黑" panose="020B0503020204020204" pitchFamily="34" charset="-122"/>
                <a:ea typeface="微软雅黑" panose="020B0503020204020204" pitchFamily="34" charset="-122"/>
              </a:endParaRPr>
            </a:p>
          </p:txBody>
        </p:sp>
      </p:grpSp>
      <p:sp>
        <p:nvSpPr>
          <p:cNvPr id="60" name="Rectangle 59"/>
          <p:cNvSpPr/>
          <p:nvPr/>
        </p:nvSpPr>
        <p:spPr>
          <a:xfrm>
            <a:off x="2868696" y="2524885"/>
            <a:ext cx="6459593" cy="1989777"/>
          </a:xfrm>
          <a:prstGeom prst="rect">
            <a:avLst/>
          </a:prstGeom>
          <a:noFill/>
          <a:ln w="50800" cap="rnd">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sp>
        <p:nvSpPr>
          <p:cNvPr id="64" name="Oval 63"/>
          <p:cNvSpPr/>
          <p:nvPr/>
        </p:nvSpPr>
        <p:spPr>
          <a:xfrm>
            <a:off x="7550724" y="4438097"/>
            <a:ext cx="161904" cy="161904"/>
          </a:xfrm>
          <a:prstGeom prst="ellipse">
            <a:avLst/>
          </a:prstGeom>
          <a:solidFill>
            <a:srgbClr val="EAEAEA"/>
          </a:solidFill>
          <a:ln w="1143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sp>
        <p:nvSpPr>
          <p:cNvPr id="65" name="Oval 64"/>
          <p:cNvSpPr/>
          <p:nvPr/>
        </p:nvSpPr>
        <p:spPr>
          <a:xfrm>
            <a:off x="9245953" y="3990481"/>
            <a:ext cx="161904" cy="161904"/>
          </a:xfrm>
          <a:prstGeom prst="ellipse">
            <a:avLst/>
          </a:prstGeom>
          <a:solidFill>
            <a:srgbClr val="EAEAEA"/>
          </a:solidFill>
          <a:ln w="1143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sp>
        <p:nvSpPr>
          <p:cNvPr id="66" name="Oval 65"/>
          <p:cNvSpPr/>
          <p:nvPr/>
        </p:nvSpPr>
        <p:spPr>
          <a:xfrm>
            <a:off x="7017393" y="2438108"/>
            <a:ext cx="161904" cy="161904"/>
          </a:xfrm>
          <a:prstGeom prst="ellipse">
            <a:avLst/>
          </a:prstGeom>
          <a:solidFill>
            <a:srgbClr val="EAEAEA"/>
          </a:solidFill>
          <a:ln w="1143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sp>
        <p:nvSpPr>
          <p:cNvPr id="67" name="Oval 66"/>
          <p:cNvSpPr/>
          <p:nvPr/>
        </p:nvSpPr>
        <p:spPr>
          <a:xfrm>
            <a:off x="2788844" y="2742868"/>
            <a:ext cx="161904" cy="161904"/>
          </a:xfrm>
          <a:prstGeom prst="ellipse">
            <a:avLst/>
          </a:prstGeom>
          <a:solidFill>
            <a:srgbClr val="EAEAEA"/>
          </a:solidFill>
          <a:ln w="1143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sp>
        <p:nvSpPr>
          <p:cNvPr id="68" name="Oval 67"/>
          <p:cNvSpPr/>
          <p:nvPr/>
        </p:nvSpPr>
        <p:spPr>
          <a:xfrm>
            <a:off x="3188841" y="4428573"/>
            <a:ext cx="161904" cy="161904"/>
          </a:xfrm>
          <a:prstGeom prst="ellipse">
            <a:avLst/>
          </a:prstGeom>
          <a:solidFill>
            <a:srgbClr val="EAEAEA"/>
          </a:solidFill>
          <a:ln w="1143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微软雅黑" panose="020B0503020204020204" pitchFamily="34" charset="-122"/>
              <a:ea typeface="微软雅黑" panose="020B0503020204020204" pitchFamily="34" charset="-122"/>
            </a:endParaRPr>
          </a:p>
        </p:txBody>
      </p:sp>
      <p:grpSp>
        <p:nvGrpSpPr>
          <p:cNvPr id="90" name="Group 15"/>
          <p:cNvGrpSpPr/>
          <p:nvPr/>
        </p:nvGrpSpPr>
        <p:grpSpPr>
          <a:xfrm>
            <a:off x="3191811" y="2799780"/>
            <a:ext cx="5655760" cy="1440001"/>
            <a:chOff x="6060601" y="6339986"/>
            <a:chExt cx="11312994" cy="2880376"/>
          </a:xfrm>
        </p:grpSpPr>
        <p:grpSp>
          <p:nvGrpSpPr>
            <p:cNvPr id="91" name="Group 12"/>
            <p:cNvGrpSpPr/>
            <p:nvPr/>
          </p:nvGrpSpPr>
          <p:grpSpPr>
            <a:xfrm>
              <a:off x="6060601" y="6339986"/>
              <a:ext cx="11252941" cy="2880376"/>
              <a:chOff x="5006609" y="6318287"/>
              <a:chExt cx="13798983" cy="3532078"/>
            </a:xfrm>
          </p:grpSpPr>
          <p:sp>
            <p:nvSpPr>
              <p:cNvPr id="94" name="Rectangle 5"/>
              <p:cNvSpPr/>
              <p:nvPr/>
            </p:nvSpPr>
            <p:spPr bwMode="ltGray">
              <a:xfrm>
                <a:off x="13672922" y="7733411"/>
                <a:ext cx="1600594" cy="747242"/>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2000" dirty="0" err="1">
                  <a:latin typeface="微软雅黑" panose="020B0503020204020204" pitchFamily="34" charset="-122"/>
                  <a:ea typeface="微软雅黑" panose="020B0503020204020204" pitchFamily="34" charset="-122"/>
                </a:endParaRPr>
              </a:p>
            </p:txBody>
          </p:sp>
          <p:sp>
            <p:nvSpPr>
              <p:cNvPr id="95" name="Oval 6"/>
              <p:cNvSpPr/>
              <p:nvPr/>
            </p:nvSpPr>
            <p:spPr bwMode="ltGray">
              <a:xfrm>
                <a:off x="5006609" y="6318290"/>
                <a:ext cx="3532077" cy="3532075"/>
              </a:xfrm>
              <a:prstGeom prst="ellipse">
                <a:avLst/>
              </a:prstGeom>
              <a:solidFill>
                <a:schemeClr val="accent5">
                  <a:alpha val="85000"/>
                </a:schemeClr>
              </a:solidFill>
              <a:ln w="152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zh-CN" altLang="en-US" sz="2133" b="1" dirty="0">
                    <a:latin typeface="微软雅黑" panose="020B0503020204020204" pitchFamily="34" charset="-122"/>
                    <a:ea typeface="微软雅黑" panose="020B0503020204020204" pitchFamily="34" charset="-122"/>
                  </a:rPr>
                  <a:t>云</a:t>
                </a:r>
                <a:endParaRPr lang="en-US" altLang="zh-CN" sz="2133" b="1" dirty="0">
                  <a:latin typeface="微软雅黑" panose="020B0503020204020204" pitchFamily="34" charset="-122"/>
                  <a:ea typeface="微软雅黑" panose="020B0503020204020204" pitchFamily="34" charset="-122"/>
                </a:endParaRPr>
              </a:p>
              <a:p>
                <a:pPr algn="ctr">
                  <a:lnSpc>
                    <a:spcPct val="90000"/>
                  </a:lnSpc>
                </a:pPr>
                <a:r>
                  <a:rPr lang="zh-CN" altLang="en-US" sz="1333" dirty="0">
                    <a:latin typeface="微软雅黑" panose="020B0503020204020204" pitchFamily="34" charset="-122"/>
                    <a:ea typeface="微软雅黑" panose="020B0503020204020204" pitchFamily="34" charset="-122"/>
                  </a:rPr>
                  <a:t>深度洞悉</a:t>
                </a:r>
                <a:endParaRPr lang="en-US" altLang="zh-CN" sz="1333" dirty="0">
                  <a:latin typeface="微软雅黑" panose="020B0503020204020204" pitchFamily="34" charset="-122"/>
                  <a:ea typeface="微软雅黑" panose="020B0503020204020204" pitchFamily="34" charset="-122"/>
                </a:endParaRPr>
              </a:p>
              <a:p>
                <a:pPr algn="ctr">
                  <a:lnSpc>
                    <a:spcPct val="90000"/>
                  </a:lnSpc>
                </a:pPr>
                <a:r>
                  <a:rPr lang="zh-CN" altLang="en-US" sz="1333" dirty="0">
                    <a:latin typeface="微软雅黑" panose="020B0503020204020204" pitchFamily="34" charset="-122"/>
                    <a:ea typeface="微软雅黑" panose="020B0503020204020204" pitchFamily="34" charset="-122"/>
                  </a:rPr>
                  <a:t>智能决策</a:t>
                </a:r>
                <a:endParaRPr lang="en-US" sz="1333" dirty="0">
                  <a:latin typeface="微软雅黑" panose="020B0503020204020204" pitchFamily="34" charset="-122"/>
                  <a:ea typeface="微软雅黑" panose="020B0503020204020204" pitchFamily="34" charset="-122"/>
                </a:endParaRPr>
              </a:p>
            </p:txBody>
          </p:sp>
          <p:sp>
            <p:nvSpPr>
              <p:cNvPr id="96" name="Rectangle 7"/>
              <p:cNvSpPr/>
              <p:nvPr/>
            </p:nvSpPr>
            <p:spPr bwMode="ltGray">
              <a:xfrm>
                <a:off x="8930806" y="7733411"/>
                <a:ext cx="1628398" cy="747242"/>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2000" dirty="0" err="1">
                  <a:latin typeface="微软雅黑" panose="020B0503020204020204" pitchFamily="34" charset="-122"/>
                  <a:ea typeface="微软雅黑" panose="020B0503020204020204" pitchFamily="34" charset="-122"/>
                </a:endParaRPr>
              </a:p>
            </p:txBody>
          </p:sp>
          <p:sp>
            <p:nvSpPr>
              <p:cNvPr id="97" name="Oval 8"/>
              <p:cNvSpPr/>
              <p:nvPr/>
            </p:nvSpPr>
            <p:spPr bwMode="ltGray">
              <a:xfrm>
                <a:off x="15273515" y="6318287"/>
                <a:ext cx="3532077" cy="3532075"/>
              </a:xfrm>
              <a:prstGeom prst="ellipse">
                <a:avLst/>
              </a:prstGeom>
              <a:solidFill>
                <a:schemeClr val="accent3">
                  <a:alpha val="85000"/>
                </a:schemeClr>
              </a:solidFill>
              <a:ln w="152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2200" dirty="0">
                  <a:latin typeface="微软雅黑" panose="020B0503020204020204" pitchFamily="34" charset="-122"/>
                  <a:ea typeface="微软雅黑" panose="020B0503020204020204" pitchFamily="34" charset="-122"/>
                </a:endParaRPr>
              </a:p>
            </p:txBody>
          </p:sp>
          <p:sp>
            <p:nvSpPr>
              <p:cNvPr id="98" name="Oval 9"/>
              <p:cNvSpPr/>
              <p:nvPr/>
            </p:nvSpPr>
            <p:spPr bwMode="ltGray">
              <a:xfrm>
                <a:off x="10481609" y="6318290"/>
                <a:ext cx="3532077" cy="3532075"/>
              </a:xfrm>
              <a:prstGeom prst="ellipse">
                <a:avLst/>
              </a:prstGeom>
              <a:solidFill>
                <a:schemeClr val="bg2">
                  <a:alpha val="85000"/>
                </a:schemeClr>
              </a:solidFill>
              <a:ln w="152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ct val="90000"/>
                  </a:lnSpc>
                </a:pPr>
                <a:r>
                  <a:rPr lang="zh-CN" altLang="en-US" sz="2133" b="1" dirty="0">
                    <a:latin typeface="微软雅黑" panose="020B0503020204020204" pitchFamily="34" charset="-122"/>
                    <a:ea typeface="微软雅黑" panose="020B0503020204020204" pitchFamily="34" charset="-122"/>
                  </a:rPr>
                  <a:t>网</a:t>
                </a:r>
                <a:endParaRPr lang="en-US" altLang="zh-CN" sz="2133" b="1" dirty="0">
                  <a:latin typeface="微软雅黑" panose="020B0503020204020204" pitchFamily="34" charset="-122"/>
                  <a:ea typeface="微软雅黑" panose="020B0503020204020204" pitchFamily="34" charset="-122"/>
                </a:endParaRPr>
              </a:p>
              <a:p>
                <a:pPr algn="ctr">
                  <a:lnSpc>
                    <a:spcPct val="90000"/>
                  </a:lnSpc>
                </a:pPr>
                <a:r>
                  <a:rPr lang="zh-CN" altLang="en-US" sz="1333" dirty="0">
                    <a:latin typeface="微软雅黑" panose="020B0503020204020204" pitchFamily="34" charset="-122"/>
                    <a:ea typeface="微软雅黑" panose="020B0503020204020204" pitchFamily="34" charset="-122"/>
                  </a:rPr>
                  <a:t>稳健传输</a:t>
                </a:r>
                <a:endParaRPr lang="en-US" sz="1333" dirty="0">
                  <a:latin typeface="微软雅黑" panose="020B0503020204020204" pitchFamily="34" charset="-122"/>
                  <a:ea typeface="微软雅黑" panose="020B0503020204020204" pitchFamily="34" charset="-122"/>
                </a:endParaRPr>
              </a:p>
            </p:txBody>
          </p:sp>
          <p:cxnSp>
            <p:nvCxnSpPr>
              <p:cNvPr id="99" name="Elbow Connector 10"/>
              <p:cNvCxnSpPr/>
              <p:nvPr/>
            </p:nvCxnSpPr>
            <p:spPr>
              <a:xfrm>
                <a:off x="8833123" y="8117032"/>
                <a:ext cx="1184609" cy="0"/>
              </a:xfrm>
              <a:prstGeom prst="bentConnector3">
                <a:avLst>
                  <a:gd name="adj1" fmla="val 50000"/>
                </a:avLst>
              </a:prstGeom>
              <a:ln w="50800">
                <a:solidFill>
                  <a:schemeClr val="tx2"/>
                </a:solidFill>
                <a:headEnd type="arrow" w="med" len="sm"/>
                <a:tailEnd type="arrow" w="med" len="sm"/>
              </a:ln>
            </p:spPr>
            <p:style>
              <a:lnRef idx="1">
                <a:schemeClr val="accent1"/>
              </a:lnRef>
              <a:fillRef idx="0">
                <a:schemeClr val="accent1"/>
              </a:fillRef>
              <a:effectRef idx="0">
                <a:schemeClr val="accent1"/>
              </a:effectRef>
              <a:fontRef idx="minor">
                <a:schemeClr val="tx1"/>
              </a:fontRef>
            </p:style>
          </p:cxnSp>
          <p:cxnSp>
            <p:nvCxnSpPr>
              <p:cNvPr id="100" name="Elbow Connector 11"/>
              <p:cNvCxnSpPr/>
              <p:nvPr/>
            </p:nvCxnSpPr>
            <p:spPr>
              <a:xfrm>
                <a:off x="13931433" y="8100508"/>
                <a:ext cx="1184608" cy="0"/>
              </a:xfrm>
              <a:prstGeom prst="bentConnector3">
                <a:avLst>
                  <a:gd name="adj1" fmla="val 50000"/>
                </a:avLst>
              </a:prstGeom>
              <a:ln w="50800">
                <a:solidFill>
                  <a:schemeClr val="tx2"/>
                </a:solidFill>
                <a:headEnd type="arrow" w="med" len="sm"/>
                <a:tailEnd type="arrow" w="med" len="sm"/>
              </a:ln>
            </p:spPr>
            <p:style>
              <a:lnRef idx="1">
                <a:schemeClr val="accent1"/>
              </a:lnRef>
              <a:fillRef idx="0">
                <a:schemeClr val="accent1"/>
              </a:fillRef>
              <a:effectRef idx="0">
                <a:schemeClr val="accent1"/>
              </a:effectRef>
              <a:fontRef idx="minor">
                <a:schemeClr val="tx1"/>
              </a:fontRef>
            </p:style>
          </p:cxnSp>
        </p:grpSp>
        <p:sp>
          <p:nvSpPr>
            <p:cNvPr id="92" name="TextBox 13"/>
            <p:cNvSpPr txBox="1"/>
            <p:nvPr/>
          </p:nvSpPr>
          <p:spPr>
            <a:xfrm>
              <a:off x="6361606" y="7120265"/>
              <a:ext cx="2588231" cy="1181100"/>
            </a:xfrm>
            <a:prstGeom prst="rect">
              <a:avLst/>
            </a:prstGeom>
          </p:spPr>
          <p:txBody>
            <a:bodyPr vert="horz" wrap="square" lIns="108849" tIns="54425" rIns="108849" bIns="54425" rtlCol="0">
              <a:noAutofit/>
            </a:bodyPr>
            <a:lstStyle/>
            <a:p>
              <a:pPr algn="ctr">
                <a:lnSpc>
                  <a:spcPct val="90000"/>
                </a:lnSpc>
              </a:pPr>
              <a:endParaRPr lang="en-US" sz="2300" b="1" dirty="0">
                <a:solidFill>
                  <a:schemeClr val="bg1"/>
                </a:solidFill>
                <a:latin typeface="微软雅黑" panose="020B0503020204020204" pitchFamily="34" charset="-122"/>
                <a:ea typeface="微软雅黑" panose="020B0503020204020204" pitchFamily="34" charset="-122"/>
              </a:endParaRPr>
            </a:p>
          </p:txBody>
        </p:sp>
        <p:sp>
          <p:nvSpPr>
            <p:cNvPr id="93" name="TextBox 14"/>
            <p:cNvSpPr txBox="1"/>
            <p:nvPr/>
          </p:nvSpPr>
          <p:spPr>
            <a:xfrm>
              <a:off x="14323856" y="6988363"/>
              <a:ext cx="3049739" cy="1181100"/>
            </a:xfrm>
            <a:prstGeom prst="rect">
              <a:avLst/>
            </a:prstGeom>
          </p:spPr>
          <p:txBody>
            <a:bodyPr vert="horz" wrap="square" lIns="108849" tIns="54425" rIns="108849" bIns="54425" rtlCol="0">
              <a:noAutofit/>
            </a:bodyPr>
            <a:lstStyle/>
            <a:p>
              <a:pPr algn="ctr">
                <a:lnSpc>
                  <a:spcPct val="90000"/>
                </a:lnSpc>
              </a:pPr>
              <a:r>
                <a:rPr lang="zh-CN" altLang="en-US" sz="2300" b="1" dirty="0">
                  <a:solidFill>
                    <a:schemeClr val="bg1"/>
                  </a:solidFill>
                  <a:latin typeface="微软雅黑" panose="020B0503020204020204" pitchFamily="34" charset="-122"/>
                  <a:ea typeface="微软雅黑" panose="020B0503020204020204" pitchFamily="34" charset="-122"/>
                </a:rPr>
                <a:t>端</a:t>
              </a:r>
              <a:endParaRPr lang="en-US" altLang="zh-CN" sz="2300" b="1" dirty="0">
                <a:solidFill>
                  <a:schemeClr val="bg1"/>
                </a:solidFill>
                <a:latin typeface="微软雅黑" panose="020B0503020204020204" pitchFamily="34" charset="-122"/>
                <a:ea typeface="微软雅黑" panose="020B0503020204020204" pitchFamily="34" charset="-122"/>
              </a:endParaRPr>
            </a:p>
            <a:p>
              <a:pPr algn="ctr">
                <a:lnSpc>
                  <a:spcPct val="90000"/>
                </a:lnSpc>
              </a:pPr>
              <a:r>
                <a:rPr lang="zh-CN" altLang="en-US" sz="1333" dirty="0">
                  <a:solidFill>
                    <a:schemeClr val="bg1"/>
                  </a:solidFill>
                  <a:latin typeface="微软雅黑" panose="020B0503020204020204" pitchFamily="34" charset="-122"/>
                  <a:ea typeface="微软雅黑" panose="020B0503020204020204" pitchFamily="34" charset="-122"/>
                </a:rPr>
                <a:t>广泛感知</a:t>
              </a:r>
              <a:endParaRPr lang="en-US" altLang="zh-CN" sz="1333" dirty="0">
                <a:solidFill>
                  <a:schemeClr val="bg1"/>
                </a:solidFill>
                <a:latin typeface="微软雅黑" panose="020B0503020204020204" pitchFamily="34" charset="-122"/>
                <a:ea typeface="微软雅黑" panose="020B0503020204020204" pitchFamily="34" charset="-122"/>
              </a:endParaRPr>
            </a:p>
            <a:p>
              <a:pPr algn="ctr">
                <a:lnSpc>
                  <a:spcPct val="90000"/>
                </a:lnSpc>
              </a:pPr>
              <a:r>
                <a:rPr lang="zh-CN" altLang="en-US" sz="1333" dirty="0">
                  <a:solidFill>
                    <a:schemeClr val="bg1"/>
                  </a:solidFill>
                  <a:latin typeface="微软雅黑" panose="020B0503020204020204" pitchFamily="34" charset="-122"/>
                  <a:ea typeface="微软雅黑" panose="020B0503020204020204" pitchFamily="34" charset="-122"/>
                </a:rPr>
                <a:t>精准执行</a:t>
              </a:r>
              <a:endParaRPr lang="en-US" sz="1333" dirty="0">
                <a:solidFill>
                  <a:schemeClr val="bg1"/>
                </a:solidFill>
                <a:latin typeface="微软雅黑" panose="020B0503020204020204" pitchFamily="34" charset="-122"/>
                <a:ea typeface="微软雅黑" panose="020B0503020204020204" pitchFamily="34" charset="-122"/>
              </a:endParaRPr>
            </a:p>
          </p:txBody>
        </p:sp>
      </p:grpSp>
      <p:sp>
        <p:nvSpPr>
          <p:cNvPr id="102" name="TextBox 62"/>
          <p:cNvSpPr txBox="1"/>
          <p:nvPr/>
        </p:nvSpPr>
        <p:spPr>
          <a:xfrm>
            <a:off x="5185195" y="4343981"/>
            <a:ext cx="2066235" cy="331427"/>
          </a:xfrm>
          <a:prstGeom prst="rect">
            <a:avLst/>
          </a:prstGeom>
          <a:solidFill>
            <a:srgbClr val="EAEAEA"/>
          </a:solidFill>
        </p:spPr>
        <p:txBody>
          <a:bodyPr vert="horz" wrap="square" lIns="108849" tIns="54425" rIns="108849" bIns="54425" rtlCol="0">
            <a:noAutofit/>
          </a:bodyPr>
          <a:lstStyle/>
          <a:p>
            <a:pPr algn="ctr">
              <a:lnSpc>
                <a:spcPct val="90000"/>
              </a:lnSpc>
              <a:spcAft>
                <a:spcPts val="500"/>
              </a:spcAft>
            </a:pPr>
            <a:r>
              <a:rPr lang="zh-CN" altLang="en-US" sz="1500" dirty="0">
                <a:latin typeface="微软雅黑" panose="020B0503020204020204" pitchFamily="34" charset="-122"/>
                <a:ea typeface="微软雅黑" panose="020B0503020204020204" pitchFamily="34" charset="-122"/>
              </a:rPr>
              <a:t>安全防护</a:t>
            </a:r>
            <a:endParaRPr lang="en-US" sz="1500" dirty="0">
              <a:latin typeface="微软雅黑" panose="020B0503020204020204" pitchFamily="34" charset="-122"/>
              <a:ea typeface="微软雅黑" panose="020B0503020204020204" pitchFamily="34" charset="-122"/>
            </a:endParaRPr>
          </a:p>
        </p:txBody>
      </p:sp>
      <p:sp>
        <p:nvSpPr>
          <p:cNvPr id="6" name="矩形 5"/>
          <p:cNvSpPr/>
          <p:nvPr/>
        </p:nvSpPr>
        <p:spPr>
          <a:xfrm>
            <a:off x="2340949" y="6021289"/>
            <a:ext cx="9420649" cy="461665"/>
          </a:xfrm>
          <a:prstGeom prst="rect">
            <a:avLst/>
          </a:prstGeom>
        </p:spPr>
        <p:txBody>
          <a:bodyPr wrap="square">
            <a:spAutoFit/>
          </a:bodyPr>
          <a:lstStyle/>
          <a:p>
            <a:r>
              <a:rPr lang="zh-CN" altLang="en-US" sz="2400" dirty="0">
                <a:latin typeface="微软雅黑" panose="020B0503020204020204" pitchFamily="34" charset="-122"/>
                <a:ea typeface="微软雅黑" panose="020B0503020204020204" pitchFamily="34" charset="-122"/>
              </a:rPr>
              <a:t>工业互联网</a:t>
            </a: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大重点：工业互联网平台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工业互联网生态</a:t>
            </a:r>
          </a:p>
        </p:txBody>
      </p:sp>
    </p:spTree>
    <p:extLst>
      <p:ext uri="{BB962C8B-B14F-4D97-AF65-F5344CB8AC3E}">
        <p14:creationId xmlns:p14="http://schemas.microsoft.com/office/powerpoint/2010/main" val="115874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9350" y="273533"/>
            <a:ext cx="10972591" cy="609600"/>
          </a:xfrm>
        </p:spPr>
        <p:txBody>
          <a:bodyPr>
            <a:normAutofit fontScale="90000"/>
          </a:bodyPr>
          <a:lstStyle/>
          <a:p>
            <a:r>
              <a:rPr lang="zh-CN" altLang="en-US" dirty="0"/>
              <a:t>工业互联网的挑战</a:t>
            </a:r>
            <a:r>
              <a:rPr lang="en-US" altLang="zh-CN" dirty="0"/>
              <a:t>-</a:t>
            </a:r>
            <a:r>
              <a:rPr lang="zh-CN" altLang="en-US" dirty="0"/>
              <a:t>端</a:t>
            </a:r>
          </a:p>
        </p:txBody>
      </p:sp>
      <p:grpSp>
        <p:nvGrpSpPr>
          <p:cNvPr id="6" name="组合 5"/>
          <p:cNvGrpSpPr/>
          <p:nvPr/>
        </p:nvGrpSpPr>
        <p:grpSpPr>
          <a:xfrm>
            <a:off x="78915" y="1781147"/>
            <a:ext cx="3791323" cy="3851584"/>
            <a:chOff x="504293" y="1259395"/>
            <a:chExt cx="3528392" cy="2888688"/>
          </a:xfrm>
        </p:grpSpPr>
        <p:sp>
          <p:nvSpPr>
            <p:cNvPr id="68" name="Freeform 90">
              <a:extLst>
                <a:ext uri="{FF2B5EF4-FFF2-40B4-BE49-F238E27FC236}">
                  <a16:creationId xmlns:a16="http://schemas.microsoft.com/office/drawing/2014/main" id="{BE871330-BAEA-40F4-94D5-7CA07F5ED0CE}"/>
                </a:ext>
              </a:extLst>
            </p:cNvPr>
            <p:cNvSpPr>
              <a:spLocks noEditPoints="1"/>
            </p:cNvSpPr>
            <p:nvPr/>
          </p:nvSpPr>
          <p:spPr bwMode="auto">
            <a:xfrm>
              <a:off x="1065946" y="1607861"/>
              <a:ext cx="1441847" cy="295275"/>
            </a:xfrm>
            <a:custGeom>
              <a:avLst/>
              <a:gdLst>
                <a:gd name="T0" fmla="*/ 0 w 1211"/>
                <a:gd name="T1" fmla="*/ 237 h 248"/>
                <a:gd name="T2" fmla="*/ 3 w 1211"/>
                <a:gd name="T3" fmla="*/ 248 h 248"/>
                <a:gd name="T4" fmla="*/ 3 w 1211"/>
                <a:gd name="T5" fmla="*/ 248 h 248"/>
                <a:gd name="T6" fmla="*/ 3 w 1211"/>
                <a:gd name="T7" fmla="*/ 248 h 248"/>
                <a:gd name="T8" fmla="*/ 0 w 1211"/>
                <a:gd name="T9" fmla="*/ 237 h 248"/>
                <a:gd name="T10" fmla="*/ 1211 w 1211"/>
                <a:gd name="T11" fmla="*/ 0 h 248"/>
                <a:gd name="T12" fmla="*/ 1211 w 1211"/>
                <a:gd name="T13" fmla="*/ 0 h 248"/>
                <a:gd name="T14" fmla="*/ 1211 w 1211"/>
                <a:gd name="T15" fmla="*/ 21 h 248"/>
                <a:gd name="T16" fmla="*/ 1211 w 1211"/>
                <a:gd name="T17" fmla="*/ 21 h 248"/>
                <a:gd name="T18" fmla="*/ 1211 w 1211"/>
                <a:gd name="T1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1" h="248">
                  <a:moveTo>
                    <a:pt x="0" y="237"/>
                  </a:moveTo>
                  <a:lnTo>
                    <a:pt x="3" y="248"/>
                  </a:lnTo>
                  <a:lnTo>
                    <a:pt x="3" y="248"/>
                  </a:lnTo>
                  <a:lnTo>
                    <a:pt x="3" y="248"/>
                  </a:lnTo>
                  <a:lnTo>
                    <a:pt x="0" y="237"/>
                  </a:lnTo>
                  <a:close/>
                  <a:moveTo>
                    <a:pt x="1211" y="0"/>
                  </a:moveTo>
                  <a:lnTo>
                    <a:pt x="1211" y="0"/>
                  </a:lnTo>
                  <a:lnTo>
                    <a:pt x="1211" y="21"/>
                  </a:lnTo>
                  <a:lnTo>
                    <a:pt x="1211" y="21"/>
                  </a:lnTo>
                  <a:lnTo>
                    <a:pt x="1211" y="0"/>
                  </a:lnTo>
                  <a:close/>
                </a:path>
              </a:pathLst>
            </a:custGeom>
            <a:solidFill>
              <a:srgbClr val="BEDC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69" name="Freeform 91">
              <a:extLst>
                <a:ext uri="{FF2B5EF4-FFF2-40B4-BE49-F238E27FC236}">
                  <a16:creationId xmlns:a16="http://schemas.microsoft.com/office/drawing/2014/main" id="{00804628-8D5F-4779-8D18-7C68092C4AAB}"/>
                </a:ext>
              </a:extLst>
            </p:cNvPr>
            <p:cNvSpPr>
              <a:spLocks noEditPoints="1"/>
            </p:cNvSpPr>
            <p:nvPr/>
          </p:nvSpPr>
          <p:spPr bwMode="auto">
            <a:xfrm>
              <a:off x="1065946" y="1607861"/>
              <a:ext cx="1441847" cy="295275"/>
            </a:xfrm>
            <a:custGeom>
              <a:avLst/>
              <a:gdLst>
                <a:gd name="T0" fmla="*/ 0 w 1211"/>
                <a:gd name="T1" fmla="*/ 237 h 248"/>
                <a:gd name="T2" fmla="*/ 3 w 1211"/>
                <a:gd name="T3" fmla="*/ 248 h 248"/>
                <a:gd name="T4" fmla="*/ 3 w 1211"/>
                <a:gd name="T5" fmla="*/ 248 h 248"/>
                <a:gd name="T6" fmla="*/ 3 w 1211"/>
                <a:gd name="T7" fmla="*/ 248 h 248"/>
                <a:gd name="T8" fmla="*/ 0 w 1211"/>
                <a:gd name="T9" fmla="*/ 237 h 248"/>
                <a:gd name="T10" fmla="*/ 1211 w 1211"/>
                <a:gd name="T11" fmla="*/ 0 h 248"/>
                <a:gd name="T12" fmla="*/ 1211 w 1211"/>
                <a:gd name="T13" fmla="*/ 0 h 248"/>
                <a:gd name="T14" fmla="*/ 1211 w 1211"/>
                <a:gd name="T15" fmla="*/ 21 h 248"/>
                <a:gd name="T16" fmla="*/ 1211 w 1211"/>
                <a:gd name="T17" fmla="*/ 21 h 248"/>
                <a:gd name="T18" fmla="*/ 1211 w 1211"/>
                <a:gd name="T1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1" h="248">
                  <a:moveTo>
                    <a:pt x="0" y="237"/>
                  </a:moveTo>
                  <a:lnTo>
                    <a:pt x="3" y="248"/>
                  </a:lnTo>
                  <a:lnTo>
                    <a:pt x="3" y="248"/>
                  </a:lnTo>
                  <a:lnTo>
                    <a:pt x="3" y="248"/>
                  </a:lnTo>
                  <a:lnTo>
                    <a:pt x="0" y="237"/>
                  </a:lnTo>
                  <a:moveTo>
                    <a:pt x="1211" y="0"/>
                  </a:moveTo>
                  <a:lnTo>
                    <a:pt x="1211" y="0"/>
                  </a:lnTo>
                  <a:lnTo>
                    <a:pt x="1211" y="21"/>
                  </a:lnTo>
                  <a:lnTo>
                    <a:pt x="1211" y="21"/>
                  </a:lnTo>
                  <a:lnTo>
                    <a:pt x="12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70" name="组 6"/>
            <p:cNvGrpSpPr/>
            <p:nvPr/>
          </p:nvGrpSpPr>
          <p:grpSpPr>
            <a:xfrm>
              <a:off x="504293" y="3740181"/>
              <a:ext cx="3528392" cy="407902"/>
              <a:chOff x="649605" y="4180072"/>
              <a:chExt cx="7788316" cy="407902"/>
            </a:xfrm>
          </p:grpSpPr>
          <p:sp>
            <p:nvSpPr>
              <p:cNvPr id="71" name="矩形 70"/>
              <p:cNvSpPr/>
              <p:nvPr/>
            </p:nvSpPr>
            <p:spPr>
              <a:xfrm>
                <a:off x="649605" y="4180072"/>
                <a:ext cx="7788316" cy="407902"/>
              </a:xfrm>
              <a:prstGeom prst="rect">
                <a:avLst/>
              </a:prstGeom>
              <a:solidFill>
                <a:srgbClr val="7030A0"/>
              </a:solidFill>
              <a:ln w="12700" cap="flat" cmpd="sng" algn="ctr">
                <a:noFill/>
                <a:prstDash val="dash"/>
              </a:ln>
              <a:effectLst/>
            </p:spPr>
            <p:txBody>
              <a:bodyPr rtlCol="0" anchor="ctr"/>
              <a:lstStyle/>
              <a:p>
                <a:pPr algn="ctr" defTabSz="1219170"/>
                <a:endParaRPr lang="zh-CN" altLang="en-US" sz="1867" b="1" kern="0">
                  <a:latin typeface="微软雅黑" pitchFamily="34" charset="-122"/>
                  <a:ea typeface="微软雅黑" pitchFamily="34" charset="-122"/>
                </a:endParaRPr>
              </a:p>
            </p:txBody>
          </p:sp>
          <p:grpSp>
            <p:nvGrpSpPr>
              <p:cNvPr id="72" name="组合 71">
                <a:extLst>
                  <a:ext uri="{FF2B5EF4-FFF2-40B4-BE49-F238E27FC236}">
                    <a16:creationId xmlns:a16="http://schemas.microsoft.com/office/drawing/2014/main" id="{24BE1D91-B7DD-40F7-B818-3668CD5FB82E}"/>
                  </a:ext>
                </a:extLst>
              </p:cNvPr>
              <p:cNvGrpSpPr/>
              <p:nvPr/>
            </p:nvGrpSpPr>
            <p:grpSpPr>
              <a:xfrm>
                <a:off x="1031421" y="4294131"/>
                <a:ext cx="176213" cy="179785"/>
                <a:chOff x="1371587" y="5654640"/>
                <a:chExt cx="234939" cy="239711"/>
              </a:xfrm>
              <a:solidFill>
                <a:schemeClr val="bg1"/>
              </a:solidFill>
            </p:grpSpPr>
            <p:sp>
              <p:nvSpPr>
                <p:cNvPr id="111" name="Freeform 165">
                  <a:extLst>
                    <a:ext uri="{FF2B5EF4-FFF2-40B4-BE49-F238E27FC236}">
                      <a16:creationId xmlns:a16="http://schemas.microsoft.com/office/drawing/2014/main" id="{971B2BBE-2212-4965-9A29-343B1B243617}"/>
                    </a:ext>
                  </a:extLst>
                </p:cNvPr>
                <p:cNvSpPr>
                  <a:spLocks noEditPoints="1"/>
                </p:cNvSpPr>
                <p:nvPr/>
              </p:nvSpPr>
              <p:spPr bwMode="auto">
                <a:xfrm>
                  <a:off x="1474762" y="5794338"/>
                  <a:ext cx="95248" cy="100013"/>
                </a:xfrm>
                <a:custGeom>
                  <a:avLst/>
                  <a:gdLst>
                    <a:gd name="T0" fmla="*/ 17 w 23"/>
                    <a:gd name="T1" fmla="*/ 4 h 24"/>
                    <a:gd name="T2" fmla="*/ 13 w 23"/>
                    <a:gd name="T3" fmla="*/ 2 h 24"/>
                    <a:gd name="T4" fmla="*/ 13 w 23"/>
                    <a:gd name="T5" fmla="*/ 1 h 24"/>
                    <a:gd name="T6" fmla="*/ 10 w 23"/>
                    <a:gd name="T7" fmla="*/ 0 h 24"/>
                    <a:gd name="T8" fmla="*/ 10 w 23"/>
                    <a:gd name="T9" fmla="*/ 2 h 24"/>
                    <a:gd name="T10" fmla="*/ 6 w 23"/>
                    <a:gd name="T11" fmla="*/ 3 h 24"/>
                    <a:gd name="T12" fmla="*/ 5 w 23"/>
                    <a:gd name="T13" fmla="*/ 2 h 24"/>
                    <a:gd name="T14" fmla="*/ 2 w 23"/>
                    <a:gd name="T15" fmla="*/ 5 h 24"/>
                    <a:gd name="T16" fmla="*/ 3 w 23"/>
                    <a:gd name="T17" fmla="*/ 6 h 24"/>
                    <a:gd name="T18" fmla="*/ 1 w 23"/>
                    <a:gd name="T19" fmla="*/ 10 h 24"/>
                    <a:gd name="T20" fmla="*/ 0 w 23"/>
                    <a:gd name="T21" fmla="*/ 10 h 24"/>
                    <a:gd name="T22" fmla="*/ 0 w 23"/>
                    <a:gd name="T23" fmla="*/ 13 h 24"/>
                    <a:gd name="T24" fmla="*/ 1 w 23"/>
                    <a:gd name="T25" fmla="*/ 14 h 24"/>
                    <a:gd name="T26" fmla="*/ 3 w 23"/>
                    <a:gd name="T27" fmla="*/ 18 h 24"/>
                    <a:gd name="T28" fmla="*/ 2 w 23"/>
                    <a:gd name="T29" fmla="*/ 19 h 24"/>
                    <a:gd name="T30" fmla="*/ 4 w 23"/>
                    <a:gd name="T31" fmla="*/ 22 h 24"/>
                    <a:gd name="T32" fmla="*/ 5 w 23"/>
                    <a:gd name="T33" fmla="*/ 21 h 24"/>
                    <a:gd name="T34" fmla="*/ 10 w 23"/>
                    <a:gd name="T35" fmla="*/ 22 h 24"/>
                    <a:gd name="T36" fmla="*/ 10 w 23"/>
                    <a:gd name="T37" fmla="*/ 24 h 24"/>
                    <a:gd name="T38" fmla="*/ 13 w 23"/>
                    <a:gd name="T39" fmla="*/ 24 h 24"/>
                    <a:gd name="T40" fmla="*/ 13 w 23"/>
                    <a:gd name="T41" fmla="*/ 22 h 24"/>
                    <a:gd name="T42" fmla="*/ 17 w 23"/>
                    <a:gd name="T43" fmla="*/ 20 h 24"/>
                    <a:gd name="T44" fmla="*/ 18 w 23"/>
                    <a:gd name="T45" fmla="*/ 21 h 24"/>
                    <a:gd name="T46" fmla="*/ 21 w 23"/>
                    <a:gd name="T47" fmla="*/ 19 h 24"/>
                    <a:gd name="T48" fmla="*/ 20 w 23"/>
                    <a:gd name="T49" fmla="*/ 18 h 24"/>
                    <a:gd name="T50" fmla="*/ 21 w 23"/>
                    <a:gd name="T51" fmla="*/ 14 h 24"/>
                    <a:gd name="T52" fmla="*/ 23 w 23"/>
                    <a:gd name="T53" fmla="*/ 14 h 24"/>
                    <a:gd name="T54" fmla="*/ 23 w 23"/>
                    <a:gd name="T55" fmla="*/ 10 h 24"/>
                    <a:gd name="T56" fmla="*/ 21 w 23"/>
                    <a:gd name="T57" fmla="*/ 11 h 24"/>
                    <a:gd name="T58" fmla="*/ 20 w 23"/>
                    <a:gd name="T59" fmla="*/ 6 h 24"/>
                    <a:gd name="T60" fmla="*/ 21 w 23"/>
                    <a:gd name="T61" fmla="*/ 6 h 24"/>
                    <a:gd name="T62" fmla="*/ 18 w 23"/>
                    <a:gd name="T63" fmla="*/ 3 h 24"/>
                    <a:gd name="T64" fmla="*/ 17 w 23"/>
                    <a:gd name="T65" fmla="*/ 4 h 24"/>
                    <a:gd name="T66" fmla="*/ 16 w 23"/>
                    <a:gd name="T67" fmla="*/ 17 h 24"/>
                    <a:gd name="T68" fmla="*/ 6 w 23"/>
                    <a:gd name="T69" fmla="*/ 17 h 24"/>
                    <a:gd name="T70" fmla="*/ 6 w 23"/>
                    <a:gd name="T71" fmla="*/ 7 h 24"/>
                    <a:gd name="T72" fmla="*/ 16 w 23"/>
                    <a:gd name="T73" fmla="*/ 7 h 24"/>
                    <a:gd name="T74" fmla="*/ 16 w 23"/>
                    <a:gd name="T75"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 h="24">
                      <a:moveTo>
                        <a:pt x="17" y="4"/>
                      </a:moveTo>
                      <a:cubicBezTo>
                        <a:pt x="16" y="3"/>
                        <a:pt x="15" y="2"/>
                        <a:pt x="13" y="2"/>
                      </a:cubicBezTo>
                      <a:cubicBezTo>
                        <a:pt x="13" y="1"/>
                        <a:pt x="13" y="1"/>
                        <a:pt x="13" y="1"/>
                      </a:cubicBezTo>
                      <a:cubicBezTo>
                        <a:pt x="10" y="0"/>
                        <a:pt x="10" y="0"/>
                        <a:pt x="10" y="0"/>
                      </a:cubicBezTo>
                      <a:cubicBezTo>
                        <a:pt x="10" y="2"/>
                        <a:pt x="10" y="2"/>
                        <a:pt x="10" y="2"/>
                      </a:cubicBezTo>
                      <a:cubicBezTo>
                        <a:pt x="8" y="2"/>
                        <a:pt x="7" y="2"/>
                        <a:pt x="6" y="3"/>
                      </a:cubicBezTo>
                      <a:cubicBezTo>
                        <a:pt x="5" y="2"/>
                        <a:pt x="5" y="2"/>
                        <a:pt x="5" y="2"/>
                      </a:cubicBezTo>
                      <a:cubicBezTo>
                        <a:pt x="2" y="5"/>
                        <a:pt x="2" y="5"/>
                        <a:pt x="2" y="5"/>
                      </a:cubicBezTo>
                      <a:cubicBezTo>
                        <a:pt x="3" y="6"/>
                        <a:pt x="3" y="6"/>
                        <a:pt x="3" y="6"/>
                      </a:cubicBezTo>
                      <a:cubicBezTo>
                        <a:pt x="2" y="7"/>
                        <a:pt x="1" y="9"/>
                        <a:pt x="1" y="10"/>
                      </a:cubicBezTo>
                      <a:cubicBezTo>
                        <a:pt x="0" y="10"/>
                        <a:pt x="0" y="10"/>
                        <a:pt x="0" y="10"/>
                      </a:cubicBezTo>
                      <a:cubicBezTo>
                        <a:pt x="0" y="13"/>
                        <a:pt x="0" y="13"/>
                        <a:pt x="0" y="13"/>
                      </a:cubicBezTo>
                      <a:cubicBezTo>
                        <a:pt x="1" y="14"/>
                        <a:pt x="1" y="14"/>
                        <a:pt x="1" y="14"/>
                      </a:cubicBezTo>
                      <a:cubicBezTo>
                        <a:pt x="1" y="15"/>
                        <a:pt x="2" y="17"/>
                        <a:pt x="3" y="18"/>
                      </a:cubicBezTo>
                      <a:cubicBezTo>
                        <a:pt x="2" y="19"/>
                        <a:pt x="2" y="19"/>
                        <a:pt x="2" y="19"/>
                      </a:cubicBezTo>
                      <a:cubicBezTo>
                        <a:pt x="4" y="22"/>
                        <a:pt x="4" y="22"/>
                        <a:pt x="4" y="22"/>
                      </a:cubicBezTo>
                      <a:cubicBezTo>
                        <a:pt x="5" y="21"/>
                        <a:pt x="5" y="21"/>
                        <a:pt x="5" y="21"/>
                      </a:cubicBezTo>
                      <a:cubicBezTo>
                        <a:pt x="6" y="21"/>
                        <a:pt x="8" y="22"/>
                        <a:pt x="10" y="22"/>
                      </a:cubicBezTo>
                      <a:cubicBezTo>
                        <a:pt x="10" y="24"/>
                        <a:pt x="10" y="24"/>
                        <a:pt x="10" y="24"/>
                      </a:cubicBezTo>
                      <a:cubicBezTo>
                        <a:pt x="13" y="24"/>
                        <a:pt x="13" y="24"/>
                        <a:pt x="13" y="24"/>
                      </a:cubicBezTo>
                      <a:cubicBezTo>
                        <a:pt x="13" y="22"/>
                        <a:pt x="13" y="22"/>
                        <a:pt x="13" y="22"/>
                      </a:cubicBezTo>
                      <a:cubicBezTo>
                        <a:pt x="14" y="22"/>
                        <a:pt x="16" y="21"/>
                        <a:pt x="17" y="20"/>
                      </a:cubicBezTo>
                      <a:cubicBezTo>
                        <a:pt x="18" y="21"/>
                        <a:pt x="18" y="21"/>
                        <a:pt x="18" y="21"/>
                      </a:cubicBezTo>
                      <a:cubicBezTo>
                        <a:pt x="21" y="19"/>
                        <a:pt x="21" y="19"/>
                        <a:pt x="21" y="19"/>
                      </a:cubicBezTo>
                      <a:cubicBezTo>
                        <a:pt x="20" y="18"/>
                        <a:pt x="20" y="18"/>
                        <a:pt x="20" y="18"/>
                      </a:cubicBezTo>
                      <a:cubicBezTo>
                        <a:pt x="21" y="17"/>
                        <a:pt x="21" y="15"/>
                        <a:pt x="21" y="14"/>
                      </a:cubicBezTo>
                      <a:cubicBezTo>
                        <a:pt x="23" y="14"/>
                        <a:pt x="23" y="14"/>
                        <a:pt x="23" y="14"/>
                      </a:cubicBezTo>
                      <a:cubicBezTo>
                        <a:pt x="23" y="10"/>
                        <a:pt x="23" y="10"/>
                        <a:pt x="23" y="10"/>
                      </a:cubicBezTo>
                      <a:cubicBezTo>
                        <a:pt x="21" y="11"/>
                        <a:pt x="21" y="11"/>
                        <a:pt x="21" y="11"/>
                      </a:cubicBezTo>
                      <a:cubicBezTo>
                        <a:pt x="21" y="9"/>
                        <a:pt x="20" y="7"/>
                        <a:pt x="20" y="6"/>
                      </a:cubicBezTo>
                      <a:cubicBezTo>
                        <a:pt x="21" y="6"/>
                        <a:pt x="21" y="6"/>
                        <a:pt x="21" y="6"/>
                      </a:cubicBezTo>
                      <a:cubicBezTo>
                        <a:pt x="18" y="3"/>
                        <a:pt x="18" y="3"/>
                        <a:pt x="18" y="3"/>
                      </a:cubicBezTo>
                      <a:lnTo>
                        <a:pt x="17" y="4"/>
                      </a:lnTo>
                      <a:close/>
                      <a:moveTo>
                        <a:pt x="16" y="17"/>
                      </a:moveTo>
                      <a:cubicBezTo>
                        <a:pt x="13" y="20"/>
                        <a:pt x="9" y="20"/>
                        <a:pt x="6" y="17"/>
                      </a:cubicBezTo>
                      <a:cubicBezTo>
                        <a:pt x="3" y="14"/>
                        <a:pt x="4" y="10"/>
                        <a:pt x="6" y="7"/>
                      </a:cubicBezTo>
                      <a:cubicBezTo>
                        <a:pt x="9" y="4"/>
                        <a:pt x="14" y="4"/>
                        <a:pt x="16" y="7"/>
                      </a:cubicBezTo>
                      <a:cubicBezTo>
                        <a:pt x="19" y="10"/>
                        <a:pt x="19" y="14"/>
                        <a:pt x="16"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2" name="Freeform 166">
                  <a:extLst>
                    <a:ext uri="{FF2B5EF4-FFF2-40B4-BE49-F238E27FC236}">
                      <a16:creationId xmlns:a16="http://schemas.microsoft.com/office/drawing/2014/main" id="{EEC3345B-AF57-4ED2-9149-8C3E5E6D561F}"/>
                    </a:ext>
                  </a:extLst>
                </p:cNvPr>
                <p:cNvSpPr>
                  <a:spLocks noEditPoints="1"/>
                </p:cNvSpPr>
                <p:nvPr/>
              </p:nvSpPr>
              <p:spPr bwMode="auto">
                <a:xfrm>
                  <a:off x="1495400" y="5819750"/>
                  <a:ext cx="53974" cy="49213"/>
                </a:xfrm>
                <a:custGeom>
                  <a:avLst/>
                  <a:gdLst>
                    <a:gd name="T0" fmla="*/ 2 w 13"/>
                    <a:gd name="T1" fmla="*/ 2 h 12"/>
                    <a:gd name="T2" fmla="*/ 2 w 13"/>
                    <a:gd name="T3" fmla="*/ 10 h 12"/>
                    <a:gd name="T4" fmla="*/ 10 w 13"/>
                    <a:gd name="T5" fmla="*/ 10 h 12"/>
                    <a:gd name="T6" fmla="*/ 10 w 13"/>
                    <a:gd name="T7" fmla="*/ 2 h 12"/>
                    <a:gd name="T8" fmla="*/ 2 w 13"/>
                    <a:gd name="T9" fmla="*/ 2 h 12"/>
                    <a:gd name="T10" fmla="*/ 9 w 13"/>
                    <a:gd name="T11" fmla="*/ 9 h 12"/>
                    <a:gd name="T12" fmla="*/ 3 w 13"/>
                    <a:gd name="T13" fmla="*/ 9 h 12"/>
                    <a:gd name="T14" fmla="*/ 3 w 13"/>
                    <a:gd name="T15" fmla="*/ 3 h 12"/>
                    <a:gd name="T16" fmla="*/ 10 w 13"/>
                    <a:gd name="T17" fmla="*/ 3 h 12"/>
                    <a:gd name="T18" fmla="*/ 9 w 13"/>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2">
                      <a:moveTo>
                        <a:pt x="2" y="2"/>
                      </a:moveTo>
                      <a:cubicBezTo>
                        <a:pt x="0" y="4"/>
                        <a:pt x="0" y="8"/>
                        <a:pt x="2" y="10"/>
                      </a:cubicBezTo>
                      <a:cubicBezTo>
                        <a:pt x="4" y="12"/>
                        <a:pt x="8" y="12"/>
                        <a:pt x="10" y="10"/>
                      </a:cubicBezTo>
                      <a:cubicBezTo>
                        <a:pt x="12" y="8"/>
                        <a:pt x="13" y="4"/>
                        <a:pt x="10" y="2"/>
                      </a:cubicBezTo>
                      <a:cubicBezTo>
                        <a:pt x="8" y="0"/>
                        <a:pt x="4" y="0"/>
                        <a:pt x="2" y="2"/>
                      </a:cubicBezTo>
                      <a:close/>
                      <a:moveTo>
                        <a:pt x="9" y="9"/>
                      </a:moveTo>
                      <a:cubicBezTo>
                        <a:pt x="8" y="11"/>
                        <a:pt x="5" y="11"/>
                        <a:pt x="3" y="9"/>
                      </a:cubicBezTo>
                      <a:cubicBezTo>
                        <a:pt x="1" y="7"/>
                        <a:pt x="1" y="4"/>
                        <a:pt x="3" y="3"/>
                      </a:cubicBezTo>
                      <a:cubicBezTo>
                        <a:pt x="5" y="1"/>
                        <a:pt x="8" y="1"/>
                        <a:pt x="10" y="3"/>
                      </a:cubicBezTo>
                      <a:cubicBezTo>
                        <a:pt x="11" y="5"/>
                        <a:pt x="11"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3" name="Freeform 167">
                  <a:extLst>
                    <a:ext uri="{FF2B5EF4-FFF2-40B4-BE49-F238E27FC236}">
                      <a16:creationId xmlns:a16="http://schemas.microsoft.com/office/drawing/2014/main" id="{5035E8B1-8659-4BEA-91EF-545297A08CFC}"/>
                    </a:ext>
                  </a:extLst>
                </p:cNvPr>
                <p:cNvSpPr>
                  <a:spLocks noEditPoints="1"/>
                </p:cNvSpPr>
                <p:nvPr/>
              </p:nvSpPr>
              <p:spPr bwMode="auto">
                <a:xfrm>
                  <a:off x="1570013" y="5773700"/>
                  <a:ext cx="36513" cy="38100"/>
                </a:xfrm>
                <a:custGeom>
                  <a:avLst/>
                  <a:gdLst>
                    <a:gd name="T0" fmla="*/ 8 w 9"/>
                    <a:gd name="T1" fmla="*/ 2 h 9"/>
                    <a:gd name="T2" fmla="*/ 7 w 9"/>
                    <a:gd name="T3" fmla="*/ 1 h 9"/>
                    <a:gd name="T4" fmla="*/ 6 w 9"/>
                    <a:gd name="T5" fmla="*/ 2 h 9"/>
                    <a:gd name="T6" fmla="*/ 5 w 9"/>
                    <a:gd name="T7" fmla="*/ 1 h 9"/>
                    <a:gd name="T8" fmla="*/ 5 w 9"/>
                    <a:gd name="T9" fmla="*/ 0 h 9"/>
                    <a:gd name="T10" fmla="*/ 4 w 9"/>
                    <a:gd name="T11" fmla="*/ 0 h 9"/>
                    <a:gd name="T12" fmla="*/ 4 w 9"/>
                    <a:gd name="T13" fmla="*/ 1 h 9"/>
                    <a:gd name="T14" fmla="*/ 2 w 9"/>
                    <a:gd name="T15" fmla="*/ 2 h 9"/>
                    <a:gd name="T16" fmla="*/ 1 w 9"/>
                    <a:gd name="T17" fmla="*/ 1 h 9"/>
                    <a:gd name="T18" fmla="*/ 1 w 9"/>
                    <a:gd name="T19" fmla="*/ 2 h 9"/>
                    <a:gd name="T20" fmla="*/ 1 w 9"/>
                    <a:gd name="T21" fmla="*/ 3 h 9"/>
                    <a:gd name="T22" fmla="*/ 1 w 9"/>
                    <a:gd name="T23" fmla="*/ 4 h 9"/>
                    <a:gd name="T24" fmla="*/ 0 w 9"/>
                    <a:gd name="T25" fmla="*/ 4 h 9"/>
                    <a:gd name="T26" fmla="*/ 0 w 9"/>
                    <a:gd name="T27" fmla="*/ 5 h 9"/>
                    <a:gd name="T28" fmla="*/ 1 w 9"/>
                    <a:gd name="T29" fmla="*/ 5 h 9"/>
                    <a:gd name="T30" fmla="*/ 1 w 9"/>
                    <a:gd name="T31" fmla="*/ 7 h 9"/>
                    <a:gd name="T32" fmla="*/ 1 w 9"/>
                    <a:gd name="T33" fmla="*/ 7 h 9"/>
                    <a:gd name="T34" fmla="*/ 1 w 9"/>
                    <a:gd name="T35" fmla="*/ 8 h 9"/>
                    <a:gd name="T36" fmla="*/ 2 w 9"/>
                    <a:gd name="T37" fmla="*/ 7 h 9"/>
                    <a:gd name="T38" fmla="*/ 4 w 9"/>
                    <a:gd name="T39" fmla="*/ 8 h 9"/>
                    <a:gd name="T40" fmla="*/ 4 w 9"/>
                    <a:gd name="T41" fmla="*/ 9 h 9"/>
                    <a:gd name="T42" fmla="*/ 5 w 9"/>
                    <a:gd name="T43" fmla="*/ 9 h 9"/>
                    <a:gd name="T44" fmla="*/ 5 w 9"/>
                    <a:gd name="T45" fmla="*/ 8 h 9"/>
                    <a:gd name="T46" fmla="*/ 6 w 9"/>
                    <a:gd name="T47" fmla="*/ 8 h 9"/>
                    <a:gd name="T48" fmla="*/ 7 w 9"/>
                    <a:gd name="T49" fmla="*/ 8 h 9"/>
                    <a:gd name="T50" fmla="*/ 7 w 9"/>
                    <a:gd name="T51" fmla="*/ 7 h 9"/>
                    <a:gd name="T52" fmla="*/ 7 w 9"/>
                    <a:gd name="T53" fmla="*/ 7 h 9"/>
                    <a:gd name="T54" fmla="*/ 8 w 9"/>
                    <a:gd name="T55" fmla="*/ 5 h 9"/>
                    <a:gd name="T56" fmla="*/ 9 w 9"/>
                    <a:gd name="T57" fmla="*/ 5 h 9"/>
                    <a:gd name="T58" fmla="*/ 9 w 9"/>
                    <a:gd name="T59" fmla="*/ 4 h 9"/>
                    <a:gd name="T60" fmla="*/ 8 w 9"/>
                    <a:gd name="T61" fmla="*/ 4 h 9"/>
                    <a:gd name="T62" fmla="*/ 7 w 9"/>
                    <a:gd name="T63" fmla="*/ 2 h 9"/>
                    <a:gd name="T64" fmla="*/ 8 w 9"/>
                    <a:gd name="T65" fmla="*/ 2 h 9"/>
                    <a:gd name="T66" fmla="*/ 6 w 9"/>
                    <a:gd name="T67" fmla="*/ 6 h 9"/>
                    <a:gd name="T68" fmla="*/ 3 w 9"/>
                    <a:gd name="T69" fmla="*/ 6 h 9"/>
                    <a:gd name="T70" fmla="*/ 3 w 9"/>
                    <a:gd name="T71" fmla="*/ 3 h 9"/>
                    <a:gd name="T72" fmla="*/ 6 w 9"/>
                    <a:gd name="T73" fmla="*/ 4 h 9"/>
                    <a:gd name="T74" fmla="*/ 6 w 9"/>
                    <a:gd name="T7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 h="9">
                      <a:moveTo>
                        <a:pt x="8" y="2"/>
                      </a:moveTo>
                      <a:cubicBezTo>
                        <a:pt x="7" y="1"/>
                        <a:pt x="7" y="1"/>
                        <a:pt x="7" y="1"/>
                      </a:cubicBezTo>
                      <a:cubicBezTo>
                        <a:pt x="6" y="2"/>
                        <a:pt x="6" y="2"/>
                        <a:pt x="6" y="2"/>
                      </a:cubicBezTo>
                      <a:cubicBezTo>
                        <a:pt x="6" y="2"/>
                        <a:pt x="5" y="1"/>
                        <a:pt x="5" y="1"/>
                      </a:cubicBezTo>
                      <a:cubicBezTo>
                        <a:pt x="5" y="0"/>
                        <a:pt x="5" y="0"/>
                        <a:pt x="5" y="0"/>
                      </a:cubicBezTo>
                      <a:cubicBezTo>
                        <a:pt x="4" y="0"/>
                        <a:pt x="4" y="0"/>
                        <a:pt x="4" y="0"/>
                      </a:cubicBezTo>
                      <a:cubicBezTo>
                        <a:pt x="4" y="1"/>
                        <a:pt x="4" y="1"/>
                        <a:pt x="4" y="1"/>
                      </a:cubicBezTo>
                      <a:cubicBezTo>
                        <a:pt x="3" y="1"/>
                        <a:pt x="3" y="1"/>
                        <a:pt x="2" y="2"/>
                      </a:cubicBezTo>
                      <a:cubicBezTo>
                        <a:pt x="1" y="1"/>
                        <a:pt x="1" y="1"/>
                        <a:pt x="1" y="1"/>
                      </a:cubicBezTo>
                      <a:cubicBezTo>
                        <a:pt x="1" y="2"/>
                        <a:pt x="1" y="2"/>
                        <a:pt x="1" y="2"/>
                      </a:cubicBezTo>
                      <a:cubicBezTo>
                        <a:pt x="1" y="3"/>
                        <a:pt x="1" y="3"/>
                        <a:pt x="1" y="3"/>
                      </a:cubicBezTo>
                      <a:cubicBezTo>
                        <a:pt x="1" y="3"/>
                        <a:pt x="1" y="4"/>
                        <a:pt x="1" y="4"/>
                      </a:cubicBezTo>
                      <a:cubicBezTo>
                        <a:pt x="0" y="4"/>
                        <a:pt x="0" y="4"/>
                        <a:pt x="0" y="4"/>
                      </a:cubicBezTo>
                      <a:cubicBezTo>
                        <a:pt x="0" y="5"/>
                        <a:pt x="0" y="5"/>
                        <a:pt x="0" y="5"/>
                      </a:cubicBezTo>
                      <a:cubicBezTo>
                        <a:pt x="1" y="5"/>
                        <a:pt x="1" y="5"/>
                        <a:pt x="1" y="5"/>
                      </a:cubicBezTo>
                      <a:cubicBezTo>
                        <a:pt x="1" y="6"/>
                        <a:pt x="1" y="7"/>
                        <a:pt x="1" y="7"/>
                      </a:cubicBezTo>
                      <a:cubicBezTo>
                        <a:pt x="1" y="7"/>
                        <a:pt x="1" y="7"/>
                        <a:pt x="1" y="7"/>
                      </a:cubicBezTo>
                      <a:cubicBezTo>
                        <a:pt x="1" y="8"/>
                        <a:pt x="1" y="8"/>
                        <a:pt x="1" y="8"/>
                      </a:cubicBezTo>
                      <a:cubicBezTo>
                        <a:pt x="2" y="7"/>
                        <a:pt x="2" y="7"/>
                        <a:pt x="2" y="7"/>
                      </a:cubicBezTo>
                      <a:cubicBezTo>
                        <a:pt x="3" y="8"/>
                        <a:pt x="3" y="8"/>
                        <a:pt x="4" y="8"/>
                      </a:cubicBezTo>
                      <a:cubicBezTo>
                        <a:pt x="4" y="9"/>
                        <a:pt x="4" y="9"/>
                        <a:pt x="4" y="9"/>
                      </a:cubicBezTo>
                      <a:cubicBezTo>
                        <a:pt x="5" y="9"/>
                        <a:pt x="5" y="9"/>
                        <a:pt x="5" y="9"/>
                      </a:cubicBezTo>
                      <a:cubicBezTo>
                        <a:pt x="5" y="8"/>
                        <a:pt x="5" y="8"/>
                        <a:pt x="5" y="8"/>
                      </a:cubicBezTo>
                      <a:cubicBezTo>
                        <a:pt x="5" y="8"/>
                        <a:pt x="6" y="8"/>
                        <a:pt x="6" y="8"/>
                      </a:cubicBezTo>
                      <a:cubicBezTo>
                        <a:pt x="7" y="8"/>
                        <a:pt x="7" y="8"/>
                        <a:pt x="7" y="8"/>
                      </a:cubicBezTo>
                      <a:cubicBezTo>
                        <a:pt x="7" y="7"/>
                        <a:pt x="7" y="7"/>
                        <a:pt x="7" y="7"/>
                      </a:cubicBezTo>
                      <a:cubicBezTo>
                        <a:pt x="7" y="7"/>
                        <a:pt x="7" y="7"/>
                        <a:pt x="7" y="7"/>
                      </a:cubicBezTo>
                      <a:cubicBezTo>
                        <a:pt x="8" y="6"/>
                        <a:pt x="8" y="6"/>
                        <a:pt x="8" y="5"/>
                      </a:cubicBezTo>
                      <a:cubicBezTo>
                        <a:pt x="9" y="5"/>
                        <a:pt x="9" y="5"/>
                        <a:pt x="9" y="5"/>
                      </a:cubicBezTo>
                      <a:cubicBezTo>
                        <a:pt x="9" y="4"/>
                        <a:pt x="9" y="4"/>
                        <a:pt x="9" y="4"/>
                      </a:cubicBezTo>
                      <a:cubicBezTo>
                        <a:pt x="8" y="4"/>
                        <a:pt x="8" y="4"/>
                        <a:pt x="8" y="4"/>
                      </a:cubicBezTo>
                      <a:cubicBezTo>
                        <a:pt x="8" y="4"/>
                        <a:pt x="8" y="3"/>
                        <a:pt x="7" y="2"/>
                      </a:cubicBezTo>
                      <a:lnTo>
                        <a:pt x="8" y="2"/>
                      </a:lnTo>
                      <a:close/>
                      <a:moveTo>
                        <a:pt x="6" y="6"/>
                      </a:moveTo>
                      <a:cubicBezTo>
                        <a:pt x="5" y="7"/>
                        <a:pt x="4" y="7"/>
                        <a:pt x="3" y="6"/>
                      </a:cubicBezTo>
                      <a:cubicBezTo>
                        <a:pt x="2" y="5"/>
                        <a:pt x="2" y="4"/>
                        <a:pt x="3" y="3"/>
                      </a:cubicBezTo>
                      <a:cubicBezTo>
                        <a:pt x="4" y="3"/>
                        <a:pt x="5" y="3"/>
                        <a:pt x="6" y="4"/>
                      </a:cubicBezTo>
                      <a:cubicBezTo>
                        <a:pt x="6" y="4"/>
                        <a:pt x="6" y="5"/>
                        <a:pt x="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4" name="Freeform 168">
                  <a:extLst>
                    <a:ext uri="{FF2B5EF4-FFF2-40B4-BE49-F238E27FC236}">
                      <a16:creationId xmlns:a16="http://schemas.microsoft.com/office/drawing/2014/main" id="{D97CF92B-8FBE-4763-9058-56220182DA1B}"/>
                    </a:ext>
                  </a:extLst>
                </p:cNvPr>
                <p:cNvSpPr>
                  <a:spLocks noEditPoints="1"/>
                </p:cNvSpPr>
                <p:nvPr/>
              </p:nvSpPr>
              <p:spPr bwMode="auto">
                <a:xfrm>
                  <a:off x="1520809" y="5721313"/>
                  <a:ext cx="57148" cy="57151"/>
                </a:xfrm>
                <a:custGeom>
                  <a:avLst/>
                  <a:gdLst>
                    <a:gd name="T0" fmla="*/ 12 w 14"/>
                    <a:gd name="T1" fmla="*/ 3 h 14"/>
                    <a:gd name="T2" fmla="*/ 11 w 14"/>
                    <a:gd name="T3" fmla="*/ 2 h 14"/>
                    <a:gd name="T4" fmla="*/ 11 w 14"/>
                    <a:gd name="T5" fmla="*/ 3 h 14"/>
                    <a:gd name="T6" fmla="*/ 8 w 14"/>
                    <a:gd name="T7" fmla="*/ 2 h 14"/>
                    <a:gd name="T8" fmla="*/ 8 w 14"/>
                    <a:gd name="T9" fmla="*/ 0 h 14"/>
                    <a:gd name="T10" fmla="*/ 7 w 14"/>
                    <a:gd name="T11" fmla="*/ 0 h 14"/>
                    <a:gd name="T12" fmla="*/ 6 w 14"/>
                    <a:gd name="T13" fmla="*/ 2 h 14"/>
                    <a:gd name="T14" fmla="*/ 4 w 14"/>
                    <a:gd name="T15" fmla="*/ 3 h 14"/>
                    <a:gd name="T16" fmla="*/ 3 w 14"/>
                    <a:gd name="T17" fmla="*/ 2 h 14"/>
                    <a:gd name="T18" fmla="*/ 2 w 14"/>
                    <a:gd name="T19" fmla="*/ 3 h 14"/>
                    <a:gd name="T20" fmla="*/ 3 w 14"/>
                    <a:gd name="T21" fmla="*/ 4 h 14"/>
                    <a:gd name="T22" fmla="*/ 2 w 14"/>
                    <a:gd name="T23" fmla="*/ 6 h 14"/>
                    <a:gd name="T24" fmla="*/ 0 w 14"/>
                    <a:gd name="T25" fmla="*/ 6 h 14"/>
                    <a:gd name="T26" fmla="*/ 0 w 14"/>
                    <a:gd name="T27" fmla="*/ 8 h 14"/>
                    <a:gd name="T28" fmla="*/ 2 w 14"/>
                    <a:gd name="T29" fmla="*/ 8 h 14"/>
                    <a:gd name="T30" fmla="*/ 3 w 14"/>
                    <a:gd name="T31" fmla="*/ 10 h 14"/>
                    <a:gd name="T32" fmla="*/ 2 w 14"/>
                    <a:gd name="T33" fmla="*/ 11 h 14"/>
                    <a:gd name="T34" fmla="*/ 3 w 14"/>
                    <a:gd name="T35" fmla="*/ 12 h 14"/>
                    <a:gd name="T36" fmla="*/ 4 w 14"/>
                    <a:gd name="T37" fmla="*/ 11 h 14"/>
                    <a:gd name="T38" fmla="*/ 6 w 14"/>
                    <a:gd name="T39" fmla="*/ 13 h 14"/>
                    <a:gd name="T40" fmla="*/ 6 w 14"/>
                    <a:gd name="T41" fmla="*/ 14 h 14"/>
                    <a:gd name="T42" fmla="*/ 8 w 14"/>
                    <a:gd name="T43" fmla="*/ 14 h 14"/>
                    <a:gd name="T44" fmla="*/ 8 w 14"/>
                    <a:gd name="T45" fmla="*/ 13 h 14"/>
                    <a:gd name="T46" fmla="*/ 11 w 14"/>
                    <a:gd name="T47" fmla="*/ 12 h 14"/>
                    <a:gd name="T48" fmla="*/ 11 w 14"/>
                    <a:gd name="T49" fmla="*/ 12 h 14"/>
                    <a:gd name="T50" fmla="*/ 12 w 14"/>
                    <a:gd name="T51" fmla="*/ 11 h 14"/>
                    <a:gd name="T52" fmla="*/ 12 w 14"/>
                    <a:gd name="T53" fmla="*/ 11 h 14"/>
                    <a:gd name="T54" fmla="*/ 13 w 14"/>
                    <a:gd name="T55" fmla="*/ 8 h 14"/>
                    <a:gd name="T56" fmla="*/ 14 w 14"/>
                    <a:gd name="T57" fmla="*/ 8 h 14"/>
                    <a:gd name="T58" fmla="*/ 14 w 14"/>
                    <a:gd name="T59" fmla="*/ 6 h 14"/>
                    <a:gd name="T60" fmla="*/ 13 w 14"/>
                    <a:gd name="T61" fmla="*/ 6 h 14"/>
                    <a:gd name="T62" fmla="*/ 12 w 14"/>
                    <a:gd name="T63" fmla="*/ 4 h 14"/>
                    <a:gd name="T64" fmla="*/ 12 w 14"/>
                    <a:gd name="T65" fmla="*/ 3 h 14"/>
                    <a:gd name="T66" fmla="*/ 9 w 14"/>
                    <a:gd name="T67" fmla="*/ 9 h 14"/>
                    <a:gd name="T68" fmla="*/ 5 w 14"/>
                    <a:gd name="T69" fmla="*/ 9 h 14"/>
                    <a:gd name="T70" fmla="*/ 5 w 14"/>
                    <a:gd name="T71" fmla="*/ 5 h 14"/>
                    <a:gd name="T72" fmla="*/ 9 w 14"/>
                    <a:gd name="T73" fmla="*/ 5 h 14"/>
                    <a:gd name="T74" fmla="*/ 9 w 14"/>
                    <a:gd name="T7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14">
                      <a:moveTo>
                        <a:pt x="12" y="3"/>
                      </a:moveTo>
                      <a:cubicBezTo>
                        <a:pt x="11" y="2"/>
                        <a:pt x="11" y="2"/>
                        <a:pt x="11" y="2"/>
                      </a:cubicBezTo>
                      <a:cubicBezTo>
                        <a:pt x="11" y="3"/>
                        <a:pt x="11" y="3"/>
                        <a:pt x="11" y="3"/>
                      </a:cubicBezTo>
                      <a:cubicBezTo>
                        <a:pt x="10" y="3"/>
                        <a:pt x="9" y="2"/>
                        <a:pt x="8" y="2"/>
                      </a:cubicBezTo>
                      <a:cubicBezTo>
                        <a:pt x="8" y="0"/>
                        <a:pt x="8" y="0"/>
                        <a:pt x="8" y="0"/>
                      </a:cubicBezTo>
                      <a:cubicBezTo>
                        <a:pt x="7" y="0"/>
                        <a:pt x="7" y="0"/>
                        <a:pt x="7" y="0"/>
                      </a:cubicBezTo>
                      <a:cubicBezTo>
                        <a:pt x="6" y="2"/>
                        <a:pt x="6" y="2"/>
                        <a:pt x="6" y="2"/>
                      </a:cubicBezTo>
                      <a:cubicBezTo>
                        <a:pt x="6" y="2"/>
                        <a:pt x="5" y="2"/>
                        <a:pt x="4" y="3"/>
                      </a:cubicBezTo>
                      <a:cubicBezTo>
                        <a:pt x="3" y="2"/>
                        <a:pt x="3" y="2"/>
                        <a:pt x="3" y="2"/>
                      </a:cubicBezTo>
                      <a:cubicBezTo>
                        <a:pt x="2" y="3"/>
                        <a:pt x="2" y="3"/>
                        <a:pt x="2" y="3"/>
                      </a:cubicBezTo>
                      <a:cubicBezTo>
                        <a:pt x="3" y="4"/>
                        <a:pt x="3" y="4"/>
                        <a:pt x="3" y="4"/>
                      </a:cubicBezTo>
                      <a:cubicBezTo>
                        <a:pt x="2" y="5"/>
                        <a:pt x="2" y="5"/>
                        <a:pt x="2" y="6"/>
                      </a:cubicBezTo>
                      <a:cubicBezTo>
                        <a:pt x="0" y="6"/>
                        <a:pt x="0" y="6"/>
                        <a:pt x="0" y="6"/>
                      </a:cubicBezTo>
                      <a:cubicBezTo>
                        <a:pt x="0" y="8"/>
                        <a:pt x="0" y="8"/>
                        <a:pt x="0" y="8"/>
                      </a:cubicBezTo>
                      <a:cubicBezTo>
                        <a:pt x="2" y="8"/>
                        <a:pt x="2" y="8"/>
                        <a:pt x="2" y="8"/>
                      </a:cubicBezTo>
                      <a:cubicBezTo>
                        <a:pt x="2" y="9"/>
                        <a:pt x="3" y="10"/>
                        <a:pt x="3" y="10"/>
                      </a:cubicBezTo>
                      <a:cubicBezTo>
                        <a:pt x="2" y="11"/>
                        <a:pt x="2" y="11"/>
                        <a:pt x="2" y="11"/>
                      </a:cubicBezTo>
                      <a:cubicBezTo>
                        <a:pt x="3" y="12"/>
                        <a:pt x="3" y="12"/>
                        <a:pt x="3" y="12"/>
                      </a:cubicBezTo>
                      <a:cubicBezTo>
                        <a:pt x="4" y="11"/>
                        <a:pt x="4" y="11"/>
                        <a:pt x="4" y="11"/>
                      </a:cubicBezTo>
                      <a:cubicBezTo>
                        <a:pt x="5" y="12"/>
                        <a:pt x="5" y="12"/>
                        <a:pt x="6" y="13"/>
                      </a:cubicBezTo>
                      <a:cubicBezTo>
                        <a:pt x="6" y="14"/>
                        <a:pt x="6" y="14"/>
                        <a:pt x="6" y="14"/>
                      </a:cubicBezTo>
                      <a:cubicBezTo>
                        <a:pt x="8" y="14"/>
                        <a:pt x="8" y="14"/>
                        <a:pt x="8" y="14"/>
                      </a:cubicBezTo>
                      <a:cubicBezTo>
                        <a:pt x="8" y="13"/>
                        <a:pt x="8" y="13"/>
                        <a:pt x="8" y="13"/>
                      </a:cubicBezTo>
                      <a:cubicBezTo>
                        <a:pt x="9" y="13"/>
                        <a:pt x="9" y="13"/>
                        <a:pt x="11" y="12"/>
                      </a:cubicBezTo>
                      <a:cubicBezTo>
                        <a:pt x="11" y="12"/>
                        <a:pt x="11" y="12"/>
                        <a:pt x="11" y="12"/>
                      </a:cubicBezTo>
                      <a:cubicBezTo>
                        <a:pt x="12" y="11"/>
                        <a:pt x="12" y="11"/>
                        <a:pt x="12" y="11"/>
                      </a:cubicBezTo>
                      <a:cubicBezTo>
                        <a:pt x="12" y="11"/>
                        <a:pt x="12" y="11"/>
                        <a:pt x="12" y="11"/>
                      </a:cubicBezTo>
                      <a:cubicBezTo>
                        <a:pt x="13" y="10"/>
                        <a:pt x="13" y="9"/>
                        <a:pt x="13" y="8"/>
                      </a:cubicBezTo>
                      <a:cubicBezTo>
                        <a:pt x="14" y="8"/>
                        <a:pt x="14" y="8"/>
                        <a:pt x="14" y="8"/>
                      </a:cubicBezTo>
                      <a:cubicBezTo>
                        <a:pt x="14" y="6"/>
                        <a:pt x="14" y="6"/>
                        <a:pt x="14" y="6"/>
                      </a:cubicBezTo>
                      <a:cubicBezTo>
                        <a:pt x="13" y="6"/>
                        <a:pt x="13" y="6"/>
                        <a:pt x="13" y="6"/>
                      </a:cubicBezTo>
                      <a:cubicBezTo>
                        <a:pt x="13" y="5"/>
                        <a:pt x="12" y="5"/>
                        <a:pt x="12" y="4"/>
                      </a:cubicBezTo>
                      <a:lnTo>
                        <a:pt x="12" y="3"/>
                      </a:lnTo>
                      <a:close/>
                      <a:moveTo>
                        <a:pt x="9" y="9"/>
                      </a:moveTo>
                      <a:cubicBezTo>
                        <a:pt x="8" y="10"/>
                        <a:pt x="6" y="10"/>
                        <a:pt x="5" y="9"/>
                      </a:cubicBezTo>
                      <a:cubicBezTo>
                        <a:pt x="4" y="8"/>
                        <a:pt x="4" y="6"/>
                        <a:pt x="5" y="5"/>
                      </a:cubicBezTo>
                      <a:cubicBezTo>
                        <a:pt x="7" y="4"/>
                        <a:pt x="8" y="4"/>
                        <a:pt x="9" y="5"/>
                      </a:cubicBezTo>
                      <a:cubicBezTo>
                        <a:pt x="10" y="6"/>
                        <a:pt x="10"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5" name="Freeform 169">
                  <a:extLst>
                    <a:ext uri="{FF2B5EF4-FFF2-40B4-BE49-F238E27FC236}">
                      <a16:creationId xmlns:a16="http://schemas.microsoft.com/office/drawing/2014/main" id="{9D30080E-DADA-41C3-80E4-29865C591D53}"/>
                    </a:ext>
                  </a:extLst>
                </p:cNvPr>
                <p:cNvSpPr>
                  <a:spLocks noEditPoints="1"/>
                </p:cNvSpPr>
                <p:nvPr/>
              </p:nvSpPr>
              <p:spPr bwMode="auto">
                <a:xfrm>
                  <a:off x="1371587" y="5654640"/>
                  <a:ext cx="152398" cy="149224"/>
                </a:xfrm>
                <a:custGeom>
                  <a:avLst/>
                  <a:gdLst>
                    <a:gd name="T0" fmla="*/ 37 w 37"/>
                    <a:gd name="T1" fmla="*/ 21 h 36"/>
                    <a:gd name="T2" fmla="*/ 33 w 37"/>
                    <a:gd name="T3" fmla="*/ 18 h 36"/>
                    <a:gd name="T4" fmla="*/ 37 w 37"/>
                    <a:gd name="T5" fmla="*/ 16 h 36"/>
                    <a:gd name="T6" fmla="*/ 33 w 37"/>
                    <a:gd name="T7" fmla="*/ 14 h 36"/>
                    <a:gd name="T8" fmla="*/ 35 w 37"/>
                    <a:gd name="T9" fmla="*/ 10 h 36"/>
                    <a:gd name="T10" fmla="*/ 31 w 37"/>
                    <a:gd name="T11" fmla="*/ 9 h 36"/>
                    <a:gd name="T12" fmla="*/ 31 w 37"/>
                    <a:gd name="T13" fmla="*/ 5 h 36"/>
                    <a:gd name="T14" fmla="*/ 27 w 37"/>
                    <a:gd name="T15" fmla="*/ 6 h 36"/>
                    <a:gd name="T16" fmla="*/ 26 w 37"/>
                    <a:gd name="T17" fmla="*/ 1 h 36"/>
                    <a:gd name="T18" fmla="*/ 22 w 37"/>
                    <a:gd name="T19" fmla="*/ 4 h 36"/>
                    <a:gd name="T20" fmla="*/ 19 w 37"/>
                    <a:gd name="T21" fmla="*/ 0 h 36"/>
                    <a:gd name="T22" fmla="*/ 17 w 37"/>
                    <a:gd name="T23" fmla="*/ 3 h 36"/>
                    <a:gd name="T24" fmla="*/ 13 w 37"/>
                    <a:gd name="T25" fmla="*/ 0 h 36"/>
                    <a:gd name="T26" fmla="*/ 12 w 37"/>
                    <a:gd name="T27" fmla="*/ 5 h 36"/>
                    <a:gd name="T28" fmla="*/ 7 w 37"/>
                    <a:gd name="T29" fmla="*/ 3 h 36"/>
                    <a:gd name="T30" fmla="*/ 8 w 37"/>
                    <a:gd name="T31" fmla="*/ 8 h 36"/>
                    <a:gd name="T32" fmla="*/ 3 w 37"/>
                    <a:gd name="T33" fmla="*/ 8 h 36"/>
                    <a:gd name="T34" fmla="*/ 5 w 37"/>
                    <a:gd name="T35" fmla="*/ 12 h 36"/>
                    <a:gd name="T36" fmla="*/ 1 w 37"/>
                    <a:gd name="T37" fmla="*/ 14 h 36"/>
                    <a:gd name="T38" fmla="*/ 4 w 37"/>
                    <a:gd name="T39" fmla="*/ 17 h 36"/>
                    <a:gd name="T40" fmla="*/ 4 w 37"/>
                    <a:gd name="T41" fmla="*/ 19 h 36"/>
                    <a:gd name="T42" fmla="*/ 0 w 37"/>
                    <a:gd name="T43" fmla="*/ 22 h 36"/>
                    <a:gd name="T44" fmla="*/ 5 w 37"/>
                    <a:gd name="T45" fmla="*/ 24 h 36"/>
                    <a:gd name="T46" fmla="*/ 3 w 37"/>
                    <a:gd name="T47" fmla="*/ 28 h 36"/>
                    <a:gd name="T48" fmla="*/ 8 w 37"/>
                    <a:gd name="T49" fmla="*/ 28 h 36"/>
                    <a:gd name="T50" fmla="*/ 7 w 37"/>
                    <a:gd name="T51" fmla="*/ 32 h 36"/>
                    <a:gd name="T52" fmla="*/ 12 w 37"/>
                    <a:gd name="T53" fmla="*/ 31 h 36"/>
                    <a:gd name="T54" fmla="*/ 13 w 37"/>
                    <a:gd name="T55" fmla="*/ 35 h 36"/>
                    <a:gd name="T56" fmla="*/ 17 w 37"/>
                    <a:gd name="T57" fmla="*/ 33 h 36"/>
                    <a:gd name="T58" fmla="*/ 19 w 37"/>
                    <a:gd name="T59" fmla="*/ 36 h 36"/>
                    <a:gd name="T60" fmla="*/ 22 w 37"/>
                    <a:gd name="T61" fmla="*/ 32 h 36"/>
                    <a:gd name="T62" fmla="*/ 25 w 37"/>
                    <a:gd name="T63" fmla="*/ 35 h 36"/>
                    <a:gd name="T64" fmla="*/ 27 w 37"/>
                    <a:gd name="T65" fmla="*/ 30 h 36"/>
                    <a:gd name="T66" fmla="*/ 31 w 37"/>
                    <a:gd name="T67" fmla="*/ 32 h 36"/>
                    <a:gd name="T68" fmla="*/ 31 w 37"/>
                    <a:gd name="T69" fmla="*/ 27 h 36"/>
                    <a:gd name="T70" fmla="*/ 35 w 37"/>
                    <a:gd name="T71" fmla="*/ 27 h 36"/>
                    <a:gd name="T72" fmla="*/ 33 w 37"/>
                    <a:gd name="T73" fmla="*/ 22 h 36"/>
                    <a:gd name="T74" fmla="*/ 18 w 37"/>
                    <a:gd name="T75" fmla="*/ 31 h 36"/>
                    <a:gd name="T76" fmla="*/ 19 w 37"/>
                    <a:gd name="T77" fmla="*/ 5 h 36"/>
                    <a:gd name="T78" fmla="*/ 18 w 37"/>
                    <a:gd name="T79"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36">
                      <a:moveTo>
                        <a:pt x="36" y="22"/>
                      </a:moveTo>
                      <a:cubicBezTo>
                        <a:pt x="37" y="21"/>
                        <a:pt x="37" y="21"/>
                        <a:pt x="37" y="21"/>
                      </a:cubicBezTo>
                      <a:cubicBezTo>
                        <a:pt x="37" y="21"/>
                        <a:pt x="35" y="20"/>
                        <a:pt x="33" y="19"/>
                      </a:cubicBezTo>
                      <a:cubicBezTo>
                        <a:pt x="33" y="19"/>
                        <a:pt x="33" y="19"/>
                        <a:pt x="33" y="18"/>
                      </a:cubicBezTo>
                      <a:cubicBezTo>
                        <a:pt x="33" y="18"/>
                        <a:pt x="33" y="17"/>
                        <a:pt x="33" y="17"/>
                      </a:cubicBezTo>
                      <a:cubicBezTo>
                        <a:pt x="35" y="17"/>
                        <a:pt x="37" y="16"/>
                        <a:pt x="37" y="16"/>
                      </a:cubicBezTo>
                      <a:cubicBezTo>
                        <a:pt x="37" y="14"/>
                        <a:pt x="37" y="14"/>
                        <a:pt x="37" y="14"/>
                      </a:cubicBezTo>
                      <a:cubicBezTo>
                        <a:pt x="37" y="14"/>
                        <a:pt x="34" y="14"/>
                        <a:pt x="33" y="14"/>
                      </a:cubicBezTo>
                      <a:cubicBezTo>
                        <a:pt x="33" y="13"/>
                        <a:pt x="33" y="13"/>
                        <a:pt x="32" y="12"/>
                      </a:cubicBezTo>
                      <a:cubicBezTo>
                        <a:pt x="33" y="11"/>
                        <a:pt x="35" y="10"/>
                        <a:pt x="35" y="10"/>
                      </a:cubicBezTo>
                      <a:cubicBezTo>
                        <a:pt x="34" y="8"/>
                        <a:pt x="34" y="8"/>
                        <a:pt x="34" y="8"/>
                      </a:cubicBezTo>
                      <a:cubicBezTo>
                        <a:pt x="34" y="8"/>
                        <a:pt x="32" y="9"/>
                        <a:pt x="31" y="9"/>
                      </a:cubicBezTo>
                      <a:cubicBezTo>
                        <a:pt x="30" y="9"/>
                        <a:pt x="30" y="8"/>
                        <a:pt x="29" y="8"/>
                      </a:cubicBezTo>
                      <a:cubicBezTo>
                        <a:pt x="30" y="6"/>
                        <a:pt x="31" y="5"/>
                        <a:pt x="31" y="5"/>
                      </a:cubicBezTo>
                      <a:cubicBezTo>
                        <a:pt x="30" y="4"/>
                        <a:pt x="30" y="4"/>
                        <a:pt x="30" y="4"/>
                      </a:cubicBezTo>
                      <a:cubicBezTo>
                        <a:pt x="30" y="4"/>
                        <a:pt x="28" y="5"/>
                        <a:pt x="27" y="6"/>
                      </a:cubicBezTo>
                      <a:cubicBezTo>
                        <a:pt x="26" y="5"/>
                        <a:pt x="26" y="5"/>
                        <a:pt x="25" y="5"/>
                      </a:cubicBezTo>
                      <a:cubicBezTo>
                        <a:pt x="25" y="3"/>
                        <a:pt x="26" y="1"/>
                        <a:pt x="26" y="1"/>
                      </a:cubicBezTo>
                      <a:cubicBezTo>
                        <a:pt x="24" y="1"/>
                        <a:pt x="24" y="1"/>
                        <a:pt x="24" y="1"/>
                      </a:cubicBezTo>
                      <a:cubicBezTo>
                        <a:pt x="24" y="1"/>
                        <a:pt x="23" y="2"/>
                        <a:pt x="22" y="4"/>
                      </a:cubicBezTo>
                      <a:cubicBezTo>
                        <a:pt x="22" y="3"/>
                        <a:pt x="21" y="3"/>
                        <a:pt x="20" y="3"/>
                      </a:cubicBezTo>
                      <a:cubicBezTo>
                        <a:pt x="20" y="2"/>
                        <a:pt x="19" y="0"/>
                        <a:pt x="19" y="0"/>
                      </a:cubicBezTo>
                      <a:cubicBezTo>
                        <a:pt x="18" y="0"/>
                        <a:pt x="18" y="0"/>
                        <a:pt x="18" y="0"/>
                      </a:cubicBezTo>
                      <a:cubicBezTo>
                        <a:pt x="18" y="0"/>
                        <a:pt x="17" y="2"/>
                        <a:pt x="17" y="3"/>
                      </a:cubicBezTo>
                      <a:cubicBezTo>
                        <a:pt x="16" y="3"/>
                        <a:pt x="16" y="3"/>
                        <a:pt x="15" y="4"/>
                      </a:cubicBezTo>
                      <a:cubicBezTo>
                        <a:pt x="14" y="2"/>
                        <a:pt x="13" y="0"/>
                        <a:pt x="13" y="0"/>
                      </a:cubicBezTo>
                      <a:cubicBezTo>
                        <a:pt x="12" y="1"/>
                        <a:pt x="12" y="1"/>
                        <a:pt x="12" y="1"/>
                      </a:cubicBezTo>
                      <a:cubicBezTo>
                        <a:pt x="12" y="1"/>
                        <a:pt x="12" y="3"/>
                        <a:pt x="12" y="5"/>
                      </a:cubicBezTo>
                      <a:cubicBezTo>
                        <a:pt x="11" y="5"/>
                        <a:pt x="11" y="5"/>
                        <a:pt x="10" y="6"/>
                      </a:cubicBezTo>
                      <a:cubicBezTo>
                        <a:pt x="9" y="5"/>
                        <a:pt x="7" y="3"/>
                        <a:pt x="7" y="3"/>
                      </a:cubicBezTo>
                      <a:cubicBezTo>
                        <a:pt x="6" y="4"/>
                        <a:pt x="6" y="4"/>
                        <a:pt x="6" y="4"/>
                      </a:cubicBezTo>
                      <a:cubicBezTo>
                        <a:pt x="6" y="4"/>
                        <a:pt x="7" y="6"/>
                        <a:pt x="8" y="8"/>
                      </a:cubicBezTo>
                      <a:cubicBezTo>
                        <a:pt x="7" y="8"/>
                        <a:pt x="7" y="9"/>
                        <a:pt x="6" y="9"/>
                      </a:cubicBezTo>
                      <a:cubicBezTo>
                        <a:pt x="5" y="9"/>
                        <a:pt x="3" y="8"/>
                        <a:pt x="3" y="8"/>
                      </a:cubicBezTo>
                      <a:cubicBezTo>
                        <a:pt x="2" y="9"/>
                        <a:pt x="2" y="9"/>
                        <a:pt x="2" y="9"/>
                      </a:cubicBezTo>
                      <a:cubicBezTo>
                        <a:pt x="2" y="9"/>
                        <a:pt x="4" y="11"/>
                        <a:pt x="5" y="12"/>
                      </a:cubicBezTo>
                      <a:cubicBezTo>
                        <a:pt x="5" y="12"/>
                        <a:pt x="4" y="13"/>
                        <a:pt x="4" y="14"/>
                      </a:cubicBezTo>
                      <a:cubicBezTo>
                        <a:pt x="3" y="14"/>
                        <a:pt x="1" y="14"/>
                        <a:pt x="1" y="14"/>
                      </a:cubicBezTo>
                      <a:cubicBezTo>
                        <a:pt x="0" y="15"/>
                        <a:pt x="0" y="15"/>
                        <a:pt x="0" y="15"/>
                      </a:cubicBezTo>
                      <a:cubicBezTo>
                        <a:pt x="0" y="15"/>
                        <a:pt x="2" y="16"/>
                        <a:pt x="4" y="17"/>
                      </a:cubicBezTo>
                      <a:cubicBezTo>
                        <a:pt x="4" y="17"/>
                        <a:pt x="4" y="17"/>
                        <a:pt x="4" y="18"/>
                      </a:cubicBezTo>
                      <a:cubicBezTo>
                        <a:pt x="4" y="18"/>
                        <a:pt x="4" y="19"/>
                        <a:pt x="4" y="19"/>
                      </a:cubicBezTo>
                      <a:cubicBezTo>
                        <a:pt x="2" y="19"/>
                        <a:pt x="0" y="20"/>
                        <a:pt x="0" y="20"/>
                      </a:cubicBezTo>
                      <a:cubicBezTo>
                        <a:pt x="0" y="22"/>
                        <a:pt x="0" y="22"/>
                        <a:pt x="0" y="22"/>
                      </a:cubicBezTo>
                      <a:cubicBezTo>
                        <a:pt x="0" y="22"/>
                        <a:pt x="3" y="22"/>
                        <a:pt x="4" y="22"/>
                      </a:cubicBezTo>
                      <a:cubicBezTo>
                        <a:pt x="4" y="23"/>
                        <a:pt x="4" y="23"/>
                        <a:pt x="5" y="24"/>
                      </a:cubicBezTo>
                      <a:cubicBezTo>
                        <a:pt x="4" y="25"/>
                        <a:pt x="2" y="26"/>
                        <a:pt x="2" y="26"/>
                      </a:cubicBezTo>
                      <a:cubicBezTo>
                        <a:pt x="3" y="28"/>
                        <a:pt x="3" y="28"/>
                        <a:pt x="3" y="28"/>
                      </a:cubicBezTo>
                      <a:cubicBezTo>
                        <a:pt x="3" y="28"/>
                        <a:pt x="5" y="27"/>
                        <a:pt x="6" y="27"/>
                      </a:cubicBezTo>
                      <a:cubicBezTo>
                        <a:pt x="7" y="27"/>
                        <a:pt x="7" y="28"/>
                        <a:pt x="8" y="28"/>
                      </a:cubicBezTo>
                      <a:cubicBezTo>
                        <a:pt x="7" y="30"/>
                        <a:pt x="6" y="31"/>
                        <a:pt x="6" y="31"/>
                      </a:cubicBezTo>
                      <a:cubicBezTo>
                        <a:pt x="7" y="32"/>
                        <a:pt x="7" y="32"/>
                        <a:pt x="7" y="32"/>
                      </a:cubicBezTo>
                      <a:cubicBezTo>
                        <a:pt x="7" y="32"/>
                        <a:pt x="9" y="31"/>
                        <a:pt x="10" y="30"/>
                      </a:cubicBezTo>
                      <a:cubicBezTo>
                        <a:pt x="11" y="31"/>
                        <a:pt x="11" y="31"/>
                        <a:pt x="12" y="31"/>
                      </a:cubicBezTo>
                      <a:cubicBezTo>
                        <a:pt x="12" y="33"/>
                        <a:pt x="11" y="35"/>
                        <a:pt x="11" y="35"/>
                      </a:cubicBezTo>
                      <a:cubicBezTo>
                        <a:pt x="13" y="35"/>
                        <a:pt x="13" y="35"/>
                        <a:pt x="13" y="35"/>
                      </a:cubicBezTo>
                      <a:cubicBezTo>
                        <a:pt x="13" y="35"/>
                        <a:pt x="14" y="34"/>
                        <a:pt x="15" y="32"/>
                      </a:cubicBezTo>
                      <a:cubicBezTo>
                        <a:pt x="15" y="33"/>
                        <a:pt x="16" y="33"/>
                        <a:pt x="17" y="33"/>
                      </a:cubicBezTo>
                      <a:cubicBezTo>
                        <a:pt x="17" y="34"/>
                        <a:pt x="17" y="36"/>
                        <a:pt x="17" y="36"/>
                      </a:cubicBezTo>
                      <a:cubicBezTo>
                        <a:pt x="19" y="36"/>
                        <a:pt x="19" y="36"/>
                        <a:pt x="19" y="36"/>
                      </a:cubicBezTo>
                      <a:cubicBezTo>
                        <a:pt x="19" y="36"/>
                        <a:pt x="20" y="34"/>
                        <a:pt x="20" y="33"/>
                      </a:cubicBezTo>
                      <a:cubicBezTo>
                        <a:pt x="21" y="33"/>
                        <a:pt x="21" y="33"/>
                        <a:pt x="22" y="32"/>
                      </a:cubicBezTo>
                      <a:cubicBezTo>
                        <a:pt x="23" y="34"/>
                        <a:pt x="24" y="36"/>
                        <a:pt x="24" y="36"/>
                      </a:cubicBezTo>
                      <a:cubicBezTo>
                        <a:pt x="25" y="35"/>
                        <a:pt x="25" y="35"/>
                        <a:pt x="25" y="35"/>
                      </a:cubicBezTo>
                      <a:cubicBezTo>
                        <a:pt x="25" y="35"/>
                        <a:pt x="25" y="33"/>
                        <a:pt x="25" y="31"/>
                      </a:cubicBezTo>
                      <a:cubicBezTo>
                        <a:pt x="26" y="31"/>
                        <a:pt x="26" y="31"/>
                        <a:pt x="27" y="30"/>
                      </a:cubicBezTo>
                      <a:cubicBezTo>
                        <a:pt x="28" y="31"/>
                        <a:pt x="30" y="33"/>
                        <a:pt x="30" y="33"/>
                      </a:cubicBezTo>
                      <a:cubicBezTo>
                        <a:pt x="31" y="32"/>
                        <a:pt x="31" y="32"/>
                        <a:pt x="31" y="32"/>
                      </a:cubicBezTo>
                      <a:cubicBezTo>
                        <a:pt x="31" y="32"/>
                        <a:pt x="30" y="30"/>
                        <a:pt x="29" y="28"/>
                      </a:cubicBezTo>
                      <a:cubicBezTo>
                        <a:pt x="30" y="28"/>
                        <a:pt x="30" y="27"/>
                        <a:pt x="31" y="27"/>
                      </a:cubicBezTo>
                      <a:cubicBezTo>
                        <a:pt x="32" y="27"/>
                        <a:pt x="34" y="28"/>
                        <a:pt x="34" y="28"/>
                      </a:cubicBezTo>
                      <a:cubicBezTo>
                        <a:pt x="35" y="27"/>
                        <a:pt x="35" y="27"/>
                        <a:pt x="35" y="27"/>
                      </a:cubicBezTo>
                      <a:cubicBezTo>
                        <a:pt x="35" y="27"/>
                        <a:pt x="33" y="25"/>
                        <a:pt x="32" y="24"/>
                      </a:cubicBezTo>
                      <a:cubicBezTo>
                        <a:pt x="32" y="24"/>
                        <a:pt x="33" y="23"/>
                        <a:pt x="33" y="22"/>
                      </a:cubicBezTo>
                      <a:cubicBezTo>
                        <a:pt x="34" y="22"/>
                        <a:pt x="36" y="22"/>
                        <a:pt x="36" y="22"/>
                      </a:cubicBezTo>
                      <a:close/>
                      <a:moveTo>
                        <a:pt x="18" y="31"/>
                      </a:moveTo>
                      <a:cubicBezTo>
                        <a:pt x="11" y="31"/>
                        <a:pt x="6" y="25"/>
                        <a:pt x="6" y="18"/>
                      </a:cubicBezTo>
                      <a:cubicBezTo>
                        <a:pt x="6" y="11"/>
                        <a:pt x="12" y="5"/>
                        <a:pt x="19" y="5"/>
                      </a:cubicBezTo>
                      <a:cubicBezTo>
                        <a:pt x="26" y="5"/>
                        <a:pt x="31" y="11"/>
                        <a:pt x="31" y="18"/>
                      </a:cubicBezTo>
                      <a:cubicBezTo>
                        <a:pt x="31" y="25"/>
                        <a:pt x="25" y="31"/>
                        <a:pt x="18"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6" name="Freeform 170">
                  <a:extLst>
                    <a:ext uri="{FF2B5EF4-FFF2-40B4-BE49-F238E27FC236}">
                      <a16:creationId xmlns:a16="http://schemas.microsoft.com/office/drawing/2014/main" id="{5F7FAE1E-8FA3-433B-BC68-4072DA6A0243}"/>
                    </a:ext>
                  </a:extLst>
                </p:cNvPr>
                <p:cNvSpPr>
                  <a:spLocks noEditPoints="1"/>
                </p:cNvSpPr>
                <p:nvPr/>
              </p:nvSpPr>
              <p:spPr bwMode="auto">
                <a:xfrm>
                  <a:off x="1400176" y="5678488"/>
                  <a:ext cx="95248" cy="100013"/>
                </a:xfrm>
                <a:custGeom>
                  <a:avLst/>
                  <a:gdLst>
                    <a:gd name="T0" fmla="*/ 11 w 23"/>
                    <a:gd name="T1" fmla="*/ 24 h 24"/>
                    <a:gd name="T2" fmla="*/ 3 w 23"/>
                    <a:gd name="T3" fmla="*/ 20 h 24"/>
                    <a:gd name="T4" fmla="*/ 0 w 23"/>
                    <a:gd name="T5" fmla="*/ 12 h 24"/>
                    <a:gd name="T6" fmla="*/ 3 w 23"/>
                    <a:gd name="T7" fmla="*/ 4 h 24"/>
                    <a:gd name="T8" fmla="*/ 12 w 23"/>
                    <a:gd name="T9" fmla="*/ 0 h 24"/>
                    <a:gd name="T10" fmla="*/ 20 w 23"/>
                    <a:gd name="T11" fmla="*/ 4 h 24"/>
                    <a:gd name="T12" fmla="*/ 23 w 23"/>
                    <a:gd name="T13" fmla="*/ 12 h 24"/>
                    <a:gd name="T14" fmla="*/ 20 w 23"/>
                    <a:gd name="T15" fmla="*/ 20 h 24"/>
                    <a:gd name="T16" fmla="*/ 11 w 23"/>
                    <a:gd name="T17" fmla="*/ 24 h 24"/>
                    <a:gd name="T18" fmla="*/ 12 w 23"/>
                    <a:gd name="T19" fmla="*/ 1 h 24"/>
                    <a:gd name="T20" fmla="*/ 0 w 23"/>
                    <a:gd name="T21" fmla="*/ 12 h 24"/>
                    <a:gd name="T22" fmla="*/ 11 w 23"/>
                    <a:gd name="T23" fmla="*/ 23 h 24"/>
                    <a:gd name="T24" fmla="*/ 23 w 23"/>
                    <a:gd name="T25" fmla="*/ 12 h 24"/>
                    <a:gd name="T26" fmla="*/ 12 w 23"/>
                    <a:gd name="T27"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4">
                      <a:moveTo>
                        <a:pt x="11" y="24"/>
                      </a:moveTo>
                      <a:cubicBezTo>
                        <a:pt x="8" y="24"/>
                        <a:pt x="5" y="22"/>
                        <a:pt x="3" y="20"/>
                      </a:cubicBezTo>
                      <a:cubicBezTo>
                        <a:pt x="1" y="18"/>
                        <a:pt x="0" y="15"/>
                        <a:pt x="0" y="12"/>
                      </a:cubicBezTo>
                      <a:cubicBezTo>
                        <a:pt x="0" y="9"/>
                        <a:pt x="1" y="6"/>
                        <a:pt x="3" y="4"/>
                      </a:cubicBezTo>
                      <a:cubicBezTo>
                        <a:pt x="6" y="1"/>
                        <a:pt x="8" y="0"/>
                        <a:pt x="12" y="0"/>
                      </a:cubicBezTo>
                      <a:cubicBezTo>
                        <a:pt x="15" y="0"/>
                        <a:pt x="18" y="2"/>
                        <a:pt x="20" y="4"/>
                      </a:cubicBezTo>
                      <a:cubicBezTo>
                        <a:pt x="22" y="6"/>
                        <a:pt x="23" y="9"/>
                        <a:pt x="23" y="12"/>
                      </a:cubicBezTo>
                      <a:cubicBezTo>
                        <a:pt x="23" y="15"/>
                        <a:pt x="22" y="18"/>
                        <a:pt x="20" y="20"/>
                      </a:cubicBezTo>
                      <a:cubicBezTo>
                        <a:pt x="17" y="23"/>
                        <a:pt x="15" y="24"/>
                        <a:pt x="11" y="24"/>
                      </a:cubicBezTo>
                      <a:close/>
                      <a:moveTo>
                        <a:pt x="12" y="1"/>
                      </a:moveTo>
                      <a:cubicBezTo>
                        <a:pt x="5" y="0"/>
                        <a:pt x="0" y="6"/>
                        <a:pt x="0" y="12"/>
                      </a:cubicBezTo>
                      <a:cubicBezTo>
                        <a:pt x="0" y="18"/>
                        <a:pt x="5" y="23"/>
                        <a:pt x="11" y="23"/>
                      </a:cubicBezTo>
                      <a:cubicBezTo>
                        <a:pt x="18" y="24"/>
                        <a:pt x="23" y="18"/>
                        <a:pt x="23" y="12"/>
                      </a:cubicBezTo>
                      <a:cubicBezTo>
                        <a:pt x="23" y="6"/>
                        <a:pt x="18" y="1"/>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73" name="组合 72">
                <a:extLst>
                  <a:ext uri="{FF2B5EF4-FFF2-40B4-BE49-F238E27FC236}">
                    <a16:creationId xmlns:a16="http://schemas.microsoft.com/office/drawing/2014/main" id="{F7D833DD-122F-4E8C-9AFA-9FA83D97135F}"/>
                  </a:ext>
                </a:extLst>
              </p:cNvPr>
              <p:cNvGrpSpPr/>
              <p:nvPr/>
            </p:nvGrpSpPr>
            <p:grpSpPr>
              <a:xfrm>
                <a:off x="1604112" y="4269128"/>
                <a:ext cx="105966" cy="229791"/>
                <a:chOff x="2135188" y="5621322"/>
                <a:chExt cx="141288" cy="306404"/>
              </a:xfrm>
              <a:solidFill>
                <a:schemeClr val="bg1"/>
              </a:solidFill>
            </p:grpSpPr>
            <p:sp>
              <p:nvSpPr>
                <p:cNvPr id="105" name="Freeform 171">
                  <a:extLst>
                    <a:ext uri="{FF2B5EF4-FFF2-40B4-BE49-F238E27FC236}">
                      <a16:creationId xmlns:a16="http://schemas.microsoft.com/office/drawing/2014/main" id="{9BDE4375-8398-48D1-B76F-A385E5A1CC15}"/>
                    </a:ext>
                  </a:extLst>
                </p:cNvPr>
                <p:cNvSpPr>
                  <a:spLocks/>
                </p:cNvSpPr>
                <p:nvPr/>
              </p:nvSpPr>
              <p:spPr bwMode="auto">
                <a:xfrm>
                  <a:off x="2135188" y="5700687"/>
                  <a:ext cx="141288" cy="57151"/>
                </a:xfrm>
                <a:custGeom>
                  <a:avLst/>
                  <a:gdLst>
                    <a:gd name="T0" fmla="*/ 34 w 34"/>
                    <a:gd name="T1" fmla="*/ 3 h 14"/>
                    <a:gd name="T2" fmla="*/ 30 w 34"/>
                    <a:gd name="T3" fmla="*/ 0 h 14"/>
                    <a:gd name="T4" fmla="*/ 3 w 34"/>
                    <a:gd name="T5" fmla="*/ 7 h 14"/>
                    <a:gd name="T6" fmla="*/ 0 w 34"/>
                    <a:gd name="T7" fmla="*/ 12 h 14"/>
                    <a:gd name="T8" fmla="*/ 4 w 34"/>
                    <a:gd name="T9" fmla="*/ 14 h 14"/>
                    <a:gd name="T10" fmla="*/ 32 w 34"/>
                    <a:gd name="T11" fmla="*/ 7 h 14"/>
                    <a:gd name="T12" fmla="*/ 34 w 34"/>
                    <a:gd name="T13" fmla="*/ 3 h 14"/>
                  </a:gdLst>
                  <a:ahLst/>
                  <a:cxnLst>
                    <a:cxn ang="0">
                      <a:pos x="T0" y="T1"/>
                    </a:cxn>
                    <a:cxn ang="0">
                      <a:pos x="T2" y="T3"/>
                    </a:cxn>
                    <a:cxn ang="0">
                      <a:pos x="T4" y="T5"/>
                    </a:cxn>
                    <a:cxn ang="0">
                      <a:pos x="T6" y="T7"/>
                    </a:cxn>
                    <a:cxn ang="0">
                      <a:pos x="T8" y="T9"/>
                    </a:cxn>
                    <a:cxn ang="0">
                      <a:pos x="T10" y="T11"/>
                    </a:cxn>
                    <a:cxn ang="0">
                      <a:pos x="T12" y="T13"/>
                    </a:cxn>
                  </a:cxnLst>
                  <a:rect l="0" t="0" r="r" b="b"/>
                  <a:pathLst>
                    <a:path w="34" h="14">
                      <a:moveTo>
                        <a:pt x="34" y="3"/>
                      </a:moveTo>
                      <a:cubicBezTo>
                        <a:pt x="34" y="1"/>
                        <a:pt x="32" y="0"/>
                        <a:pt x="30" y="0"/>
                      </a:cubicBezTo>
                      <a:cubicBezTo>
                        <a:pt x="3" y="7"/>
                        <a:pt x="3" y="7"/>
                        <a:pt x="3" y="7"/>
                      </a:cubicBezTo>
                      <a:cubicBezTo>
                        <a:pt x="1" y="8"/>
                        <a:pt x="0" y="10"/>
                        <a:pt x="0" y="12"/>
                      </a:cubicBezTo>
                      <a:cubicBezTo>
                        <a:pt x="1" y="13"/>
                        <a:pt x="3" y="14"/>
                        <a:pt x="4" y="14"/>
                      </a:cubicBezTo>
                      <a:cubicBezTo>
                        <a:pt x="32" y="7"/>
                        <a:pt x="32" y="7"/>
                        <a:pt x="32" y="7"/>
                      </a:cubicBezTo>
                      <a:cubicBezTo>
                        <a:pt x="33" y="6"/>
                        <a:pt x="34" y="4"/>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6" name="Freeform 172">
                  <a:extLst>
                    <a:ext uri="{FF2B5EF4-FFF2-40B4-BE49-F238E27FC236}">
                      <a16:creationId xmlns:a16="http://schemas.microsoft.com/office/drawing/2014/main" id="{438C78E2-9B8C-419A-9D1C-CE8D1E513C08}"/>
                    </a:ext>
                  </a:extLst>
                </p:cNvPr>
                <p:cNvSpPr>
                  <a:spLocks/>
                </p:cNvSpPr>
                <p:nvPr/>
              </p:nvSpPr>
              <p:spPr bwMode="auto">
                <a:xfrm>
                  <a:off x="2135188" y="5657824"/>
                  <a:ext cx="141288" cy="63499"/>
                </a:xfrm>
                <a:custGeom>
                  <a:avLst/>
                  <a:gdLst>
                    <a:gd name="T0" fmla="*/ 34 w 34"/>
                    <a:gd name="T1" fmla="*/ 3 h 15"/>
                    <a:gd name="T2" fmla="*/ 30 w 34"/>
                    <a:gd name="T3" fmla="*/ 1 h 15"/>
                    <a:gd name="T4" fmla="*/ 3 w 34"/>
                    <a:gd name="T5" fmla="*/ 8 h 15"/>
                    <a:gd name="T6" fmla="*/ 0 w 34"/>
                    <a:gd name="T7" fmla="*/ 12 h 15"/>
                    <a:gd name="T8" fmla="*/ 4 w 34"/>
                    <a:gd name="T9" fmla="*/ 14 h 15"/>
                    <a:gd name="T10" fmla="*/ 32 w 34"/>
                    <a:gd name="T11" fmla="*/ 7 h 15"/>
                    <a:gd name="T12" fmla="*/ 34 w 3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34" h="15">
                      <a:moveTo>
                        <a:pt x="34" y="3"/>
                      </a:moveTo>
                      <a:cubicBezTo>
                        <a:pt x="34" y="1"/>
                        <a:pt x="32" y="0"/>
                        <a:pt x="30" y="1"/>
                      </a:cubicBezTo>
                      <a:cubicBezTo>
                        <a:pt x="3" y="8"/>
                        <a:pt x="3" y="8"/>
                        <a:pt x="3" y="8"/>
                      </a:cubicBezTo>
                      <a:cubicBezTo>
                        <a:pt x="1" y="8"/>
                        <a:pt x="0" y="10"/>
                        <a:pt x="0" y="12"/>
                      </a:cubicBezTo>
                      <a:cubicBezTo>
                        <a:pt x="1" y="14"/>
                        <a:pt x="3" y="15"/>
                        <a:pt x="4" y="14"/>
                      </a:cubicBezTo>
                      <a:cubicBezTo>
                        <a:pt x="32" y="7"/>
                        <a:pt x="32" y="7"/>
                        <a:pt x="32" y="7"/>
                      </a:cubicBezTo>
                      <a:cubicBezTo>
                        <a:pt x="33" y="7"/>
                        <a:pt x="34" y="5"/>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7" name="Freeform 173">
                  <a:extLst>
                    <a:ext uri="{FF2B5EF4-FFF2-40B4-BE49-F238E27FC236}">
                      <a16:creationId xmlns:a16="http://schemas.microsoft.com/office/drawing/2014/main" id="{D2A06C1D-777C-44C3-84A1-39A376C6B228}"/>
                    </a:ext>
                  </a:extLst>
                </p:cNvPr>
                <p:cNvSpPr>
                  <a:spLocks/>
                </p:cNvSpPr>
                <p:nvPr/>
              </p:nvSpPr>
              <p:spPr bwMode="auto">
                <a:xfrm>
                  <a:off x="2135188" y="5621322"/>
                  <a:ext cx="141288" cy="57151"/>
                </a:xfrm>
                <a:custGeom>
                  <a:avLst/>
                  <a:gdLst>
                    <a:gd name="T0" fmla="*/ 0 w 34"/>
                    <a:gd name="T1" fmla="*/ 11 h 14"/>
                    <a:gd name="T2" fmla="*/ 4 w 34"/>
                    <a:gd name="T3" fmla="*/ 14 h 14"/>
                    <a:gd name="T4" fmla="*/ 32 w 34"/>
                    <a:gd name="T5" fmla="*/ 7 h 14"/>
                    <a:gd name="T6" fmla="*/ 34 w 34"/>
                    <a:gd name="T7" fmla="*/ 3 h 14"/>
                    <a:gd name="T8" fmla="*/ 30 w 34"/>
                    <a:gd name="T9" fmla="*/ 0 h 14"/>
                    <a:gd name="T10" fmla="*/ 3 w 34"/>
                    <a:gd name="T11" fmla="*/ 7 h 14"/>
                    <a:gd name="T12" fmla="*/ 0 w 34"/>
                    <a:gd name="T13" fmla="*/ 11 h 14"/>
                  </a:gdLst>
                  <a:ahLst/>
                  <a:cxnLst>
                    <a:cxn ang="0">
                      <a:pos x="T0" y="T1"/>
                    </a:cxn>
                    <a:cxn ang="0">
                      <a:pos x="T2" y="T3"/>
                    </a:cxn>
                    <a:cxn ang="0">
                      <a:pos x="T4" y="T5"/>
                    </a:cxn>
                    <a:cxn ang="0">
                      <a:pos x="T6" y="T7"/>
                    </a:cxn>
                    <a:cxn ang="0">
                      <a:pos x="T8" y="T9"/>
                    </a:cxn>
                    <a:cxn ang="0">
                      <a:pos x="T10" y="T11"/>
                    </a:cxn>
                    <a:cxn ang="0">
                      <a:pos x="T12" y="T13"/>
                    </a:cxn>
                  </a:cxnLst>
                  <a:rect l="0" t="0" r="r" b="b"/>
                  <a:pathLst>
                    <a:path w="34" h="14">
                      <a:moveTo>
                        <a:pt x="0" y="11"/>
                      </a:moveTo>
                      <a:cubicBezTo>
                        <a:pt x="1" y="13"/>
                        <a:pt x="3" y="14"/>
                        <a:pt x="4" y="14"/>
                      </a:cubicBezTo>
                      <a:cubicBezTo>
                        <a:pt x="32" y="7"/>
                        <a:pt x="32" y="7"/>
                        <a:pt x="32" y="7"/>
                      </a:cubicBezTo>
                      <a:cubicBezTo>
                        <a:pt x="33" y="6"/>
                        <a:pt x="34" y="4"/>
                        <a:pt x="34" y="3"/>
                      </a:cubicBezTo>
                      <a:cubicBezTo>
                        <a:pt x="34" y="1"/>
                        <a:pt x="32" y="0"/>
                        <a:pt x="30" y="0"/>
                      </a:cubicBezTo>
                      <a:cubicBezTo>
                        <a:pt x="3" y="7"/>
                        <a:pt x="3" y="7"/>
                        <a:pt x="3" y="7"/>
                      </a:cubicBezTo>
                      <a:cubicBezTo>
                        <a:pt x="1" y="8"/>
                        <a:pt x="0" y="10"/>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8" name="Freeform 174">
                  <a:extLst>
                    <a:ext uri="{FF2B5EF4-FFF2-40B4-BE49-F238E27FC236}">
                      <a16:creationId xmlns:a16="http://schemas.microsoft.com/office/drawing/2014/main" id="{36BFA2D7-CA2F-4A21-BB3D-814A212D6251}"/>
                    </a:ext>
                  </a:extLst>
                </p:cNvPr>
                <p:cNvSpPr>
                  <a:spLocks/>
                </p:cNvSpPr>
                <p:nvPr/>
              </p:nvSpPr>
              <p:spPr bwMode="auto">
                <a:xfrm>
                  <a:off x="2135188" y="5737204"/>
                  <a:ext cx="141288" cy="61912"/>
                </a:xfrm>
                <a:custGeom>
                  <a:avLst/>
                  <a:gdLst>
                    <a:gd name="T0" fmla="*/ 34 w 34"/>
                    <a:gd name="T1" fmla="*/ 3 h 15"/>
                    <a:gd name="T2" fmla="*/ 30 w 34"/>
                    <a:gd name="T3" fmla="*/ 1 h 15"/>
                    <a:gd name="T4" fmla="*/ 3 w 34"/>
                    <a:gd name="T5" fmla="*/ 8 h 15"/>
                    <a:gd name="T6" fmla="*/ 0 w 34"/>
                    <a:gd name="T7" fmla="*/ 12 h 15"/>
                    <a:gd name="T8" fmla="*/ 4 w 34"/>
                    <a:gd name="T9" fmla="*/ 15 h 15"/>
                    <a:gd name="T10" fmla="*/ 32 w 34"/>
                    <a:gd name="T11" fmla="*/ 7 h 15"/>
                    <a:gd name="T12" fmla="*/ 34 w 3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34" h="15">
                      <a:moveTo>
                        <a:pt x="34" y="3"/>
                      </a:moveTo>
                      <a:cubicBezTo>
                        <a:pt x="34" y="1"/>
                        <a:pt x="32" y="0"/>
                        <a:pt x="30" y="1"/>
                      </a:cubicBezTo>
                      <a:cubicBezTo>
                        <a:pt x="3" y="8"/>
                        <a:pt x="3" y="8"/>
                        <a:pt x="3" y="8"/>
                      </a:cubicBezTo>
                      <a:cubicBezTo>
                        <a:pt x="1" y="8"/>
                        <a:pt x="0" y="10"/>
                        <a:pt x="0" y="12"/>
                      </a:cubicBezTo>
                      <a:cubicBezTo>
                        <a:pt x="1" y="14"/>
                        <a:pt x="3" y="15"/>
                        <a:pt x="4" y="15"/>
                      </a:cubicBezTo>
                      <a:cubicBezTo>
                        <a:pt x="32" y="7"/>
                        <a:pt x="32" y="7"/>
                        <a:pt x="32" y="7"/>
                      </a:cubicBezTo>
                      <a:cubicBezTo>
                        <a:pt x="33" y="7"/>
                        <a:pt x="34" y="5"/>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9" name="Freeform 175">
                  <a:extLst>
                    <a:ext uri="{FF2B5EF4-FFF2-40B4-BE49-F238E27FC236}">
                      <a16:creationId xmlns:a16="http://schemas.microsoft.com/office/drawing/2014/main" id="{65388329-3DB8-480C-8436-0208D446865C}"/>
                    </a:ext>
                  </a:extLst>
                </p:cNvPr>
                <p:cNvSpPr>
                  <a:spLocks/>
                </p:cNvSpPr>
                <p:nvPr/>
              </p:nvSpPr>
              <p:spPr bwMode="auto">
                <a:xfrm>
                  <a:off x="2219325" y="5778499"/>
                  <a:ext cx="57151" cy="41275"/>
                </a:xfrm>
                <a:custGeom>
                  <a:avLst/>
                  <a:gdLst>
                    <a:gd name="T0" fmla="*/ 14 w 14"/>
                    <a:gd name="T1" fmla="*/ 3 h 10"/>
                    <a:gd name="T2" fmla="*/ 10 w 14"/>
                    <a:gd name="T3" fmla="*/ 0 h 10"/>
                    <a:gd name="T4" fmla="*/ 0 w 14"/>
                    <a:gd name="T5" fmla="*/ 3 h 10"/>
                    <a:gd name="T6" fmla="*/ 0 w 14"/>
                    <a:gd name="T7" fmla="*/ 10 h 10"/>
                    <a:gd name="T8" fmla="*/ 12 w 14"/>
                    <a:gd name="T9" fmla="*/ 7 h 10"/>
                    <a:gd name="T10" fmla="*/ 14 w 14"/>
                    <a:gd name="T11" fmla="*/ 3 h 10"/>
                  </a:gdLst>
                  <a:ahLst/>
                  <a:cxnLst>
                    <a:cxn ang="0">
                      <a:pos x="T0" y="T1"/>
                    </a:cxn>
                    <a:cxn ang="0">
                      <a:pos x="T2" y="T3"/>
                    </a:cxn>
                    <a:cxn ang="0">
                      <a:pos x="T4" y="T5"/>
                    </a:cxn>
                    <a:cxn ang="0">
                      <a:pos x="T6" y="T7"/>
                    </a:cxn>
                    <a:cxn ang="0">
                      <a:pos x="T8" y="T9"/>
                    </a:cxn>
                    <a:cxn ang="0">
                      <a:pos x="T10" y="T11"/>
                    </a:cxn>
                  </a:cxnLst>
                  <a:rect l="0" t="0" r="r" b="b"/>
                  <a:pathLst>
                    <a:path w="14" h="10">
                      <a:moveTo>
                        <a:pt x="14" y="3"/>
                      </a:moveTo>
                      <a:cubicBezTo>
                        <a:pt x="14" y="1"/>
                        <a:pt x="12" y="0"/>
                        <a:pt x="10" y="0"/>
                      </a:cubicBezTo>
                      <a:cubicBezTo>
                        <a:pt x="0" y="3"/>
                        <a:pt x="0" y="3"/>
                        <a:pt x="0" y="3"/>
                      </a:cubicBezTo>
                      <a:cubicBezTo>
                        <a:pt x="0" y="10"/>
                        <a:pt x="0" y="10"/>
                        <a:pt x="0" y="10"/>
                      </a:cubicBezTo>
                      <a:cubicBezTo>
                        <a:pt x="12" y="7"/>
                        <a:pt x="12" y="7"/>
                        <a:pt x="12" y="7"/>
                      </a:cubicBezTo>
                      <a:cubicBezTo>
                        <a:pt x="13" y="6"/>
                        <a:pt x="14" y="4"/>
                        <a:pt x="1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0" name="Freeform 176">
                  <a:extLst>
                    <a:ext uri="{FF2B5EF4-FFF2-40B4-BE49-F238E27FC236}">
                      <a16:creationId xmlns:a16="http://schemas.microsoft.com/office/drawing/2014/main" id="{F9EA6111-CCB3-46DB-8E15-90DDAF5FE5F2}"/>
                    </a:ext>
                  </a:extLst>
                </p:cNvPr>
                <p:cNvSpPr>
                  <a:spLocks noEditPoints="1"/>
                </p:cNvSpPr>
                <p:nvPr/>
              </p:nvSpPr>
              <p:spPr bwMode="auto">
                <a:xfrm>
                  <a:off x="2147888" y="5783263"/>
                  <a:ext cx="103188" cy="144463"/>
                </a:xfrm>
                <a:custGeom>
                  <a:avLst/>
                  <a:gdLst>
                    <a:gd name="T0" fmla="*/ 17 w 25"/>
                    <a:gd name="T1" fmla="*/ 4 h 35"/>
                    <a:gd name="T2" fmla="*/ 17 w 25"/>
                    <a:gd name="T3" fmla="*/ 10 h 35"/>
                    <a:gd name="T4" fmla="*/ 16 w 25"/>
                    <a:gd name="T5" fmla="*/ 10 h 35"/>
                    <a:gd name="T6" fmla="*/ 16 w 25"/>
                    <a:gd name="T7" fmla="*/ 12 h 35"/>
                    <a:gd name="T8" fmla="*/ 11 w 25"/>
                    <a:gd name="T9" fmla="*/ 12 h 35"/>
                    <a:gd name="T10" fmla="*/ 11 w 25"/>
                    <a:gd name="T11" fmla="*/ 10 h 35"/>
                    <a:gd name="T12" fmla="*/ 10 w 25"/>
                    <a:gd name="T13" fmla="*/ 10 h 35"/>
                    <a:gd name="T14" fmla="*/ 10 w 25"/>
                    <a:gd name="T15" fmla="*/ 6 h 35"/>
                    <a:gd name="T16" fmla="*/ 7 w 25"/>
                    <a:gd name="T17" fmla="*/ 1 h 35"/>
                    <a:gd name="T18" fmla="*/ 2 w 25"/>
                    <a:gd name="T19" fmla="*/ 0 h 35"/>
                    <a:gd name="T20" fmla="*/ 0 w 25"/>
                    <a:gd name="T21" fmla="*/ 4 h 35"/>
                    <a:gd name="T22" fmla="*/ 5 w 25"/>
                    <a:gd name="T23" fmla="*/ 8 h 35"/>
                    <a:gd name="T24" fmla="*/ 5 w 25"/>
                    <a:gd name="T25" fmla="*/ 10 h 35"/>
                    <a:gd name="T26" fmla="*/ 4 w 25"/>
                    <a:gd name="T27" fmla="*/ 10 h 35"/>
                    <a:gd name="T28" fmla="*/ 4 w 25"/>
                    <a:gd name="T29" fmla="*/ 12 h 35"/>
                    <a:gd name="T30" fmla="*/ 2 w 25"/>
                    <a:gd name="T31" fmla="*/ 12 h 35"/>
                    <a:gd name="T32" fmla="*/ 2 w 25"/>
                    <a:gd name="T33" fmla="*/ 17 h 35"/>
                    <a:gd name="T34" fmla="*/ 6 w 25"/>
                    <a:gd name="T35" fmla="*/ 21 h 35"/>
                    <a:gd name="T36" fmla="*/ 6 w 25"/>
                    <a:gd name="T37" fmla="*/ 30 h 35"/>
                    <a:gd name="T38" fmla="*/ 7 w 25"/>
                    <a:gd name="T39" fmla="*/ 31 h 35"/>
                    <a:gd name="T40" fmla="*/ 9 w 25"/>
                    <a:gd name="T41" fmla="*/ 31 h 35"/>
                    <a:gd name="T42" fmla="*/ 18 w 25"/>
                    <a:gd name="T43" fmla="*/ 31 h 35"/>
                    <a:gd name="T44" fmla="*/ 20 w 25"/>
                    <a:gd name="T45" fmla="*/ 31 h 35"/>
                    <a:gd name="T46" fmla="*/ 21 w 25"/>
                    <a:gd name="T47" fmla="*/ 30 h 35"/>
                    <a:gd name="T48" fmla="*/ 21 w 25"/>
                    <a:gd name="T49" fmla="*/ 21 h 35"/>
                    <a:gd name="T50" fmla="*/ 25 w 25"/>
                    <a:gd name="T51" fmla="*/ 17 h 35"/>
                    <a:gd name="T52" fmla="*/ 25 w 25"/>
                    <a:gd name="T53" fmla="*/ 12 h 35"/>
                    <a:gd name="T54" fmla="*/ 23 w 25"/>
                    <a:gd name="T55" fmla="*/ 12 h 35"/>
                    <a:gd name="T56" fmla="*/ 23 w 25"/>
                    <a:gd name="T57" fmla="*/ 10 h 35"/>
                    <a:gd name="T58" fmla="*/ 22 w 25"/>
                    <a:gd name="T59" fmla="*/ 10 h 35"/>
                    <a:gd name="T60" fmla="*/ 22 w 25"/>
                    <a:gd name="T61" fmla="*/ 6 h 35"/>
                    <a:gd name="T62" fmla="*/ 17 w 25"/>
                    <a:gd name="T63" fmla="*/ 3 h 35"/>
                    <a:gd name="T64" fmla="*/ 17 w 25"/>
                    <a:gd name="T65" fmla="*/ 4 h 35"/>
                    <a:gd name="T66" fmla="*/ 20 w 25"/>
                    <a:gd name="T67" fmla="*/ 17 h 35"/>
                    <a:gd name="T68" fmla="*/ 17 w 25"/>
                    <a:gd name="T69" fmla="*/ 19 h 35"/>
                    <a:gd name="T70" fmla="*/ 17 w 25"/>
                    <a:gd name="T71" fmla="*/ 27 h 35"/>
                    <a:gd name="T72" fmla="*/ 10 w 25"/>
                    <a:gd name="T73" fmla="*/ 27 h 35"/>
                    <a:gd name="T74" fmla="*/ 10 w 25"/>
                    <a:gd name="T75" fmla="*/ 19 h 35"/>
                    <a:gd name="T76" fmla="*/ 7 w 25"/>
                    <a:gd name="T77" fmla="*/ 17 h 35"/>
                    <a:gd name="T78" fmla="*/ 7 w 25"/>
                    <a:gd name="T79" fmla="*/ 16 h 35"/>
                    <a:gd name="T80" fmla="*/ 7 w 25"/>
                    <a:gd name="T81" fmla="*/ 16 h 35"/>
                    <a:gd name="T82" fmla="*/ 20 w 25"/>
                    <a:gd name="T83" fmla="*/ 16 h 35"/>
                    <a:gd name="T84" fmla="*/ 20 w 25"/>
                    <a:gd name="T85"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 h="35">
                      <a:moveTo>
                        <a:pt x="17" y="4"/>
                      </a:moveTo>
                      <a:cubicBezTo>
                        <a:pt x="17" y="10"/>
                        <a:pt x="17" y="10"/>
                        <a:pt x="17" y="10"/>
                      </a:cubicBezTo>
                      <a:cubicBezTo>
                        <a:pt x="16" y="10"/>
                        <a:pt x="16" y="10"/>
                        <a:pt x="16" y="10"/>
                      </a:cubicBezTo>
                      <a:cubicBezTo>
                        <a:pt x="16" y="12"/>
                        <a:pt x="16" y="12"/>
                        <a:pt x="16" y="12"/>
                      </a:cubicBezTo>
                      <a:cubicBezTo>
                        <a:pt x="11" y="12"/>
                        <a:pt x="11" y="12"/>
                        <a:pt x="11" y="12"/>
                      </a:cubicBezTo>
                      <a:cubicBezTo>
                        <a:pt x="11" y="10"/>
                        <a:pt x="11" y="10"/>
                        <a:pt x="11" y="10"/>
                      </a:cubicBezTo>
                      <a:cubicBezTo>
                        <a:pt x="10" y="10"/>
                        <a:pt x="10" y="10"/>
                        <a:pt x="10" y="10"/>
                      </a:cubicBezTo>
                      <a:cubicBezTo>
                        <a:pt x="10" y="6"/>
                        <a:pt x="10" y="6"/>
                        <a:pt x="10" y="6"/>
                      </a:cubicBezTo>
                      <a:cubicBezTo>
                        <a:pt x="10" y="4"/>
                        <a:pt x="9" y="2"/>
                        <a:pt x="7" y="1"/>
                      </a:cubicBezTo>
                      <a:cubicBezTo>
                        <a:pt x="4" y="0"/>
                        <a:pt x="2" y="0"/>
                        <a:pt x="2" y="0"/>
                      </a:cubicBezTo>
                      <a:cubicBezTo>
                        <a:pt x="0" y="1"/>
                        <a:pt x="0" y="4"/>
                        <a:pt x="0" y="4"/>
                      </a:cubicBezTo>
                      <a:cubicBezTo>
                        <a:pt x="2" y="4"/>
                        <a:pt x="5" y="5"/>
                        <a:pt x="5" y="8"/>
                      </a:cubicBezTo>
                      <a:cubicBezTo>
                        <a:pt x="5" y="10"/>
                        <a:pt x="5" y="10"/>
                        <a:pt x="5" y="10"/>
                      </a:cubicBezTo>
                      <a:cubicBezTo>
                        <a:pt x="4" y="10"/>
                        <a:pt x="4" y="10"/>
                        <a:pt x="4" y="10"/>
                      </a:cubicBezTo>
                      <a:cubicBezTo>
                        <a:pt x="4" y="12"/>
                        <a:pt x="4" y="12"/>
                        <a:pt x="4" y="12"/>
                      </a:cubicBezTo>
                      <a:cubicBezTo>
                        <a:pt x="2" y="12"/>
                        <a:pt x="2" y="12"/>
                        <a:pt x="2" y="12"/>
                      </a:cubicBezTo>
                      <a:cubicBezTo>
                        <a:pt x="2" y="17"/>
                        <a:pt x="2" y="17"/>
                        <a:pt x="2" y="17"/>
                      </a:cubicBezTo>
                      <a:cubicBezTo>
                        <a:pt x="6" y="21"/>
                        <a:pt x="6" y="21"/>
                        <a:pt x="6" y="21"/>
                      </a:cubicBezTo>
                      <a:cubicBezTo>
                        <a:pt x="6" y="30"/>
                        <a:pt x="6" y="30"/>
                        <a:pt x="6" y="30"/>
                      </a:cubicBezTo>
                      <a:cubicBezTo>
                        <a:pt x="6" y="30"/>
                        <a:pt x="6" y="31"/>
                        <a:pt x="7" y="31"/>
                      </a:cubicBezTo>
                      <a:cubicBezTo>
                        <a:pt x="9" y="31"/>
                        <a:pt x="9" y="31"/>
                        <a:pt x="9" y="31"/>
                      </a:cubicBezTo>
                      <a:cubicBezTo>
                        <a:pt x="11" y="35"/>
                        <a:pt x="16" y="35"/>
                        <a:pt x="18" y="31"/>
                      </a:cubicBezTo>
                      <a:cubicBezTo>
                        <a:pt x="20" y="31"/>
                        <a:pt x="20" y="31"/>
                        <a:pt x="20" y="31"/>
                      </a:cubicBezTo>
                      <a:cubicBezTo>
                        <a:pt x="21" y="31"/>
                        <a:pt x="21" y="30"/>
                        <a:pt x="21" y="30"/>
                      </a:cubicBezTo>
                      <a:cubicBezTo>
                        <a:pt x="21" y="21"/>
                        <a:pt x="21" y="21"/>
                        <a:pt x="21" y="21"/>
                      </a:cubicBezTo>
                      <a:cubicBezTo>
                        <a:pt x="25" y="17"/>
                        <a:pt x="25" y="17"/>
                        <a:pt x="25" y="17"/>
                      </a:cubicBezTo>
                      <a:cubicBezTo>
                        <a:pt x="25" y="12"/>
                        <a:pt x="25" y="12"/>
                        <a:pt x="25" y="12"/>
                      </a:cubicBezTo>
                      <a:cubicBezTo>
                        <a:pt x="23" y="12"/>
                        <a:pt x="23" y="12"/>
                        <a:pt x="23" y="12"/>
                      </a:cubicBezTo>
                      <a:cubicBezTo>
                        <a:pt x="23" y="10"/>
                        <a:pt x="23" y="10"/>
                        <a:pt x="23" y="10"/>
                      </a:cubicBezTo>
                      <a:cubicBezTo>
                        <a:pt x="22" y="10"/>
                        <a:pt x="22" y="10"/>
                        <a:pt x="22" y="10"/>
                      </a:cubicBezTo>
                      <a:cubicBezTo>
                        <a:pt x="22" y="6"/>
                        <a:pt x="22" y="6"/>
                        <a:pt x="22" y="6"/>
                      </a:cubicBezTo>
                      <a:cubicBezTo>
                        <a:pt x="17" y="3"/>
                        <a:pt x="17" y="3"/>
                        <a:pt x="17" y="3"/>
                      </a:cubicBezTo>
                      <a:lnTo>
                        <a:pt x="17" y="4"/>
                      </a:lnTo>
                      <a:close/>
                      <a:moveTo>
                        <a:pt x="20" y="17"/>
                      </a:moveTo>
                      <a:cubicBezTo>
                        <a:pt x="17" y="19"/>
                        <a:pt x="17" y="19"/>
                        <a:pt x="17" y="19"/>
                      </a:cubicBezTo>
                      <a:cubicBezTo>
                        <a:pt x="17" y="27"/>
                        <a:pt x="17" y="27"/>
                        <a:pt x="17" y="27"/>
                      </a:cubicBezTo>
                      <a:cubicBezTo>
                        <a:pt x="10" y="27"/>
                        <a:pt x="10" y="27"/>
                        <a:pt x="10" y="27"/>
                      </a:cubicBezTo>
                      <a:cubicBezTo>
                        <a:pt x="10" y="19"/>
                        <a:pt x="10" y="19"/>
                        <a:pt x="10" y="19"/>
                      </a:cubicBezTo>
                      <a:cubicBezTo>
                        <a:pt x="7" y="17"/>
                        <a:pt x="7" y="17"/>
                        <a:pt x="7" y="17"/>
                      </a:cubicBezTo>
                      <a:cubicBezTo>
                        <a:pt x="7" y="16"/>
                        <a:pt x="7" y="16"/>
                        <a:pt x="7" y="16"/>
                      </a:cubicBezTo>
                      <a:cubicBezTo>
                        <a:pt x="7" y="16"/>
                        <a:pt x="7" y="16"/>
                        <a:pt x="7" y="16"/>
                      </a:cubicBezTo>
                      <a:cubicBezTo>
                        <a:pt x="20" y="16"/>
                        <a:pt x="20" y="16"/>
                        <a:pt x="20" y="16"/>
                      </a:cubicBezTo>
                      <a:lnTo>
                        <a:pt x="2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74" name="Freeform 177">
                <a:extLst>
                  <a:ext uri="{FF2B5EF4-FFF2-40B4-BE49-F238E27FC236}">
                    <a16:creationId xmlns:a16="http://schemas.microsoft.com/office/drawing/2014/main" id="{A318D7E2-71C1-4937-90EA-4B3F4DBA9436}"/>
                  </a:ext>
                </a:extLst>
              </p:cNvPr>
              <p:cNvSpPr>
                <a:spLocks noEditPoints="1"/>
              </p:cNvSpPr>
              <p:nvPr/>
            </p:nvSpPr>
            <p:spPr bwMode="auto">
              <a:xfrm>
                <a:off x="4366362" y="4278653"/>
                <a:ext cx="210741" cy="210741"/>
              </a:xfrm>
              <a:custGeom>
                <a:avLst/>
                <a:gdLst>
                  <a:gd name="T0" fmla="*/ 68 w 68"/>
                  <a:gd name="T1" fmla="*/ 34 h 68"/>
                  <a:gd name="T2" fmla="*/ 52 w 68"/>
                  <a:gd name="T3" fmla="*/ 32 h 68"/>
                  <a:gd name="T4" fmla="*/ 66 w 68"/>
                  <a:gd name="T5" fmla="*/ 26 h 68"/>
                  <a:gd name="T6" fmla="*/ 66 w 68"/>
                  <a:gd name="T7" fmla="*/ 23 h 68"/>
                  <a:gd name="T8" fmla="*/ 52 w 68"/>
                  <a:gd name="T9" fmla="*/ 15 h 68"/>
                  <a:gd name="T10" fmla="*/ 44 w 68"/>
                  <a:gd name="T11" fmla="*/ 1 h 68"/>
                  <a:gd name="T12" fmla="*/ 41 w 68"/>
                  <a:gd name="T13" fmla="*/ 1 h 68"/>
                  <a:gd name="T14" fmla="*/ 35 w 68"/>
                  <a:gd name="T15" fmla="*/ 15 h 68"/>
                  <a:gd name="T16" fmla="*/ 34 w 68"/>
                  <a:gd name="T17" fmla="*/ 0 h 68"/>
                  <a:gd name="T18" fmla="*/ 32 w 68"/>
                  <a:gd name="T19" fmla="*/ 15 h 68"/>
                  <a:gd name="T20" fmla="*/ 26 w 68"/>
                  <a:gd name="T21" fmla="*/ 1 h 68"/>
                  <a:gd name="T22" fmla="*/ 23 w 68"/>
                  <a:gd name="T23" fmla="*/ 1 h 68"/>
                  <a:gd name="T24" fmla="*/ 15 w 68"/>
                  <a:gd name="T25" fmla="*/ 15 h 68"/>
                  <a:gd name="T26" fmla="*/ 1 w 68"/>
                  <a:gd name="T27" fmla="*/ 23 h 68"/>
                  <a:gd name="T28" fmla="*/ 1 w 68"/>
                  <a:gd name="T29" fmla="*/ 26 h 68"/>
                  <a:gd name="T30" fmla="*/ 15 w 68"/>
                  <a:gd name="T31" fmla="*/ 32 h 68"/>
                  <a:gd name="T32" fmla="*/ 0 w 68"/>
                  <a:gd name="T33" fmla="*/ 34 h 68"/>
                  <a:gd name="T34" fmla="*/ 15 w 68"/>
                  <a:gd name="T35" fmla="*/ 35 h 68"/>
                  <a:gd name="T36" fmla="*/ 1 w 68"/>
                  <a:gd name="T37" fmla="*/ 41 h 68"/>
                  <a:gd name="T38" fmla="*/ 1 w 68"/>
                  <a:gd name="T39" fmla="*/ 44 h 68"/>
                  <a:gd name="T40" fmla="*/ 15 w 68"/>
                  <a:gd name="T41" fmla="*/ 52 h 68"/>
                  <a:gd name="T42" fmla="*/ 23 w 68"/>
                  <a:gd name="T43" fmla="*/ 66 h 68"/>
                  <a:gd name="T44" fmla="*/ 26 w 68"/>
                  <a:gd name="T45" fmla="*/ 66 h 68"/>
                  <a:gd name="T46" fmla="*/ 32 w 68"/>
                  <a:gd name="T47" fmla="*/ 52 h 68"/>
                  <a:gd name="T48" fmla="*/ 34 w 68"/>
                  <a:gd name="T49" fmla="*/ 68 h 68"/>
                  <a:gd name="T50" fmla="*/ 35 w 68"/>
                  <a:gd name="T51" fmla="*/ 52 h 68"/>
                  <a:gd name="T52" fmla="*/ 41 w 68"/>
                  <a:gd name="T53" fmla="*/ 66 h 68"/>
                  <a:gd name="T54" fmla="*/ 44 w 68"/>
                  <a:gd name="T55" fmla="*/ 66 h 68"/>
                  <a:gd name="T56" fmla="*/ 52 w 68"/>
                  <a:gd name="T57" fmla="*/ 52 h 68"/>
                  <a:gd name="T58" fmla="*/ 66 w 68"/>
                  <a:gd name="T59" fmla="*/ 44 h 68"/>
                  <a:gd name="T60" fmla="*/ 66 w 68"/>
                  <a:gd name="T61" fmla="*/ 41 h 68"/>
                  <a:gd name="T62" fmla="*/ 52 w 68"/>
                  <a:gd name="T63" fmla="*/ 35 h 68"/>
                  <a:gd name="T64" fmla="*/ 34 w 68"/>
                  <a:gd name="T65" fmla="*/ 42 h 68"/>
                  <a:gd name="T66" fmla="*/ 34 w 68"/>
                  <a:gd name="T67" fmla="*/ 25 h 68"/>
                  <a:gd name="T68" fmla="*/ 34 w 68"/>
                  <a:gd name="T69"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 h="68">
                    <a:moveTo>
                      <a:pt x="66" y="35"/>
                    </a:moveTo>
                    <a:cubicBezTo>
                      <a:pt x="67" y="35"/>
                      <a:pt x="68" y="34"/>
                      <a:pt x="68" y="34"/>
                    </a:cubicBezTo>
                    <a:cubicBezTo>
                      <a:pt x="68" y="33"/>
                      <a:pt x="67" y="32"/>
                      <a:pt x="66" y="32"/>
                    </a:cubicBezTo>
                    <a:cubicBezTo>
                      <a:pt x="52" y="32"/>
                      <a:pt x="52" y="32"/>
                      <a:pt x="52" y="32"/>
                    </a:cubicBezTo>
                    <a:cubicBezTo>
                      <a:pt x="52" y="26"/>
                      <a:pt x="52" y="26"/>
                      <a:pt x="52" y="26"/>
                    </a:cubicBezTo>
                    <a:cubicBezTo>
                      <a:pt x="66" y="26"/>
                      <a:pt x="66" y="26"/>
                      <a:pt x="66" y="26"/>
                    </a:cubicBezTo>
                    <a:cubicBezTo>
                      <a:pt x="67" y="26"/>
                      <a:pt x="68" y="25"/>
                      <a:pt x="68" y="25"/>
                    </a:cubicBezTo>
                    <a:cubicBezTo>
                      <a:pt x="68" y="24"/>
                      <a:pt x="67" y="23"/>
                      <a:pt x="66" y="23"/>
                    </a:cubicBezTo>
                    <a:cubicBezTo>
                      <a:pt x="52" y="23"/>
                      <a:pt x="52" y="23"/>
                      <a:pt x="52" y="23"/>
                    </a:cubicBezTo>
                    <a:cubicBezTo>
                      <a:pt x="52" y="15"/>
                      <a:pt x="52" y="15"/>
                      <a:pt x="52" y="15"/>
                    </a:cubicBezTo>
                    <a:cubicBezTo>
                      <a:pt x="44" y="15"/>
                      <a:pt x="44" y="15"/>
                      <a:pt x="44" y="15"/>
                    </a:cubicBezTo>
                    <a:cubicBezTo>
                      <a:pt x="44" y="1"/>
                      <a:pt x="44" y="1"/>
                      <a:pt x="44" y="1"/>
                    </a:cubicBezTo>
                    <a:cubicBezTo>
                      <a:pt x="44" y="0"/>
                      <a:pt x="44" y="0"/>
                      <a:pt x="43" y="0"/>
                    </a:cubicBezTo>
                    <a:cubicBezTo>
                      <a:pt x="42" y="0"/>
                      <a:pt x="41" y="0"/>
                      <a:pt x="41" y="1"/>
                    </a:cubicBezTo>
                    <a:cubicBezTo>
                      <a:pt x="41" y="15"/>
                      <a:pt x="41" y="15"/>
                      <a:pt x="41" y="15"/>
                    </a:cubicBezTo>
                    <a:cubicBezTo>
                      <a:pt x="35" y="15"/>
                      <a:pt x="35" y="15"/>
                      <a:pt x="35" y="15"/>
                    </a:cubicBezTo>
                    <a:cubicBezTo>
                      <a:pt x="35" y="1"/>
                      <a:pt x="35" y="1"/>
                      <a:pt x="35" y="1"/>
                    </a:cubicBezTo>
                    <a:cubicBezTo>
                      <a:pt x="35" y="0"/>
                      <a:pt x="34" y="0"/>
                      <a:pt x="34" y="0"/>
                    </a:cubicBezTo>
                    <a:cubicBezTo>
                      <a:pt x="33" y="0"/>
                      <a:pt x="32" y="0"/>
                      <a:pt x="32" y="1"/>
                    </a:cubicBezTo>
                    <a:cubicBezTo>
                      <a:pt x="32" y="15"/>
                      <a:pt x="32" y="15"/>
                      <a:pt x="32" y="15"/>
                    </a:cubicBezTo>
                    <a:cubicBezTo>
                      <a:pt x="26" y="15"/>
                      <a:pt x="26" y="15"/>
                      <a:pt x="26" y="15"/>
                    </a:cubicBezTo>
                    <a:cubicBezTo>
                      <a:pt x="26" y="1"/>
                      <a:pt x="26" y="1"/>
                      <a:pt x="26" y="1"/>
                    </a:cubicBezTo>
                    <a:cubicBezTo>
                      <a:pt x="26" y="0"/>
                      <a:pt x="25" y="0"/>
                      <a:pt x="25" y="0"/>
                    </a:cubicBezTo>
                    <a:cubicBezTo>
                      <a:pt x="24" y="0"/>
                      <a:pt x="23" y="0"/>
                      <a:pt x="23" y="1"/>
                    </a:cubicBezTo>
                    <a:cubicBezTo>
                      <a:pt x="23" y="15"/>
                      <a:pt x="23" y="15"/>
                      <a:pt x="23" y="15"/>
                    </a:cubicBezTo>
                    <a:cubicBezTo>
                      <a:pt x="15" y="15"/>
                      <a:pt x="15" y="15"/>
                      <a:pt x="15" y="15"/>
                    </a:cubicBezTo>
                    <a:cubicBezTo>
                      <a:pt x="15" y="23"/>
                      <a:pt x="15" y="23"/>
                      <a:pt x="15" y="23"/>
                    </a:cubicBezTo>
                    <a:cubicBezTo>
                      <a:pt x="1" y="23"/>
                      <a:pt x="1" y="23"/>
                      <a:pt x="1" y="23"/>
                    </a:cubicBezTo>
                    <a:cubicBezTo>
                      <a:pt x="0" y="23"/>
                      <a:pt x="0" y="24"/>
                      <a:pt x="0" y="25"/>
                    </a:cubicBezTo>
                    <a:cubicBezTo>
                      <a:pt x="0" y="25"/>
                      <a:pt x="0" y="26"/>
                      <a:pt x="1" y="26"/>
                    </a:cubicBezTo>
                    <a:cubicBezTo>
                      <a:pt x="15" y="26"/>
                      <a:pt x="15" y="26"/>
                      <a:pt x="15" y="26"/>
                    </a:cubicBezTo>
                    <a:cubicBezTo>
                      <a:pt x="15" y="32"/>
                      <a:pt x="15" y="32"/>
                      <a:pt x="15" y="32"/>
                    </a:cubicBezTo>
                    <a:cubicBezTo>
                      <a:pt x="1" y="32"/>
                      <a:pt x="1" y="32"/>
                      <a:pt x="1" y="32"/>
                    </a:cubicBezTo>
                    <a:cubicBezTo>
                      <a:pt x="0" y="32"/>
                      <a:pt x="0" y="33"/>
                      <a:pt x="0" y="34"/>
                    </a:cubicBezTo>
                    <a:cubicBezTo>
                      <a:pt x="0" y="34"/>
                      <a:pt x="0" y="35"/>
                      <a:pt x="1" y="35"/>
                    </a:cubicBezTo>
                    <a:cubicBezTo>
                      <a:pt x="15" y="35"/>
                      <a:pt x="15" y="35"/>
                      <a:pt x="15" y="35"/>
                    </a:cubicBezTo>
                    <a:cubicBezTo>
                      <a:pt x="15" y="41"/>
                      <a:pt x="15" y="41"/>
                      <a:pt x="15" y="41"/>
                    </a:cubicBezTo>
                    <a:cubicBezTo>
                      <a:pt x="1" y="41"/>
                      <a:pt x="1" y="41"/>
                      <a:pt x="1" y="41"/>
                    </a:cubicBezTo>
                    <a:cubicBezTo>
                      <a:pt x="0" y="41"/>
                      <a:pt x="0" y="42"/>
                      <a:pt x="0" y="43"/>
                    </a:cubicBezTo>
                    <a:cubicBezTo>
                      <a:pt x="0" y="44"/>
                      <a:pt x="0" y="44"/>
                      <a:pt x="1" y="44"/>
                    </a:cubicBezTo>
                    <a:cubicBezTo>
                      <a:pt x="15" y="44"/>
                      <a:pt x="15" y="44"/>
                      <a:pt x="15" y="44"/>
                    </a:cubicBezTo>
                    <a:cubicBezTo>
                      <a:pt x="15" y="52"/>
                      <a:pt x="15" y="52"/>
                      <a:pt x="15" y="52"/>
                    </a:cubicBezTo>
                    <a:cubicBezTo>
                      <a:pt x="23" y="52"/>
                      <a:pt x="23" y="52"/>
                      <a:pt x="23" y="52"/>
                    </a:cubicBezTo>
                    <a:cubicBezTo>
                      <a:pt x="23" y="66"/>
                      <a:pt x="23" y="66"/>
                      <a:pt x="23" y="66"/>
                    </a:cubicBezTo>
                    <a:cubicBezTo>
                      <a:pt x="23" y="67"/>
                      <a:pt x="24" y="68"/>
                      <a:pt x="25" y="68"/>
                    </a:cubicBezTo>
                    <a:cubicBezTo>
                      <a:pt x="25" y="68"/>
                      <a:pt x="26" y="67"/>
                      <a:pt x="26" y="66"/>
                    </a:cubicBezTo>
                    <a:cubicBezTo>
                      <a:pt x="26" y="52"/>
                      <a:pt x="26" y="52"/>
                      <a:pt x="26" y="52"/>
                    </a:cubicBezTo>
                    <a:cubicBezTo>
                      <a:pt x="32" y="52"/>
                      <a:pt x="32" y="52"/>
                      <a:pt x="32" y="52"/>
                    </a:cubicBezTo>
                    <a:cubicBezTo>
                      <a:pt x="32" y="66"/>
                      <a:pt x="32" y="66"/>
                      <a:pt x="32" y="66"/>
                    </a:cubicBezTo>
                    <a:cubicBezTo>
                      <a:pt x="32" y="67"/>
                      <a:pt x="33" y="68"/>
                      <a:pt x="34" y="68"/>
                    </a:cubicBezTo>
                    <a:cubicBezTo>
                      <a:pt x="34" y="68"/>
                      <a:pt x="35" y="67"/>
                      <a:pt x="35" y="66"/>
                    </a:cubicBezTo>
                    <a:cubicBezTo>
                      <a:pt x="35" y="52"/>
                      <a:pt x="35" y="52"/>
                      <a:pt x="35" y="52"/>
                    </a:cubicBezTo>
                    <a:cubicBezTo>
                      <a:pt x="41" y="52"/>
                      <a:pt x="41" y="52"/>
                      <a:pt x="41" y="52"/>
                    </a:cubicBezTo>
                    <a:cubicBezTo>
                      <a:pt x="41" y="66"/>
                      <a:pt x="41" y="66"/>
                      <a:pt x="41" y="66"/>
                    </a:cubicBezTo>
                    <a:cubicBezTo>
                      <a:pt x="41" y="67"/>
                      <a:pt x="42" y="68"/>
                      <a:pt x="43" y="68"/>
                    </a:cubicBezTo>
                    <a:cubicBezTo>
                      <a:pt x="44" y="68"/>
                      <a:pt x="44" y="67"/>
                      <a:pt x="44" y="66"/>
                    </a:cubicBezTo>
                    <a:cubicBezTo>
                      <a:pt x="44" y="52"/>
                      <a:pt x="44" y="52"/>
                      <a:pt x="44" y="52"/>
                    </a:cubicBezTo>
                    <a:cubicBezTo>
                      <a:pt x="52" y="52"/>
                      <a:pt x="52" y="52"/>
                      <a:pt x="52" y="52"/>
                    </a:cubicBezTo>
                    <a:cubicBezTo>
                      <a:pt x="52" y="44"/>
                      <a:pt x="52" y="44"/>
                      <a:pt x="52" y="44"/>
                    </a:cubicBezTo>
                    <a:cubicBezTo>
                      <a:pt x="66" y="44"/>
                      <a:pt x="66" y="44"/>
                      <a:pt x="66" y="44"/>
                    </a:cubicBezTo>
                    <a:cubicBezTo>
                      <a:pt x="67" y="44"/>
                      <a:pt x="68" y="44"/>
                      <a:pt x="68" y="43"/>
                    </a:cubicBezTo>
                    <a:cubicBezTo>
                      <a:pt x="68" y="42"/>
                      <a:pt x="67" y="41"/>
                      <a:pt x="66" y="41"/>
                    </a:cubicBezTo>
                    <a:cubicBezTo>
                      <a:pt x="52" y="41"/>
                      <a:pt x="52" y="41"/>
                      <a:pt x="52" y="41"/>
                    </a:cubicBezTo>
                    <a:cubicBezTo>
                      <a:pt x="52" y="35"/>
                      <a:pt x="52" y="35"/>
                      <a:pt x="52" y="35"/>
                    </a:cubicBezTo>
                    <a:lnTo>
                      <a:pt x="66" y="35"/>
                    </a:lnTo>
                    <a:close/>
                    <a:moveTo>
                      <a:pt x="34" y="42"/>
                    </a:moveTo>
                    <a:cubicBezTo>
                      <a:pt x="29" y="42"/>
                      <a:pt x="25" y="38"/>
                      <a:pt x="25" y="34"/>
                    </a:cubicBezTo>
                    <a:cubicBezTo>
                      <a:pt x="25" y="29"/>
                      <a:pt x="29" y="25"/>
                      <a:pt x="34" y="25"/>
                    </a:cubicBezTo>
                    <a:cubicBezTo>
                      <a:pt x="38" y="25"/>
                      <a:pt x="42" y="29"/>
                      <a:pt x="42" y="34"/>
                    </a:cubicBezTo>
                    <a:cubicBezTo>
                      <a:pt x="42" y="38"/>
                      <a:pt x="38" y="42"/>
                      <a:pt x="34" y="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75" name="组合 74">
                <a:extLst>
                  <a:ext uri="{FF2B5EF4-FFF2-40B4-BE49-F238E27FC236}">
                    <a16:creationId xmlns:a16="http://schemas.microsoft.com/office/drawing/2014/main" id="{81E04ABF-EEA5-497F-8741-AA6C0D53A8CE}"/>
                  </a:ext>
                </a:extLst>
              </p:cNvPr>
              <p:cNvGrpSpPr/>
              <p:nvPr/>
            </p:nvGrpSpPr>
            <p:grpSpPr>
              <a:xfrm>
                <a:off x="3827009" y="4280439"/>
                <a:ext cx="158354" cy="207169"/>
                <a:chOff x="5099050" y="5634038"/>
                <a:chExt cx="211138" cy="276225"/>
              </a:xfrm>
              <a:solidFill>
                <a:schemeClr val="bg1"/>
              </a:solidFill>
            </p:grpSpPr>
            <p:sp>
              <p:nvSpPr>
                <p:cNvPr id="103" name="Freeform 178">
                  <a:extLst>
                    <a:ext uri="{FF2B5EF4-FFF2-40B4-BE49-F238E27FC236}">
                      <a16:creationId xmlns:a16="http://schemas.microsoft.com/office/drawing/2014/main" id="{94FB3E7F-7970-4A81-9148-5FDBB26CCF1D}"/>
                    </a:ext>
                  </a:extLst>
                </p:cNvPr>
                <p:cNvSpPr>
                  <a:spLocks noEditPoints="1"/>
                </p:cNvSpPr>
                <p:nvPr/>
              </p:nvSpPr>
              <p:spPr bwMode="auto">
                <a:xfrm>
                  <a:off x="5153024" y="5741989"/>
                  <a:ext cx="103188" cy="103188"/>
                </a:xfrm>
                <a:custGeom>
                  <a:avLst/>
                  <a:gdLst>
                    <a:gd name="T0" fmla="*/ 25 w 25"/>
                    <a:gd name="T1" fmla="*/ 12 h 25"/>
                    <a:gd name="T2" fmla="*/ 19 w 25"/>
                    <a:gd name="T3" fmla="*/ 12 h 25"/>
                    <a:gd name="T4" fmla="*/ 25 w 25"/>
                    <a:gd name="T5" fmla="*/ 9 h 25"/>
                    <a:gd name="T6" fmla="*/ 25 w 25"/>
                    <a:gd name="T7" fmla="*/ 8 h 25"/>
                    <a:gd name="T8" fmla="*/ 19 w 25"/>
                    <a:gd name="T9" fmla="*/ 6 h 25"/>
                    <a:gd name="T10" fmla="*/ 16 w 25"/>
                    <a:gd name="T11" fmla="*/ 0 h 25"/>
                    <a:gd name="T12" fmla="*/ 15 w 25"/>
                    <a:gd name="T13" fmla="*/ 0 h 25"/>
                    <a:gd name="T14" fmla="*/ 13 w 25"/>
                    <a:gd name="T15" fmla="*/ 6 h 25"/>
                    <a:gd name="T16" fmla="*/ 13 w 25"/>
                    <a:gd name="T17" fmla="*/ 0 h 25"/>
                    <a:gd name="T18" fmla="*/ 12 w 25"/>
                    <a:gd name="T19" fmla="*/ 6 h 25"/>
                    <a:gd name="T20" fmla="*/ 10 w 25"/>
                    <a:gd name="T21" fmla="*/ 0 h 25"/>
                    <a:gd name="T22" fmla="*/ 9 w 25"/>
                    <a:gd name="T23" fmla="*/ 0 h 25"/>
                    <a:gd name="T24" fmla="*/ 6 w 25"/>
                    <a:gd name="T25" fmla="*/ 6 h 25"/>
                    <a:gd name="T26" fmla="*/ 1 w 25"/>
                    <a:gd name="T27" fmla="*/ 8 h 25"/>
                    <a:gd name="T28" fmla="*/ 1 w 25"/>
                    <a:gd name="T29" fmla="*/ 9 h 25"/>
                    <a:gd name="T30" fmla="*/ 6 w 25"/>
                    <a:gd name="T31" fmla="*/ 12 h 25"/>
                    <a:gd name="T32" fmla="*/ 0 w 25"/>
                    <a:gd name="T33" fmla="*/ 12 h 25"/>
                    <a:gd name="T34" fmla="*/ 6 w 25"/>
                    <a:gd name="T35" fmla="*/ 13 h 25"/>
                    <a:gd name="T36" fmla="*/ 1 w 25"/>
                    <a:gd name="T37" fmla="*/ 15 h 25"/>
                    <a:gd name="T38" fmla="*/ 1 w 25"/>
                    <a:gd name="T39" fmla="*/ 16 h 25"/>
                    <a:gd name="T40" fmla="*/ 6 w 25"/>
                    <a:gd name="T41" fmla="*/ 19 h 25"/>
                    <a:gd name="T42" fmla="*/ 9 w 25"/>
                    <a:gd name="T43" fmla="*/ 24 h 25"/>
                    <a:gd name="T44" fmla="*/ 10 w 25"/>
                    <a:gd name="T45" fmla="*/ 24 h 25"/>
                    <a:gd name="T46" fmla="*/ 12 w 25"/>
                    <a:gd name="T47" fmla="*/ 19 h 25"/>
                    <a:gd name="T48" fmla="*/ 13 w 25"/>
                    <a:gd name="T49" fmla="*/ 25 h 25"/>
                    <a:gd name="T50" fmla="*/ 13 w 25"/>
                    <a:gd name="T51" fmla="*/ 19 h 25"/>
                    <a:gd name="T52" fmla="*/ 15 w 25"/>
                    <a:gd name="T53" fmla="*/ 24 h 25"/>
                    <a:gd name="T54" fmla="*/ 16 w 25"/>
                    <a:gd name="T55" fmla="*/ 24 h 25"/>
                    <a:gd name="T56" fmla="*/ 19 w 25"/>
                    <a:gd name="T57" fmla="*/ 19 h 25"/>
                    <a:gd name="T58" fmla="*/ 25 w 25"/>
                    <a:gd name="T59" fmla="*/ 16 h 25"/>
                    <a:gd name="T60" fmla="*/ 25 w 25"/>
                    <a:gd name="T61" fmla="*/ 15 h 25"/>
                    <a:gd name="T62" fmla="*/ 19 w 25"/>
                    <a:gd name="T63" fmla="*/ 13 h 25"/>
                    <a:gd name="T64" fmla="*/ 13 w 25"/>
                    <a:gd name="T65" fmla="*/ 15 h 25"/>
                    <a:gd name="T66" fmla="*/ 13 w 25"/>
                    <a:gd name="T67" fmla="*/ 9 h 25"/>
                    <a:gd name="T68" fmla="*/ 13 w 25"/>
                    <a:gd name="T69"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25">
                      <a:moveTo>
                        <a:pt x="25" y="13"/>
                      </a:moveTo>
                      <a:cubicBezTo>
                        <a:pt x="25" y="12"/>
                        <a:pt x="25" y="12"/>
                        <a:pt x="25" y="12"/>
                      </a:cubicBezTo>
                      <a:cubicBezTo>
                        <a:pt x="25" y="12"/>
                        <a:pt x="25" y="12"/>
                        <a:pt x="25" y="12"/>
                      </a:cubicBezTo>
                      <a:cubicBezTo>
                        <a:pt x="19" y="12"/>
                        <a:pt x="19" y="12"/>
                        <a:pt x="19" y="12"/>
                      </a:cubicBezTo>
                      <a:cubicBezTo>
                        <a:pt x="19" y="9"/>
                        <a:pt x="19" y="9"/>
                        <a:pt x="19" y="9"/>
                      </a:cubicBezTo>
                      <a:cubicBezTo>
                        <a:pt x="25" y="9"/>
                        <a:pt x="25" y="9"/>
                        <a:pt x="25" y="9"/>
                      </a:cubicBezTo>
                      <a:cubicBezTo>
                        <a:pt x="25" y="9"/>
                        <a:pt x="25" y="9"/>
                        <a:pt x="25" y="9"/>
                      </a:cubicBezTo>
                      <a:cubicBezTo>
                        <a:pt x="25" y="8"/>
                        <a:pt x="25" y="8"/>
                        <a:pt x="25" y="8"/>
                      </a:cubicBezTo>
                      <a:cubicBezTo>
                        <a:pt x="19" y="8"/>
                        <a:pt x="19" y="8"/>
                        <a:pt x="19" y="8"/>
                      </a:cubicBezTo>
                      <a:cubicBezTo>
                        <a:pt x="19" y="6"/>
                        <a:pt x="19" y="6"/>
                        <a:pt x="19" y="6"/>
                      </a:cubicBezTo>
                      <a:cubicBezTo>
                        <a:pt x="16" y="6"/>
                        <a:pt x="16" y="6"/>
                        <a:pt x="16" y="6"/>
                      </a:cubicBezTo>
                      <a:cubicBezTo>
                        <a:pt x="16" y="0"/>
                        <a:pt x="16" y="0"/>
                        <a:pt x="16" y="0"/>
                      </a:cubicBezTo>
                      <a:cubicBezTo>
                        <a:pt x="16" y="0"/>
                        <a:pt x="16" y="0"/>
                        <a:pt x="16" y="0"/>
                      </a:cubicBezTo>
                      <a:cubicBezTo>
                        <a:pt x="15" y="0"/>
                        <a:pt x="15" y="0"/>
                        <a:pt x="15" y="0"/>
                      </a:cubicBezTo>
                      <a:cubicBezTo>
                        <a:pt x="15" y="6"/>
                        <a:pt x="15" y="6"/>
                        <a:pt x="15" y="6"/>
                      </a:cubicBezTo>
                      <a:cubicBezTo>
                        <a:pt x="13" y="6"/>
                        <a:pt x="13" y="6"/>
                        <a:pt x="13" y="6"/>
                      </a:cubicBezTo>
                      <a:cubicBezTo>
                        <a:pt x="13" y="0"/>
                        <a:pt x="13" y="0"/>
                        <a:pt x="13" y="0"/>
                      </a:cubicBezTo>
                      <a:cubicBezTo>
                        <a:pt x="13" y="0"/>
                        <a:pt x="13" y="0"/>
                        <a:pt x="13" y="0"/>
                      </a:cubicBezTo>
                      <a:cubicBezTo>
                        <a:pt x="12" y="0"/>
                        <a:pt x="12" y="0"/>
                        <a:pt x="12" y="0"/>
                      </a:cubicBezTo>
                      <a:cubicBezTo>
                        <a:pt x="12" y="6"/>
                        <a:pt x="12" y="6"/>
                        <a:pt x="12" y="6"/>
                      </a:cubicBezTo>
                      <a:cubicBezTo>
                        <a:pt x="10" y="6"/>
                        <a:pt x="10" y="6"/>
                        <a:pt x="10" y="6"/>
                      </a:cubicBezTo>
                      <a:cubicBezTo>
                        <a:pt x="10" y="0"/>
                        <a:pt x="10" y="0"/>
                        <a:pt x="10" y="0"/>
                      </a:cubicBezTo>
                      <a:cubicBezTo>
                        <a:pt x="9" y="0"/>
                        <a:pt x="9" y="0"/>
                        <a:pt x="9" y="0"/>
                      </a:cubicBezTo>
                      <a:cubicBezTo>
                        <a:pt x="9" y="0"/>
                        <a:pt x="9" y="0"/>
                        <a:pt x="9" y="0"/>
                      </a:cubicBezTo>
                      <a:cubicBezTo>
                        <a:pt x="9" y="6"/>
                        <a:pt x="9" y="6"/>
                        <a:pt x="9" y="6"/>
                      </a:cubicBezTo>
                      <a:cubicBezTo>
                        <a:pt x="6" y="6"/>
                        <a:pt x="6" y="6"/>
                        <a:pt x="6" y="6"/>
                      </a:cubicBezTo>
                      <a:cubicBezTo>
                        <a:pt x="6" y="8"/>
                        <a:pt x="6" y="8"/>
                        <a:pt x="6" y="8"/>
                      </a:cubicBezTo>
                      <a:cubicBezTo>
                        <a:pt x="1" y="8"/>
                        <a:pt x="1" y="8"/>
                        <a:pt x="1" y="8"/>
                      </a:cubicBezTo>
                      <a:cubicBezTo>
                        <a:pt x="0" y="9"/>
                        <a:pt x="0" y="9"/>
                        <a:pt x="0" y="9"/>
                      </a:cubicBezTo>
                      <a:cubicBezTo>
                        <a:pt x="1" y="9"/>
                        <a:pt x="1" y="9"/>
                        <a:pt x="1" y="9"/>
                      </a:cubicBezTo>
                      <a:cubicBezTo>
                        <a:pt x="6" y="9"/>
                        <a:pt x="6" y="9"/>
                        <a:pt x="6" y="9"/>
                      </a:cubicBezTo>
                      <a:cubicBezTo>
                        <a:pt x="6" y="12"/>
                        <a:pt x="6" y="12"/>
                        <a:pt x="6" y="12"/>
                      </a:cubicBezTo>
                      <a:cubicBezTo>
                        <a:pt x="1" y="12"/>
                        <a:pt x="1" y="12"/>
                        <a:pt x="1" y="12"/>
                      </a:cubicBezTo>
                      <a:cubicBezTo>
                        <a:pt x="0" y="12"/>
                        <a:pt x="0" y="12"/>
                        <a:pt x="0" y="12"/>
                      </a:cubicBezTo>
                      <a:cubicBezTo>
                        <a:pt x="1" y="13"/>
                        <a:pt x="1" y="13"/>
                        <a:pt x="1" y="13"/>
                      </a:cubicBezTo>
                      <a:cubicBezTo>
                        <a:pt x="6" y="13"/>
                        <a:pt x="6" y="13"/>
                        <a:pt x="6" y="13"/>
                      </a:cubicBezTo>
                      <a:cubicBezTo>
                        <a:pt x="6" y="15"/>
                        <a:pt x="6" y="15"/>
                        <a:pt x="6" y="15"/>
                      </a:cubicBezTo>
                      <a:cubicBezTo>
                        <a:pt x="1" y="15"/>
                        <a:pt x="1" y="15"/>
                        <a:pt x="1" y="15"/>
                      </a:cubicBezTo>
                      <a:cubicBezTo>
                        <a:pt x="0" y="16"/>
                        <a:pt x="0" y="16"/>
                        <a:pt x="0" y="16"/>
                      </a:cubicBezTo>
                      <a:cubicBezTo>
                        <a:pt x="1" y="16"/>
                        <a:pt x="1" y="16"/>
                        <a:pt x="1" y="16"/>
                      </a:cubicBezTo>
                      <a:cubicBezTo>
                        <a:pt x="6" y="16"/>
                        <a:pt x="6" y="16"/>
                        <a:pt x="6" y="16"/>
                      </a:cubicBezTo>
                      <a:cubicBezTo>
                        <a:pt x="6" y="19"/>
                        <a:pt x="6" y="19"/>
                        <a:pt x="6" y="19"/>
                      </a:cubicBezTo>
                      <a:cubicBezTo>
                        <a:pt x="9" y="19"/>
                        <a:pt x="9" y="19"/>
                        <a:pt x="9" y="19"/>
                      </a:cubicBezTo>
                      <a:cubicBezTo>
                        <a:pt x="9" y="24"/>
                        <a:pt x="9" y="24"/>
                        <a:pt x="9" y="24"/>
                      </a:cubicBezTo>
                      <a:cubicBezTo>
                        <a:pt x="9" y="25"/>
                        <a:pt x="9" y="25"/>
                        <a:pt x="9" y="25"/>
                      </a:cubicBezTo>
                      <a:cubicBezTo>
                        <a:pt x="10" y="24"/>
                        <a:pt x="10" y="24"/>
                        <a:pt x="10" y="24"/>
                      </a:cubicBezTo>
                      <a:cubicBezTo>
                        <a:pt x="10" y="19"/>
                        <a:pt x="10" y="19"/>
                        <a:pt x="10" y="19"/>
                      </a:cubicBezTo>
                      <a:cubicBezTo>
                        <a:pt x="12" y="19"/>
                        <a:pt x="12" y="19"/>
                        <a:pt x="12" y="19"/>
                      </a:cubicBezTo>
                      <a:cubicBezTo>
                        <a:pt x="12" y="24"/>
                        <a:pt x="12" y="24"/>
                        <a:pt x="12" y="24"/>
                      </a:cubicBezTo>
                      <a:cubicBezTo>
                        <a:pt x="13" y="25"/>
                        <a:pt x="13" y="25"/>
                        <a:pt x="13" y="25"/>
                      </a:cubicBezTo>
                      <a:cubicBezTo>
                        <a:pt x="13" y="24"/>
                        <a:pt x="13" y="24"/>
                        <a:pt x="13" y="24"/>
                      </a:cubicBezTo>
                      <a:cubicBezTo>
                        <a:pt x="13" y="19"/>
                        <a:pt x="13" y="19"/>
                        <a:pt x="13" y="19"/>
                      </a:cubicBezTo>
                      <a:cubicBezTo>
                        <a:pt x="15" y="19"/>
                        <a:pt x="15" y="19"/>
                        <a:pt x="15" y="19"/>
                      </a:cubicBezTo>
                      <a:cubicBezTo>
                        <a:pt x="15" y="24"/>
                        <a:pt x="15" y="24"/>
                        <a:pt x="15" y="24"/>
                      </a:cubicBezTo>
                      <a:cubicBezTo>
                        <a:pt x="16" y="25"/>
                        <a:pt x="16" y="25"/>
                        <a:pt x="16" y="25"/>
                      </a:cubicBezTo>
                      <a:cubicBezTo>
                        <a:pt x="16" y="24"/>
                        <a:pt x="16" y="24"/>
                        <a:pt x="16" y="24"/>
                      </a:cubicBezTo>
                      <a:cubicBezTo>
                        <a:pt x="16" y="19"/>
                        <a:pt x="16" y="19"/>
                        <a:pt x="16" y="19"/>
                      </a:cubicBezTo>
                      <a:cubicBezTo>
                        <a:pt x="19" y="19"/>
                        <a:pt x="19" y="19"/>
                        <a:pt x="19" y="19"/>
                      </a:cubicBezTo>
                      <a:cubicBezTo>
                        <a:pt x="19" y="16"/>
                        <a:pt x="19" y="16"/>
                        <a:pt x="19" y="16"/>
                      </a:cubicBezTo>
                      <a:cubicBezTo>
                        <a:pt x="25" y="16"/>
                        <a:pt x="25" y="16"/>
                        <a:pt x="25" y="16"/>
                      </a:cubicBezTo>
                      <a:cubicBezTo>
                        <a:pt x="25" y="16"/>
                        <a:pt x="25" y="16"/>
                        <a:pt x="25" y="16"/>
                      </a:cubicBezTo>
                      <a:cubicBezTo>
                        <a:pt x="25" y="15"/>
                        <a:pt x="25" y="15"/>
                        <a:pt x="25" y="15"/>
                      </a:cubicBezTo>
                      <a:cubicBezTo>
                        <a:pt x="19" y="15"/>
                        <a:pt x="19" y="15"/>
                        <a:pt x="19" y="15"/>
                      </a:cubicBezTo>
                      <a:cubicBezTo>
                        <a:pt x="19" y="13"/>
                        <a:pt x="19" y="13"/>
                        <a:pt x="19" y="13"/>
                      </a:cubicBezTo>
                      <a:lnTo>
                        <a:pt x="25" y="13"/>
                      </a:lnTo>
                      <a:close/>
                      <a:moveTo>
                        <a:pt x="13" y="15"/>
                      </a:moveTo>
                      <a:cubicBezTo>
                        <a:pt x="11" y="15"/>
                        <a:pt x="10" y="14"/>
                        <a:pt x="10" y="12"/>
                      </a:cubicBezTo>
                      <a:cubicBezTo>
                        <a:pt x="10" y="11"/>
                        <a:pt x="11" y="9"/>
                        <a:pt x="13" y="9"/>
                      </a:cubicBezTo>
                      <a:cubicBezTo>
                        <a:pt x="14" y="9"/>
                        <a:pt x="16" y="11"/>
                        <a:pt x="16" y="12"/>
                      </a:cubicBezTo>
                      <a:cubicBezTo>
                        <a:pt x="16" y="14"/>
                        <a:pt x="14" y="15"/>
                        <a:pt x="1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4" name="Freeform 179">
                  <a:extLst>
                    <a:ext uri="{FF2B5EF4-FFF2-40B4-BE49-F238E27FC236}">
                      <a16:creationId xmlns:a16="http://schemas.microsoft.com/office/drawing/2014/main" id="{3AE28B5E-D0C3-4886-A36A-075D68EF7FD5}"/>
                    </a:ext>
                  </a:extLst>
                </p:cNvPr>
                <p:cNvSpPr>
                  <a:spLocks noEditPoints="1"/>
                </p:cNvSpPr>
                <p:nvPr/>
              </p:nvSpPr>
              <p:spPr bwMode="auto">
                <a:xfrm>
                  <a:off x="5099050" y="5634038"/>
                  <a:ext cx="211138" cy="276225"/>
                </a:xfrm>
                <a:custGeom>
                  <a:avLst/>
                  <a:gdLst>
                    <a:gd name="T0" fmla="*/ 49 w 51"/>
                    <a:gd name="T1" fmla="*/ 19 h 67"/>
                    <a:gd name="T2" fmla="*/ 31 w 51"/>
                    <a:gd name="T3" fmla="*/ 19 h 67"/>
                    <a:gd name="T4" fmla="*/ 47 w 51"/>
                    <a:gd name="T5" fmla="*/ 3 h 67"/>
                    <a:gd name="T6" fmla="*/ 47 w 51"/>
                    <a:gd name="T7" fmla="*/ 2 h 67"/>
                    <a:gd name="T8" fmla="*/ 46 w 51"/>
                    <a:gd name="T9" fmla="*/ 0 h 67"/>
                    <a:gd name="T10" fmla="*/ 45 w 51"/>
                    <a:gd name="T11" fmla="*/ 0 h 67"/>
                    <a:gd name="T12" fmla="*/ 26 w 51"/>
                    <a:gd name="T13" fmla="*/ 19 h 67"/>
                    <a:gd name="T14" fmla="*/ 7 w 51"/>
                    <a:gd name="T15" fmla="*/ 0 h 67"/>
                    <a:gd name="T16" fmla="*/ 6 w 51"/>
                    <a:gd name="T17" fmla="*/ 0 h 67"/>
                    <a:gd name="T18" fmla="*/ 4 w 51"/>
                    <a:gd name="T19" fmla="*/ 2 h 67"/>
                    <a:gd name="T20" fmla="*/ 4 w 51"/>
                    <a:gd name="T21" fmla="*/ 3 h 67"/>
                    <a:gd name="T22" fmla="*/ 20 w 51"/>
                    <a:gd name="T23" fmla="*/ 19 h 67"/>
                    <a:gd name="T24" fmla="*/ 2 w 51"/>
                    <a:gd name="T25" fmla="*/ 19 h 67"/>
                    <a:gd name="T26" fmla="*/ 0 w 51"/>
                    <a:gd name="T27" fmla="*/ 21 h 67"/>
                    <a:gd name="T28" fmla="*/ 0 w 51"/>
                    <a:gd name="T29" fmla="*/ 66 h 67"/>
                    <a:gd name="T30" fmla="*/ 2 w 51"/>
                    <a:gd name="T31" fmla="*/ 67 h 67"/>
                    <a:gd name="T32" fmla="*/ 49 w 51"/>
                    <a:gd name="T33" fmla="*/ 67 h 67"/>
                    <a:gd name="T34" fmla="*/ 51 w 51"/>
                    <a:gd name="T35" fmla="*/ 66 h 67"/>
                    <a:gd name="T36" fmla="*/ 51 w 51"/>
                    <a:gd name="T37" fmla="*/ 21 h 67"/>
                    <a:gd name="T38" fmla="*/ 49 w 51"/>
                    <a:gd name="T39" fmla="*/ 19 h 67"/>
                    <a:gd name="T40" fmla="*/ 36 w 51"/>
                    <a:gd name="T41" fmla="*/ 62 h 67"/>
                    <a:gd name="T42" fmla="*/ 33 w 51"/>
                    <a:gd name="T43" fmla="*/ 60 h 67"/>
                    <a:gd name="T44" fmla="*/ 36 w 51"/>
                    <a:gd name="T45" fmla="*/ 57 h 67"/>
                    <a:gd name="T46" fmla="*/ 38 w 51"/>
                    <a:gd name="T47" fmla="*/ 60 h 67"/>
                    <a:gd name="T48" fmla="*/ 36 w 51"/>
                    <a:gd name="T49" fmla="*/ 62 h 67"/>
                    <a:gd name="T50" fmla="*/ 43 w 51"/>
                    <a:gd name="T51" fmla="*/ 62 h 67"/>
                    <a:gd name="T52" fmla="*/ 40 w 51"/>
                    <a:gd name="T53" fmla="*/ 60 h 67"/>
                    <a:gd name="T54" fmla="*/ 43 w 51"/>
                    <a:gd name="T55" fmla="*/ 57 h 67"/>
                    <a:gd name="T56" fmla="*/ 45 w 51"/>
                    <a:gd name="T57" fmla="*/ 60 h 67"/>
                    <a:gd name="T58" fmla="*/ 43 w 51"/>
                    <a:gd name="T59" fmla="*/ 62 h 67"/>
                    <a:gd name="T60" fmla="*/ 46 w 51"/>
                    <a:gd name="T61" fmla="*/ 52 h 67"/>
                    <a:gd name="T62" fmla="*/ 6 w 51"/>
                    <a:gd name="T63" fmla="*/ 52 h 67"/>
                    <a:gd name="T64" fmla="*/ 6 w 51"/>
                    <a:gd name="T65" fmla="*/ 25 h 67"/>
                    <a:gd name="T66" fmla="*/ 46 w 51"/>
                    <a:gd name="T67" fmla="*/ 25 h 67"/>
                    <a:gd name="T68" fmla="*/ 46 w 51"/>
                    <a:gd name="T69"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67">
                      <a:moveTo>
                        <a:pt x="49" y="19"/>
                      </a:moveTo>
                      <a:cubicBezTo>
                        <a:pt x="31" y="19"/>
                        <a:pt x="31" y="19"/>
                        <a:pt x="31" y="19"/>
                      </a:cubicBezTo>
                      <a:cubicBezTo>
                        <a:pt x="47" y="3"/>
                        <a:pt x="47" y="3"/>
                        <a:pt x="47" y="3"/>
                      </a:cubicBezTo>
                      <a:cubicBezTo>
                        <a:pt x="47" y="2"/>
                        <a:pt x="47" y="2"/>
                        <a:pt x="47" y="2"/>
                      </a:cubicBezTo>
                      <a:cubicBezTo>
                        <a:pt x="46" y="0"/>
                        <a:pt x="46" y="0"/>
                        <a:pt x="46" y="0"/>
                      </a:cubicBezTo>
                      <a:cubicBezTo>
                        <a:pt x="45" y="0"/>
                        <a:pt x="45" y="0"/>
                        <a:pt x="45" y="0"/>
                      </a:cubicBezTo>
                      <a:cubicBezTo>
                        <a:pt x="26" y="19"/>
                        <a:pt x="26" y="19"/>
                        <a:pt x="26" y="19"/>
                      </a:cubicBezTo>
                      <a:cubicBezTo>
                        <a:pt x="7" y="0"/>
                        <a:pt x="7" y="0"/>
                        <a:pt x="7" y="0"/>
                      </a:cubicBezTo>
                      <a:cubicBezTo>
                        <a:pt x="6" y="0"/>
                        <a:pt x="6" y="0"/>
                        <a:pt x="6" y="0"/>
                      </a:cubicBezTo>
                      <a:cubicBezTo>
                        <a:pt x="4" y="2"/>
                        <a:pt x="4" y="2"/>
                        <a:pt x="4" y="2"/>
                      </a:cubicBezTo>
                      <a:cubicBezTo>
                        <a:pt x="4" y="3"/>
                        <a:pt x="4" y="3"/>
                        <a:pt x="4" y="3"/>
                      </a:cubicBezTo>
                      <a:cubicBezTo>
                        <a:pt x="20" y="19"/>
                        <a:pt x="20" y="19"/>
                        <a:pt x="20" y="19"/>
                      </a:cubicBezTo>
                      <a:cubicBezTo>
                        <a:pt x="2" y="19"/>
                        <a:pt x="2" y="19"/>
                        <a:pt x="2" y="19"/>
                      </a:cubicBezTo>
                      <a:cubicBezTo>
                        <a:pt x="1" y="19"/>
                        <a:pt x="0" y="20"/>
                        <a:pt x="0" y="21"/>
                      </a:cubicBezTo>
                      <a:cubicBezTo>
                        <a:pt x="0" y="66"/>
                        <a:pt x="0" y="66"/>
                        <a:pt x="0" y="66"/>
                      </a:cubicBezTo>
                      <a:cubicBezTo>
                        <a:pt x="0" y="66"/>
                        <a:pt x="1" y="67"/>
                        <a:pt x="2" y="67"/>
                      </a:cubicBezTo>
                      <a:cubicBezTo>
                        <a:pt x="49" y="67"/>
                        <a:pt x="49" y="67"/>
                        <a:pt x="49" y="67"/>
                      </a:cubicBezTo>
                      <a:cubicBezTo>
                        <a:pt x="50" y="67"/>
                        <a:pt x="51" y="66"/>
                        <a:pt x="51" y="66"/>
                      </a:cubicBezTo>
                      <a:cubicBezTo>
                        <a:pt x="51" y="21"/>
                        <a:pt x="51" y="21"/>
                        <a:pt x="51" y="21"/>
                      </a:cubicBezTo>
                      <a:cubicBezTo>
                        <a:pt x="51" y="20"/>
                        <a:pt x="50" y="19"/>
                        <a:pt x="49" y="19"/>
                      </a:cubicBezTo>
                      <a:close/>
                      <a:moveTo>
                        <a:pt x="36" y="62"/>
                      </a:moveTo>
                      <a:cubicBezTo>
                        <a:pt x="34" y="62"/>
                        <a:pt x="33" y="61"/>
                        <a:pt x="33" y="60"/>
                      </a:cubicBezTo>
                      <a:cubicBezTo>
                        <a:pt x="33" y="58"/>
                        <a:pt x="34" y="57"/>
                        <a:pt x="36" y="57"/>
                      </a:cubicBezTo>
                      <a:cubicBezTo>
                        <a:pt x="37" y="57"/>
                        <a:pt x="38" y="58"/>
                        <a:pt x="38" y="60"/>
                      </a:cubicBezTo>
                      <a:cubicBezTo>
                        <a:pt x="38" y="61"/>
                        <a:pt x="37" y="62"/>
                        <a:pt x="36" y="62"/>
                      </a:cubicBezTo>
                      <a:close/>
                      <a:moveTo>
                        <a:pt x="43" y="62"/>
                      </a:moveTo>
                      <a:cubicBezTo>
                        <a:pt x="41" y="62"/>
                        <a:pt x="40" y="61"/>
                        <a:pt x="40" y="60"/>
                      </a:cubicBezTo>
                      <a:cubicBezTo>
                        <a:pt x="40" y="58"/>
                        <a:pt x="41" y="57"/>
                        <a:pt x="43" y="57"/>
                      </a:cubicBezTo>
                      <a:cubicBezTo>
                        <a:pt x="44" y="57"/>
                        <a:pt x="45" y="58"/>
                        <a:pt x="45" y="60"/>
                      </a:cubicBezTo>
                      <a:cubicBezTo>
                        <a:pt x="45" y="61"/>
                        <a:pt x="44" y="62"/>
                        <a:pt x="43" y="62"/>
                      </a:cubicBezTo>
                      <a:close/>
                      <a:moveTo>
                        <a:pt x="46" y="52"/>
                      </a:moveTo>
                      <a:cubicBezTo>
                        <a:pt x="6" y="52"/>
                        <a:pt x="6" y="52"/>
                        <a:pt x="6" y="52"/>
                      </a:cubicBezTo>
                      <a:cubicBezTo>
                        <a:pt x="6" y="25"/>
                        <a:pt x="6" y="25"/>
                        <a:pt x="6" y="25"/>
                      </a:cubicBezTo>
                      <a:cubicBezTo>
                        <a:pt x="46" y="25"/>
                        <a:pt x="46" y="25"/>
                        <a:pt x="46" y="25"/>
                      </a:cubicBezTo>
                      <a:lnTo>
                        <a:pt x="4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76" name="Freeform 180">
                <a:extLst>
                  <a:ext uri="{FF2B5EF4-FFF2-40B4-BE49-F238E27FC236}">
                    <a16:creationId xmlns:a16="http://schemas.microsoft.com/office/drawing/2014/main" id="{C6237DFD-C384-4BE3-82A9-F35437AF4F64}"/>
                  </a:ext>
                </a:extLst>
              </p:cNvPr>
              <p:cNvSpPr>
                <a:spLocks noEditPoints="1"/>
              </p:cNvSpPr>
              <p:nvPr/>
            </p:nvSpPr>
            <p:spPr bwMode="auto">
              <a:xfrm>
                <a:off x="2680437" y="4289368"/>
                <a:ext cx="158354" cy="189310"/>
              </a:xfrm>
              <a:custGeom>
                <a:avLst/>
                <a:gdLst>
                  <a:gd name="T0" fmla="*/ 51 w 51"/>
                  <a:gd name="T1" fmla="*/ 26 h 61"/>
                  <a:gd name="T2" fmla="*/ 26 w 51"/>
                  <a:gd name="T3" fmla="*/ 61 h 61"/>
                  <a:gd name="T4" fmla="*/ 0 w 51"/>
                  <a:gd name="T5" fmla="*/ 26 h 61"/>
                  <a:gd name="T6" fmla="*/ 0 w 51"/>
                  <a:gd name="T7" fmla="*/ 11 h 61"/>
                  <a:gd name="T8" fmla="*/ 26 w 51"/>
                  <a:gd name="T9" fmla="*/ 0 h 61"/>
                  <a:gd name="T10" fmla="*/ 51 w 51"/>
                  <a:gd name="T11" fmla="*/ 11 h 61"/>
                  <a:gd name="T12" fmla="*/ 51 w 51"/>
                  <a:gd name="T13" fmla="*/ 26 h 61"/>
                  <a:gd name="T14" fmla="*/ 22 w 51"/>
                  <a:gd name="T15" fmla="*/ 15 h 61"/>
                  <a:gd name="T16" fmla="*/ 22 w 51"/>
                  <a:gd name="T17" fmla="*/ 23 h 61"/>
                  <a:gd name="T18" fmla="*/ 14 w 51"/>
                  <a:gd name="T19" fmla="*/ 23 h 61"/>
                  <a:gd name="T20" fmla="*/ 14 w 51"/>
                  <a:gd name="T21" fmla="*/ 31 h 61"/>
                  <a:gd name="T22" fmla="*/ 22 w 51"/>
                  <a:gd name="T23" fmla="*/ 31 h 61"/>
                  <a:gd name="T24" fmla="*/ 22 w 51"/>
                  <a:gd name="T25" fmla="*/ 38 h 61"/>
                  <a:gd name="T26" fmla="*/ 30 w 51"/>
                  <a:gd name="T27" fmla="*/ 38 h 61"/>
                  <a:gd name="T28" fmla="*/ 30 w 51"/>
                  <a:gd name="T29" fmla="*/ 31 h 61"/>
                  <a:gd name="T30" fmla="*/ 37 w 51"/>
                  <a:gd name="T31" fmla="*/ 31 h 61"/>
                  <a:gd name="T32" fmla="*/ 37 w 51"/>
                  <a:gd name="T33" fmla="*/ 23 h 61"/>
                  <a:gd name="T34" fmla="*/ 30 w 51"/>
                  <a:gd name="T35" fmla="*/ 23 h 61"/>
                  <a:gd name="T36" fmla="*/ 30 w 51"/>
                  <a:gd name="T37" fmla="*/ 15 h 61"/>
                  <a:gd name="T38" fmla="*/ 22 w 51"/>
                  <a:gd name="T39" fmla="*/ 1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 h="61">
                    <a:moveTo>
                      <a:pt x="51" y="26"/>
                    </a:moveTo>
                    <a:cubicBezTo>
                      <a:pt x="51" y="37"/>
                      <a:pt x="46" y="47"/>
                      <a:pt x="26" y="61"/>
                    </a:cubicBezTo>
                    <a:cubicBezTo>
                      <a:pt x="5" y="47"/>
                      <a:pt x="0" y="37"/>
                      <a:pt x="0" y="26"/>
                    </a:cubicBezTo>
                    <a:cubicBezTo>
                      <a:pt x="0" y="20"/>
                      <a:pt x="0" y="11"/>
                      <a:pt x="0" y="11"/>
                    </a:cubicBezTo>
                    <a:cubicBezTo>
                      <a:pt x="14" y="11"/>
                      <a:pt x="26" y="0"/>
                      <a:pt x="26" y="0"/>
                    </a:cubicBezTo>
                    <a:cubicBezTo>
                      <a:pt x="26" y="0"/>
                      <a:pt x="38" y="11"/>
                      <a:pt x="51" y="11"/>
                    </a:cubicBezTo>
                    <a:cubicBezTo>
                      <a:pt x="51" y="11"/>
                      <a:pt x="51" y="20"/>
                      <a:pt x="51" y="26"/>
                    </a:cubicBezTo>
                    <a:close/>
                    <a:moveTo>
                      <a:pt x="22" y="15"/>
                    </a:moveTo>
                    <a:cubicBezTo>
                      <a:pt x="22" y="23"/>
                      <a:pt x="22" y="23"/>
                      <a:pt x="22" y="23"/>
                    </a:cubicBezTo>
                    <a:cubicBezTo>
                      <a:pt x="14" y="23"/>
                      <a:pt x="14" y="23"/>
                      <a:pt x="14" y="23"/>
                    </a:cubicBezTo>
                    <a:cubicBezTo>
                      <a:pt x="14" y="31"/>
                      <a:pt x="14" y="31"/>
                      <a:pt x="14" y="31"/>
                    </a:cubicBezTo>
                    <a:cubicBezTo>
                      <a:pt x="22" y="31"/>
                      <a:pt x="22" y="31"/>
                      <a:pt x="22" y="31"/>
                    </a:cubicBezTo>
                    <a:cubicBezTo>
                      <a:pt x="22" y="38"/>
                      <a:pt x="22" y="38"/>
                      <a:pt x="22" y="38"/>
                    </a:cubicBezTo>
                    <a:cubicBezTo>
                      <a:pt x="30" y="38"/>
                      <a:pt x="30" y="38"/>
                      <a:pt x="30" y="38"/>
                    </a:cubicBezTo>
                    <a:cubicBezTo>
                      <a:pt x="30" y="31"/>
                      <a:pt x="30" y="31"/>
                      <a:pt x="30" y="31"/>
                    </a:cubicBezTo>
                    <a:cubicBezTo>
                      <a:pt x="37" y="31"/>
                      <a:pt x="37" y="31"/>
                      <a:pt x="37" y="31"/>
                    </a:cubicBezTo>
                    <a:cubicBezTo>
                      <a:pt x="37" y="23"/>
                      <a:pt x="37" y="23"/>
                      <a:pt x="37" y="23"/>
                    </a:cubicBezTo>
                    <a:cubicBezTo>
                      <a:pt x="30" y="23"/>
                      <a:pt x="30" y="23"/>
                      <a:pt x="30" y="23"/>
                    </a:cubicBezTo>
                    <a:cubicBezTo>
                      <a:pt x="30" y="15"/>
                      <a:pt x="30" y="15"/>
                      <a:pt x="30" y="15"/>
                    </a:cubicBezTo>
                    <a:lnTo>
                      <a:pt x="22" y="1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77" name="组合 76">
                <a:extLst>
                  <a:ext uri="{FF2B5EF4-FFF2-40B4-BE49-F238E27FC236}">
                    <a16:creationId xmlns:a16="http://schemas.microsoft.com/office/drawing/2014/main" id="{9C44BE5C-6E5A-4B29-A864-F5763D242024}"/>
                  </a:ext>
                </a:extLst>
              </p:cNvPr>
              <p:cNvGrpSpPr/>
              <p:nvPr/>
            </p:nvGrpSpPr>
            <p:grpSpPr>
              <a:xfrm>
                <a:off x="3229315" y="4304847"/>
                <a:ext cx="210741" cy="158353"/>
                <a:chOff x="4302119" y="5667346"/>
                <a:chExt cx="280987" cy="211170"/>
              </a:xfrm>
              <a:solidFill>
                <a:schemeClr val="bg1"/>
              </a:solidFill>
            </p:grpSpPr>
            <p:sp>
              <p:nvSpPr>
                <p:cNvPr id="99" name="Freeform 181">
                  <a:extLst>
                    <a:ext uri="{FF2B5EF4-FFF2-40B4-BE49-F238E27FC236}">
                      <a16:creationId xmlns:a16="http://schemas.microsoft.com/office/drawing/2014/main" id="{42866764-89AB-4BA8-95E8-BD49C53AAB33}"/>
                    </a:ext>
                  </a:extLst>
                </p:cNvPr>
                <p:cNvSpPr>
                  <a:spLocks/>
                </p:cNvSpPr>
                <p:nvPr/>
              </p:nvSpPr>
              <p:spPr bwMode="auto">
                <a:xfrm>
                  <a:off x="4302119" y="5865816"/>
                  <a:ext cx="280987" cy="12700"/>
                </a:xfrm>
                <a:custGeom>
                  <a:avLst/>
                  <a:gdLst>
                    <a:gd name="T0" fmla="*/ 67 w 68"/>
                    <a:gd name="T1" fmla="*/ 3 h 3"/>
                    <a:gd name="T2" fmla="*/ 1 w 68"/>
                    <a:gd name="T3" fmla="*/ 3 h 3"/>
                    <a:gd name="T4" fmla="*/ 0 w 68"/>
                    <a:gd name="T5" fmla="*/ 2 h 3"/>
                    <a:gd name="T6" fmla="*/ 0 w 68"/>
                    <a:gd name="T7" fmla="*/ 1 h 3"/>
                    <a:gd name="T8" fmla="*/ 1 w 68"/>
                    <a:gd name="T9" fmla="*/ 0 h 3"/>
                    <a:gd name="T10" fmla="*/ 67 w 68"/>
                    <a:gd name="T11" fmla="*/ 0 h 3"/>
                    <a:gd name="T12" fmla="*/ 68 w 68"/>
                    <a:gd name="T13" fmla="*/ 1 h 3"/>
                    <a:gd name="T14" fmla="*/ 68 w 68"/>
                    <a:gd name="T15" fmla="*/ 2 h 3"/>
                    <a:gd name="T16" fmla="*/ 67 w 68"/>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
                      <a:moveTo>
                        <a:pt x="67" y="3"/>
                      </a:moveTo>
                      <a:cubicBezTo>
                        <a:pt x="1" y="3"/>
                        <a:pt x="1" y="3"/>
                        <a:pt x="1" y="3"/>
                      </a:cubicBezTo>
                      <a:cubicBezTo>
                        <a:pt x="0" y="3"/>
                        <a:pt x="0" y="2"/>
                        <a:pt x="0" y="2"/>
                      </a:cubicBezTo>
                      <a:cubicBezTo>
                        <a:pt x="0" y="1"/>
                        <a:pt x="0" y="1"/>
                        <a:pt x="0" y="1"/>
                      </a:cubicBezTo>
                      <a:cubicBezTo>
                        <a:pt x="0" y="0"/>
                        <a:pt x="0" y="0"/>
                        <a:pt x="1" y="0"/>
                      </a:cubicBezTo>
                      <a:cubicBezTo>
                        <a:pt x="67" y="0"/>
                        <a:pt x="67" y="0"/>
                        <a:pt x="67" y="0"/>
                      </a:cubicBezTo>
                      <a:cubicBezTo>
                        <a:pt x="67" y="0"/>
                        <a:pt x="68" y="0"/>
                        <a:pt x="68" y="1"/>
                      </a:cubicBezTo>
                      <a:cubicBezTo>
                        <a:pt x="68" y="2"/>
                        <a:pt x="68" y="2"/>
                        <a:pt x="68" y="2"/>
                      </a:cubicBezTo>
                      <a:cubicBezTo>
                        <a:pt x="68" y="2"/>
                        <a:pt x="67" y="3"/>
                        <a:pt x="6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0" name="Freeform 182">
                  <a:extLst>
                    <a:ext uri="{FF2B5EF4-FFF2-40B4-BE49-F238E27FC236}">
                      <a16:creationId xmlns:a16="http://schemas.microsoft.com/office/drawing/2014/main" id="{45099A4C-AD0D-49CB-AE61-5AE4393CC5E5}"/>
                    </a:ext>
                  </a:extLst>
                </p:cNvPr>
                <p:cNvSpPr>
                  <a:spLocks/>
                </p:cNvSpPr>
                <p:nvPr/>
              </p:nvSpPr>
              <p:spPr bwMode="auto">
                <a:xfrm>
                  <a:off x="4305288" y="5848341"/>
                  <a:ext cx="273050" cy="12700"/>
                </a:xfrm>
                <a:custGeom>
                  <a:avLst/>
                  <a:gdLst>
                    <a:gd name="T0" fmla="*/ 172 w 172"/>
                    <a:gd name="T1" fmla="*/ 8 h 8"/>
                    <a:gd name="T2" fmla="*/ 0 w 172"/>
                    <a:gd name="T3" fmla="*/ 8 h 8"/>
                    <a:gd name="T4" fmla="*/ 21 w 172"/>
                    <a:gd name="T5" fmla="*/ 0 h 8"/>
                    <a:gd name="T6" fmla="*/ 151 w 172"/>
                    <a:gd name="T7" fmla="*/ 0 h 8"/>
                    <a:gd name="T8" fmla="*/ 172 w 172"/>
                    <a:gd name="T9" fmla="*/ 8 h 8"/>
                  </a:gdLst>
                  <a:ahLst/>
                  <a:cxnLst>
                    <a:cxn ang="0">
                      <a:pos x="T0" y="T1"/>
                    </a:cxn>
                    <a:cxn ang="0">
                      <a:pos x="T2" y="T3"/>
                    </a:cxn>
                    <a:cxn ang="0">
                      <a:pos x="T4" y="T5"/>
                    </a:cxn>
                    <a:cxn ang="0">
                      <a:pos x="T6" y="T7"/>
                    </a:cxn>
                    <a:cxn ang="0">
                      <a:pos x="T8" y="T9"/>
                    </a:cxn>
                  </a:cxnLst>
                  <a:rect l="0" t="0" r="r" b="b"/>
                  <a:pathLst>
                    <a:path w="172" h="8">
                      <a:moveTo>
                        <a:pt x="172" y="8"/>
                      </a:moveTo>
                      <a:lnTo>
                        <a:pt x="0" y="8"/>
                      </a:lnTo>
                      <a:lnTo>
                        <a:pt x="21" y="0"/>
                      </a:lnTo>
                      <a:lnTo>
                        <a:pt x="151" y="0"/>
                      </a:lnTo>
                      <a:lnTo>
                        <a:pt x="17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1" name="Freeform 183">
                  <a:extLst>
                    <a:ext uri="{FF2B5EF4-FFF2-40B4-BE49-F238E27FC236}">
                      <a16:creationId xmlns:a16="http://schemas.microsoft.com/office/drawing/2014/main" id="{FADF25AC-4E6E-4BB9-A741-C929D365D6FE}"/>
                    </a:ext>
                  </a:extLst>
                </p:cNvPr>
                <p:cNvSpPr>
                  <a:spLocks noEditPoints="1"/>
                </p:cNvSpPr>
                <p:nvPr/>
              </p:nvSpPr>
              <p:spPr bwMode="auto">
                <a:xfrm>
                  <a:off x="4333865" y="5667346"/>
                  <a:ext cx="211138" cy="180975"/>
                </a:xfrm>
                <a:custGeom>
                  <a:avLst/>
                  <a:gdLst>
                    <a:gd name="T0" fmla="*/ 50 w 51"/>
                    <a:gd name="T1" fmla="*/ 0 h 44"/>
                    <a:gd name="T2" fmla="*/ 1 w 51"/>
                    <a:gd name="T3" fmla="*/ 0 h 44"/>
                    <a:gd name="T4" fmla="*/ 0 w 51"/>
                    <a:gd name="T5" fmla="*/ 1 h 44"/>
                    <a:gd name="T6" fmla="*/ 0 w 51"/>
                    <a:gd name="T7" fmla="*/ 43 h 44"/>
                    <a:gd name="T8" fmla="*/ 1 w 51"/>
                    <a:gd name="T9" fmla="*/ 44 h 44"/>
                    <a:gd name="T10" fmla="*/ 50 w 51"/>
                    <a:gd name="T11" fmla="*/ 44 h 44"/>
                    <a:gd name="T12" fmla="*/ 51 w 51"/>
                    <a:gd name="T13" fmla="*/ 43 h 44"/>
                    <a:gd name="T14" fmla="*/ 51 w 51"/>
                    <a:gd name="T15" fmla="*/ 1 h 44"/>
                    <a:gd name="T16" fmla="*/ 50 w 51"/>
                    <a:gd name="T17" fmla="*/ 0 h 44"/>
                    <a:gd name="T18" fmla="*/ 48 w 51"/>
                    <a:gd name="T19" fmla="*/ 39 h 44"/>
                    <a:gd name="T20" fmla="*/ 47 w 51"/>
                    <a:gd name="T21" fmla="*/ 40 h 44"/>
                    <a:gd name="T22" fmla="*/ 4 w 51"/>
                    <a:gd name="T23" fmla="*/ 40 h 44"/>
                    <a:gd name="T24" fmla="*/ 3 w 51"/>
                    <a:gd name="T25" fmla="*/ 39 h 44"/>
                    <a:gd name="T26" fmla="*/ 3 w 51"/>
                    <a:gd name="T27" fmla="*/ 5 h 44"/>
                    <a:gd name="T28" fmla="*/ 4 w 51"/>
                    <a:gd name="T29" fmla="*/ 4 h 44"/>
                    <a:gd name="T30" fmla="*/ 47 w 51"/>
                    <a:gd name="T31" fmla="*/ 4 h 44"/>
                    <a:gd name="T32" fmla="*/ 48 w 51"/>
                    <a:gd name="T33" fmla="*/ 5 h 44"/>
                    <a:gd name="T34" fmla="*/ 48 w 51"/>
                    <a:gd name="T35"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44">
                      <a:moveTo>
                        <a:pt x="50" y="0"/>
                      </a:moveTo>
                      <a:cubicBezTo>
                        <a:pt x="1" y="0"/>
                        <a:pt x="1" y="0"/>
                        <a:pt x="1" y="0"/>
                      </a:cubicBezTo>
                      <a:cubicBezTo>
                        <a:pt x="0" y="0"/>
                        <a:pt x="0" y="1"/>
                        <a:pt x="0" y="1"/>
                      </a:cubicBezTo>
                      <a:cubicBezTo>
                        <a:pt x="0" y="43"/>
                        <a:pt x="0" y="43"/>
                        <a:pt x="0" y="43"/>
                      </a:cubicBezTo>
                      <a:cubicBezTo>
                        <a:pt x="0" y="44"/>
                        <a:pt x="0" y="44"/>
                        <a:pt x="1" y="44"/>
                      </a:cubicBezTo>
                      <a:cubicBezTo>
                        <a:pt x="50" y="44"/>
                        <a:pt x="50" y="44"/>
                        <a:pt x="50" y="44"/>
                      </a:cubicBezTo>
                      <a:cubicBezTo>
                        <a:pt x="51" y="44"/>
                        <a:pt x="51" y="44"/>
                        <a:pt x="51" y="43"/>
                      </a:cubicBezTo>
                      <a:cubicBezTo>
                        <a:pt x="51" y="1"/>
                        <a:pt x="51" y="1"/>
                        <a:pt x="51" y="1"/>
                      </a:cubicBezTo>
                      <a:cubicBezTo>
                        <a:pt x="51" y="1"/>
                        <a:pt x="51" y="0"/>
                        <a:pt x="50" y="0"/>
                      </a:cubicBezTo>
                      <a:close/>
                      <a:moveTo>
                        <a:pt x="48" y="39"/>
                      </a:moveTo>
                      <a:cubicBezTo>
                        <a:pt x="48" y="39"/>
                        <a:pt x="48" y="40"/>
                        <a:pt x="47" y="40"/>
                      </a:cubicBezTo>
                      <a:cubicBezTo>
                        <a:pt x="4" y="40"/>
                        <a:pt x="4" y="40"/>
                        <a:pt x="4" y="40"/>
                      </a:cubicBezTo>
                      <a:cubicBezTo>
                        <a:pt x="4" y="40"/>
                        <a:pt x="3" y="39"/>
                        <a:pt x="3" y="39"/>
                      </a:cubicBezTo>
                      <a:cubicBezTo>
                        <a:pt x="3" y="5"/>
                        <a:pt x="3" y="5"/>
                        <a:pt x="3" y="5"/>
                      </a:cubicBezTo>
                      <a:cubicBezTo>
                        <a:pt x="3" y="4"/>
                        <a:pt x="4" y="4"/>
                        <a:pt x="4" y="4"/>
                      </a:cubicBezTo>
                      <a:cubicBezTo>
                        <a:pt x="47" y="4"/>
                        <a:pt x="47" y="4"/>
                        <a:pt x="47" y="4"/>
                      </a:cubicBezTo>
                      <a:cubicBezTo>
                        <a:pt x="48" y="4"/>
                        <a:pt x="48" y="4"/>
                        <a:pt x="48" y="5"/>
                      </a:cubicBezTo>
                      <a:lnTo>
                        <a:pt x="4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2" name="Freeform 184">
                  <a:extLst>
                    <a:ext uri="{FF2B5EF4-FFF2-40B4-BE49-F238E27FC236}">
                      <a16:creationId xmlns:a16="http://schemas.microsoft.com/office/drawing/2014/main" id="{33963C1F-0F96-4C84-A5BE-10F1853B2927}"/>
                    </a:ext>
                  </a:extLst>
                </p:cNvPr>
                <p:cNvSpPr>
                  <a:spLocks noEditPoints="1"/>
                </p:cNvSpPr>
                <p:nvPr/>
              </p:nvSpPr>
              <p:spPr bwMode="auto">
                <a:xfrm>
                  <a:off x="4384676" y="5700712"/>
                  <a:ext cx="111125" cy="111124"/>
                </a:xfrm>
                <a:custGeom>
                  <a:avLst/>
                  <a:gdLst>
                    <a:gd name="T0" fmla="*/ 27 w 27"/>
                    <a:gd name="T1" fmla="*/ 14 h 27"/>
                    <a:gd name="T2" fmla="*/ 21 w 27"/>
                    <a:gd name="T3" fmla="*/ 13 h 27"/>
                    <a:gd name="T4" fmla="*/ 26 w 27"/>
                    <a:gd name="T5" fmla="*/ 11 h 27"/>
                    <a:gd name="T6" fmla="*/ 26 w 27"/>
                    <a:gd name="T7" fmla="*/ 10 h 27"/>
                    <a:gd name="T8" fmla="*/ 21 w 27"/>
                    <a:gd name="T9" fmla="*/ 6 h 27"/>
                    <a:gd name="T10" fmla="*/ 18 w 27"/>
                    <a:gd name="T11" fmla="*/ 1 h 27"/>
                    <a:gd name="T12" fmla="*/ 17 w 27"/>
                    <a:gd name="T13" fmla="*/ 1 h 27"/>
                    <a:gd name="T14" fmla="*/ 14 w 27"/>
                    <a:gd name="T15" fmla="*/ 6 h 27"/>
                    <a:gd name="T16" fmla="*/ 14 w 27"/>
                    <a:gd name="T17" fmla="*/ 0 h 27"/>
                    <a:gd name="T18" fmla="*/ 13 w 27"/>
                    <a:gd name="T19" fmla="*/ 6 h 27"/>
                    <a:gd name="T20" fmla="*/ 11 w 27"/>
                    <a:gd name="T21" fmla="*/ 1 h 27"/>
                    <a:gd name="T22" fmla="*/ 10 w 27"/>
                    <a:gd name="T23" fmla="*/ 1 h 27"/>
                    <a:gd name="T24" fmla="*/ 6 w 27"/>
                    <a:gd name="T25" fmla="*/ 6 h 27"/>
                    <a:gd name="T26" fmla="*/ 1 w 27"/>
                    <a:gd name="T27" fmla="*/ 10 h 27"/>
                    <a:gd name="T28" fmla="*/ 1 w 27"/>
                    <a:gd name="T29" fmla="*/ 11 h 27"/>
                    <a:gd name="T30" fmla="*/ 6 w 27"/>
                    <a:gd name="T31" fmla="*/ 13 h 27"/>
                    <a:gd name="T32" fmla="*/ 0 w 27"/>
                    <a:gd name="T33" fmla="*/ 14 h 27"/>
                    <a:gd name="T34" fmla="*/ 6 w 27"/>
                    <a:gd name="T35" fmla="*/ 14 h 27"/>
                    <a:gd name="T36" fmla="*/ 1 w 27"/>
                    <a:gd name="T37" fmla="*/ 17 h 27"/>
                    <a:gd name="T38" fmla="*/ 1 w 27"/>
                    <a:gd name="T39" fmla="*/ 18 h 27"/>
                    <a:gd name="T40" fmla="*/ 6 w 27"/>
                    <a:gd name="T41" fmla="*/ 21 h 27"/>
                    <a:gd name="T42" fmla="*/ 10 w 27"/>
                    <a:gd name="T43" fmla="*/ 26 h 27"/>
                    <a:gd name="T44" fmla="*/ 11 w 27"/>
                    <a:gd name="T45" fmla="*/ 26 h 27"/>
                    <a:gd name="T46" fmla="*/ 13 w 27"/>
                    <a:gd name="T47" fmla="*/ 21 h 27"/>
                    <a:gd name="T48" fmla="*/ 14 w 27"/>
                    <a:gd name="T49" fmla="*/ 27 h 27"/>
                    <a:gd name="T50" fmla="*/ 14 w 27"/>
                    <a:gd name="T51" fmla="*/ 21 h 27"/>
                    <a:gd name="T52" fmla="*/ 17 w 27"/>
                    <a:gd name="T53" fmla="*/ 26 h 27"/>
                    <a:gd name="T54" fmla="*/ 18 w 27"/>
                    <a:gd name="T55" fmla="*/ 26 h 27"/>
                    <a:gd name="T56" fmla="*/ 21 w 27"/>
                    <a:gd name="T57" fmla="*/ 21 h 27"/>
                    <a:gd name="T58" fmla="*/ 26 w 27"/>
                    <a:gd name="T59" fmla="*/ 18 h 27"/>
                    <a:gd name="T60" fmla="*/ 26 w 27"/>
                    <a:gd name="T61" fmla="*/ 17 h 27"/>
                    <a:gd name="T62" fmla="*/ 21 w 27"/>
                    <a:gd name="T63" fmla="*/ 14 h 27"/>
                    <a:gd name="T64" fmla="*/ 14 w 27"/>
                    <a:gd name="T65" fmla="*/ 17 h 27"/>
                    <a:gd name="T66" fmla="*/ 14 w 27"/>
                    <a:gd name="T67" fmla="*/ 10 h 27"/>
                    <a:gd name="T68" fmla="*/ 14 w 27"/>
                    <a:gd name="T69"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 h="27">
                      <a:moveTo>
                        <a:pt x="26" y="14"/>
                      </a:moveTo>
                      <a:cubicBezTo>
                        <a:pt x="27" y="14"/>
                        <a:pt x="27" y="14"/>
                        <a:pt x="27" y="14"/>
                      </a:cubicBezTo>
                      <a:cubicBezTo>
                        <a:pt x="26" y="13"/>
                        <a:pt x="26" y="13"/>
                        <a:pt x="26" y="13"/>
                      </a:cubicBezTo>
                      <a:cubicBezTo>
                        <a:pt x="21" y="13"/>
                        <a:pt x="21" y="13"/>
                        <a:pt x="21" y="13"/>
                      </a:cubicBezTo>
                      <a:cubicBezTo>
                        <a:pt x="21" y="11"/>
                        <a:pt x="21" y="11"/>
                        <a:pt x="21" y="11"/>
                      </a:cubicBezTo>
                      <a:cubicBezTo>
                        <a:pt x="26" y="11"/>
                        <a:pt x="26" y="11"/>
                        <a:pt x="26" y="11"/>
                      </a:cubicBezTo>
                      <a:cubicBezTo>
                        <a:pt x="27" y="10"/>
                        <a:pt x="27" y="10"/>
                        <a:pt x="27" y="10"/>
                      </a:cubicBezTo>
                      <a:cubicBezTo>
                        <a:pt x="26" y="10"/>
                        <a:pt x="26" y="10"/>
                        <a:pt x="26" y="10"/>
                      </a:cubicBezTo>
                      <a:cubicBezTo>
                        <a:pt x="21" y="10"/>
                        <a:pt x="21" y="10"/>
                        <a:pt x="21" y="10"/>
                      </a:cubicBezTo>
                      <a:cubicBezTo>
                        <a:pt x="21" y="6"/>
                        <a:pt x="21" y="6"/>
                        <a:pt x="21" y="6"/>
                      </a:cubicBezTo>
                      <a:cubicBezTo>
                        <a:pt x="18" y="6"/>
                        <a:pt x="18" y="6"/>
                        <a:pt x="18" y="6"/>
                      </a:cubicBezTo>
                      <a:cubicBezTo>
                        <a:pt x="18" y="1"/>
                        <a:pt x="18" y="1"/>
                        <a:pt x="18" y="1"/>
                      </a:cubicBezTo>
                      <a:cubicBezTo>
                        <a:pt x="17" y="0"/>
                        <a:pt x="17" y="0"/>
                        <a:pt x="17" y="0"/>
                      </a:cubicBezTo>
                      <a:cubicBezTo>
                        <a:pt x="17" y="1"/>
                        <a:pt x="17" y="1"/>
                        <a:pt x="17" y="1"/>
                      </a:cubicBezTo>
                      <a:cubicBezTo>
                        <a:pt x="17" y="6"/>
                        <a:pt x="17" y="6"/>
                        <a:pt x="17" y="6"/>
                      </a:cubicBezTo>
                      <a:cubicBezTo>
                        <a:pt x="14" y="6"/>
                        <a:pt x="14" y="6"/>
                        <a:pt x="14" y="6"/>
                      </a:cubicBezTo>
                      <a:cubicBezTo>
                        <a:pt x="14" y="1"/>
                        <a:pt x="14" y="1"/>
                        <a:pt x="14" y="1"/>
                      </a:cubicBezTo>
                      <a:cubicBezTo>
                        <a:pt x="14" y="0"/>
                        <a:pt x="14" y="0"/>
                        <a:pt x="14" y="0"/>
                      </a:cubicBezTo>
                      <a:cubicBezTo>
                        <a:pt x="13" y="1"/>
                        <a:pt x="13" y="1"/>
                        <a:pt x="13" y="1"/>
                      </a:cubicBezTo>
                      <a:cubicBezTo>
                        <a:pt x="13" y="6"/>
                        <a:pt x="13" y="6"/>
                        <a:pt x="13" y="6"/>
                      </a:cubicBezTo>
                      <a:cubicBezTo>
                        <a:pt x="11" y="6"/>
                        <a:pt x="11" y="6"/>
                        <a:pt x="11" y="6"/>
                      </a:cubicBezTo>
                      <a:cubicBezTo>
                        <a:pt x="11" y="1"/>
                        <a:pt x="11" y="1"/>
                        <a:pt x="11" y="1"/>
                      </a:cubicBezTo>
                      <a:cubicBezTo>
                        <a:pt x="10" y="0"/>
                        <a:pt x="10" y="0"/>
                        <a:pt x="10" y="0"/>
                      </a:cubicBezTo>
                      <a:cubicBezTo>
                        <a:pt x="10" y="1"/>
                        <a:pt x="10" y="1"/>
                        <a:pt x="10" y="1"/>
                      </a:cubicBezTo>
                      <a:cubicBezTo>
                        <a:pt x="10" y="6"/>
                        <a:pt x="10" y="6"/>
                        <a:pt x="10" y="6"/>
                      </a:cubicBezTo>
                      <a:cubicBezTo>
                        <a:pt x="6" y="6"/>
                        <a:pt x="6" y="6"/>
                        <a:pt x="6" y="6"/>
                      </a:cubicBezTo>
                      <a:cubicBezTo>
                        <a:pt x="6" y="10"/>
                        <a:pt x="6" y="10"/>
                        <a:pt x="6" y="10"/>
                      </a:cubicBezTo>
                      <a:cubicBezTo>
                        <a:pt x="1" y="10"/>
                        <a:pt x="1" y="10"/>
                        <a:pt x="1" y="10"/>
                      </a:cubicBezTo>
                      <a:cubicBezTo>
                        <a:pt x="0" y="10"/>
                        <a:pt x="0" y="10"/>
                        <a:pt x="0" y="10"/>
                      </a:cubicBezTo>
                      <a:cubicBezTo>
                        <a:pt x="1" y="11"/>
                        <a:pt x="1" y="11"/>
                        <a:pt x="1" y="11"/>
                      </a:cubicBezTo>
                      <a:cubicBezTo>
                        <a:pt x="6" y="11"/>
                        <a:pt x="6" y="11"/>
                        <a:pt x="6" y="11"/>
                      </a:cubicBezTo>
                      <a:cubicBezTo>
                        <a:pt x="6" y="13"/>
                        <a:pt x="6" y="13"/>
                        <a:pt x="6" y="13"/>
                      </a:cubicBezTo>
                      <a:cubicBezTo>
                        <a:pt x="1" y="13"/>
                        <a:pt x="1" y="13"/>
                        <a:pt x="1" y="13"/>
                      </a:cubicBezTo>
                      <a:cubicBezTo>
                        <a:pt x="0" y="14"/>
                        <a:pt x="0" y="14"/>
                        <a:pt x="0" y="14"/>
                      </a:cubicBezTo>
                      <a:cubicBezTo>
                        <a:pt x="1" y="14"/>
                        <a:pt x="1" y="14"/>
                        <a:pt x="1" y="14"/>
                      </a:cubicBezTo>
                      <a:cubicBezTo>
                        <a:pt x="6" y="14"/>
                        <a:pt x="6" y="14"/>
                        <a:pt x="6" y="14"/>
                      </a:cubicBezTo>
                      <a:cubicBezTo>
                        <a:pt x="6" y="17"/>
                        <a:pt x="6" y="17"/>
                        <a:pt x="6" y="17"/>
                      </a:cubicBezTo>
                      <a:cubicBezTo>
                        <a:pt x="1" y="17"/>
                        <a:pt x="1" y="17"/>
                        <a:pt x="1" y="17"/>
                      </a:cubicBezTo>
                      <a:cubicBezTo>
                        <a:pt x="0" y="17"/>
                        <a:pt x="0" y="17"/>
                        <a:pt x="0" y="17"/>
                      </a:cubicBezTo>
                      <a:cubicBezTo>
                        <a:pt x="1" y="18"/>
                        <a:pt x="1" y="18"/>
                        <a:pt x="1" y="18"/>
                      </a:cubicBezTo>
                      <a:cubicBezTo>
                        <a:pt x="6" y="18"/>
                        <a:pt x="6" y="18"/>
                        <a:pt x="6" y="18"/>
                      </a:cubicBezTo>
                      <a:cubicBezTo>
                        <a:pt x="6" y="21"/>
                        <a:pt x="6" y="21"/>
                        <a:pt x="6" y="21"/>
                      </a:cubicBezTo>
                      <a:cubicBezTo>
                        <a:pt x="10" y="21"/>
                        <a:pt x="10" y="21"/>
                        <a:pt x="10" y="21"/>
                      </a:cubicBezTo>
                      <a:cubicBezTo>
                        <a:pt x="10" y="26"/>
                        <a:pt x="10" y="26"/>
                        <a:pt x="10" y="26"/>
                      </a:cubicBezTo>
                      <a:cubicBezTo>
                        <a:pt x="10" y="27"/>
                        <a:pt x="10" y="27"/>
                        <a:pt x="10" y="27"/>
                      </a:cubicBezTo>
                      <a:cubicBezTo>
                        <a:pt x="11" y="26"/>
                        <a:pt x="11" y="26"/>
                        <a:pt x="11" y="26"/>
                      </a:cubicBezTo>
                      <a:cubicBezTo>
                        <a:pt x="11" y="21"/>
                        <a:pt x="11" y="21"/>
                        <a:pt x="11" y="21"/>
                      </a:cubicBezTo>
                      <a:cubicBezTo>
                        <a:pt x="13" y="21"/>
                        <a:pt x="13" y="21"/>
                        <a:pt x="13" y="21"/>
                      </a:cubicBezTo>
                      <a:cubicBezTo>
                        <a:pt x="13" y="26"/>
                        <a:pt x="13" y="26"/>
                        <a:pt x="13" y="26"/>
                      </a:cubicBezTo>
                      <a:cubicBezTo>
                        <a:pt x="14" y="27"/>
                        <a:pt x="14" y="27"/>
                        <a:pt x="14" y="27"/>
                      </a:cubicBezTo>
                      <a:cubicBezTo>
                        <a:pt x="14" y="26"/>
                        <a:pt x="14" y="26"/>
                        <a:pt x="14" y="26"/>
                      </a:cubicBezTo>
                      <a:cubicBezTo>
                        <a:pt x="14" y="21"/>
                        <a:pt x="14" y="21"/>
                        <a:pt x="14" y="21"/>
                      </a:cubicBezTo>
                      <a:cubicBezTo>
                        <a:pt x="17" y="21"/>
                        <a:pt x="17" y="21"/>
                        <a:pt x="17" y="21"/>
                      </a:cubicBezTo>
                      <a:cubicBezTo>
                        <a:pt x="17" y="26"/>
                        <a:pt x="17" y="26"/>
                        <a:pt x="17" y="26"/>
                      </a:cubicBezTo>
                      <a:cubicBezTo>
                        <a:pt x="17" y="27"/>
                        <a:pt x="17" y="27"/>
                        <a:pt x="17" y="27"/>
                      </a:cubicBezTo>
                      <a:cubicBezTo>
                        <a:pt x="18" y="26"/>
                        <a:pt x="18" y="26"/>
                        <a:pt x="18" y="26"/>
                      </a:cubicBezTo>
                      <a:cubicBezTo>
                        <a:pt x="18" y="21"/>
                        <a:pt x="18" y="21"/>
                        <a:pt x="18" y="21"/>
                      </a:cubicBezTo>
                      <a:cubicBezTo>
                        <a:pt x="21" y="21"/>
                        <a:pt x="21" y="21"/>
                        <a:pt x="21" y="21"/>
                      </a:cubicBezTo>
                      <a:cubicBezTo>
                        <a:pt x="21" y="18"/>
                        <a:pt x="21" y="18"/>
                        <a:pt x="21" y="18"/>
                      </a:cubicBezTo>
                      <a:cubicBezTo>
                        <a:pt x="26" y="18"/>
                        <a:pt x="26" y="18"/>
                        <a:pt x="26" y="18"/>
                      </a:cubicBezTo>
                      <a:cubicBezTo>
                        <a:pt x="27" y="17"/>
                        <a:pt x="27" y="17"/>
                        <a:pt x="27" y="17"/>
                      </a:cubicBezTo>
                      <a:cubicBezTo>
                        <a:pt x="26" y="17"/>
                        <a:pt x="26" y="17"/>
                        <a:pt x="26" y="17"/>
                      </a:cubicBezTo>
                      <a:cubicBezTo>
                        <a:pt x="21" y="17"/>
                        <a:pt x="21" y="17"/>
                        <a:pt x="21" y="17"/>
                      </a:cubicBezTo>
                      <a:cubicBezTo>
                        <a:pt x="21" y="14"/>
                        <a:pt x="21" y="14"/>
                        <a:pt x="21" y="14"/>
                      </a:cubicBezTo>
                      <a:lnTo>
                        <a:pt x="26" y="14"/>
                      </a:lnTo>
                      <a:close/>
                      <a:moveTo>
                        <a:pt x="14" y="17"/>
                      </a:moveTo>
                      <a:cubicBezTo>
                        <a:pt x="12" y="17"/>
                        <a:pt x="10" y="15"/>
                        <a:pt x="10" y="14"/>
                      </a:cubicBezTo>
                      <a:cubicBezTo>
                        <a:pt x="10" y="12"/>
                        <a:pt x="12" y="10"/>
                        <a:pt x="14" y="10"/>
                      </a:cubicBezTo>
                      <a:cubicBezTo>
                        <a:pt x="15" y="10"/>
                        <a:pt x="17" y="12"/>
                        <a:pt x="17" y="14"/>
                      </a:cubicBezTo>
                      <a:cubicBezTo>
                        <a:pt x="17" y="15"/>
                        <a:pt x="15" y="17"/>
                        <a:pt x="1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78" name="组合 77">
                <a:extLst>
                  <a:ext uri="{FF2B5EF4-FFF2-40B4-BE49-F238E27FC236}">
                    <a16:creationId xmlns:a16="http://schemas.microsoft.com/office/drawing/2014/main" id="{489B92BF-5355-4815-A963-CA384E16DAA9}"/>
                  </a:ext>
                </a:extLst>
              </p:cNvPr>
              <p:cNvGrpSpPr/>
              <p:nvPr/>
            </p:nvGrpSpPr>
            <p:grpSpPr>
              <a:xfrm>
                <a:off x="2106556" y="4275081"/>
                <a:ext cx="177404" cy="217885"/>
                <a:chOff x="2805158" y="5629380"/>
                <a:chExt cx="236552" cy="290525"/>
              </a:xfrm>
              <a:solidFill>
                <a:schemeClr val="bg1"/>
              </a:solidFill>
            </p:grpSpPr>
            <p:sp>
              <p:nvSpPr>
                <p:cNvPr id="93" name="Freeform 185">
                  <a:extLst>
                    <a:ext uri="{FF2B5EF4-FFF2-40B4-BE49-F238E27FC236}">
                      <a16:creationId xmlns:a16="http://schemas.microsoft.com/office/drawing/2014/main" id="{09B653AB-4B52-404C-AB8B-7E2FE2018696}"/>
                    </a:ext>
                  </a:extLst>
                </p:cNvPr>
                <p:cNvSpPr>
                  <a:spLocks noEditPoints="1"/>
                </p:cNvSpPr>
                <p:nvPr/>
              </p:nvSpPr>
              <p:spPr bwMode="auto">
                <a:xfrm>
                  <a:off x="2938520" y="5811953"/>
                  <a:ext cx="103190" cy="107952"/>
                </a:xfrm>
                <a:custGeom>
                  <a:avLst/>
                  <a:gdLst>
                    <a:gd name="T0" fmla="*/ 25 w 25"/>
                    <a:gd name="T1" fmla="*/ 13 h 26"/>
                    <a:gd name="T2" fmla="*/ 19 w 25"/>
                    <a:gd name="T3" fmla="*/ 13 h 26"/>
                    <a:gd name="T4" fmla="*/ 24 w 25"/>
                    <a:gd name="T5" fmla="*/ 10 h 26"/>
                    <a:gd name="T6" fmla="*/ 24 w 25"/>
                    <a:gd name="T7" fmla="*/ 9 h 26"/>
                    <a:gd name="T8" fmla="*/ 19 w 25"/>
                    <a:gd name="T9" fmla="*/ 6 h 26"/>
                    <a:gd name="T10" fmla="*/ 16 w 25"/>
                    <a:gd name="T11" fmla="*/ 1 h 26"/>
                    <a:gd name="T12" fmla="*/ 15 w 25"/>
                    <a:gd name="T13" fmla="*/ 1 h 26"/>
                    <a:gd name="T14" fmla="*/ 13 w 25"/>
                    <a:gd name="T15" fmla="*/ 6 h 26"/>
                    <a:gd name="T16" fmla="*/ 12 w 25"/>
                    <a:gd name="T17" fmla="*/ 0 h 26"/>
                    <a:gd name="T18" fmla="*/ 12 w 25"/>
                    <a:gd name="T19" fmla="*/ 6 h 26"/>
                    <a:gd name="T20" fmla="*/ 10 w 25"/>
                    <a:gd name="T21" fmla="*/ 1 h 26"/>
                    <a:gd name="T22" fmla="*/ 8 w 25"/>
                    <a:gd name="T23" fmla="*/ 1 h 26"/>
                    <a:gd name="T24" fmla="*/ 6 w 25"/>
                    <a:gd name="T25" fmla="*/ 6 h 26"/>
                    <a:gd name="T26" fmla="*/ 0 w 25"/>
                    <a:gd name="T27" fmla="*/ 9 h 26"/>
                    <a:gd name="T28" fmla="*/ 0 w 25"/>
                    <a:gd name="T29" fmla="*/ 10 h 26"/>
                    <a:gd name="T30" fmla="*/ 6 w 25"/>
                    <a:gd name="T31" fmla="*/ 13 h 26"/>
                    <a:gd name="T32" fmla="*/ 0 w 25"/>
                    <a:gd name="T33" fmla="*/ 13 h 26"/>
                    <a:gd name="T34" fmla="*/ 6 w 25"/>
                    <a:gd name="T35" fmla="*/ 14 h 26"/>
                    <a:gd name="T36" fmla="*/ 0 w 25"/>
                    <a:gd name="T37" fmla="*/ 16 h 26"/>
                    <a:gd name="T38" fmla="*/ 0 w 25"/>
                    <a:gd name="T39" fmla="*/ 17 h 26"/>
                    <a:gd name="T40" fmla="*/ 6 w 25"/>
                    <a:gd name="T41" fmla="*/ 20 h 26"/>
                    <a:gd name="T42" fmla="*/ 8 w 25"/>
                    <a:gd name="T43" fmla="*/ 25 h 26"/>
                    <a:gd name="T44" fmla="*/ 10 w 25"/>
                    <a:gd name="T45" fmla="*/ 25 h 26"/>
                    <a:gd name="T46" fmla="*/ 12 w 25"/>
                    <a:gd name="T47" fmla="*/ 20 h 26"/>
                    <a:gd name="T48" fmla="*/ 12 w 25"/>
                    <a:gd name="T49" fmla="*/ 26 h 26"/>
                    <a:gd name="T50" fmla="*/ 13 w 25"/>
                    <a:gd name="T51" fmla="*/ 20 h 26"/>
                    <a:gd name="T52" fmla="*/ 15 w 25"/>
                    <a:gd name="T53" fmla="*/ 25 h 26"/>
                    <a:gd name="T54" fmla="*/ 16 w 25"/>
                    <a:gd name="T55" fmla="*/ 25 h 26"/>
                    <a:gd name="T56" fmla="*/ 19 w 25"/>
                    <a:gd name="T57" fmla="*/ 20 h 26"/>
                    <a:gd name="T58" fmla="*/ 24 w 25"/>
                    <a:gd name="T59" fmla="*/ 17 h 26"/>
                    <a:gd name="T60" fmla="*/ 24 w 25"/>
                    <a:gd name="T61" fmla="*/ 16 h 26"/>
                    <a:gd name="T62" fmla="*/ 19 w 25"/>
                    <a:gd name="T63" fmla="*/ 14 h 26"/>
                    <a:gd name="T64" fmla="*/ 12 w 25"/>
                    <a:gd name="T65" fmla="*/ 16 h 26"/>
                    <a:gd name="T66" fmla="*/ 12 w 25"/>
                    <a:gd name="T67" fmla="*/ 10 h 26"/>
                    <a:gd name="T68" fmla="*/ 12 w 25"/>
                    <a:gd name="T69"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26">
                      <a:moveTo>
                        <a:pt x="24" y="14"/>
                      </a:moveTo>
                      <a:cubicBezTo>
                        <a:pt x="25" y="13"/>
                        <a:pt x="25" y="13"/>
                        <a:pt x="25" y="13"/>
                      </a:cubicBezTo>
                      <a:cubicBezTo>
                        <a:pt x="24" y="13"/>
                        <a:pt x="24" y="13"/>
                        <a:pt x="24" y="13"/>
                      </a:cubicBezTo>
                      <a:cubicBezTo>
                        <a:pt x="19" y="13"/>
                        <a:pt x="19" y="13"/>
                        <a:pt x="19" y="13"/>
                      </a:cubicBezTo>
                      <a:cubicBezTo>
                        <a:pt x="19" y="10"/>
                        <a:pt x="19" y="10"/>
                        <a:pt x="19" y="10"/>
                      </a:cubicBezTo>
                      <a:cubicBezTo>
                        <a:pt x="24" y="10"/>
                        <a:pt x="24" y="10"/>
                        <a:pt x="24" y="10"/>
                      </a:cubicBezTo>
                      <a:cubicBezTo>
                        <a:pt x="25" y="10"/>
                        <a:pt x="25" y="10"/>
                        <a:pt x="25" y="10"/>
                      </a:cubicBezTo>
                      <a:cubicBezTo>
                        <a:pt x="24" y="9"/>
                        <a:pt x="24" y="9"/>
                        <a:pt x="24" y="9"/>
                      </a:cubicBezTo>
                      <a:cubicBezTo>
                        <a:pt x="19" y="9"/>
                        <a:pt x="19" y="9"/>
                        <a:pt x="19" y="9"/>
                      </a:cubicBezTo>
                      <a:cubicBezTo>
                        <a:pt x="19" y="6"/>
                        <a:pt x="19" y="6"/>
                        <a:pt x="19" y="6"/>
                      </a:cubicBezTo>
                      <a:cubicBezTo>
                        <a:pt x="16" y="6"/>
                        <a:pt x="16" y="6"/>
                        <a:pt x="16" y="6"/>
                      </a:cubicBezTo>
                      <a:cubicBezTo>
                        <a:pt x="16" y="1"/>
                        <a:pt x="16" y="1"/>
                        <a:pt x="16" y="1"/>
                      </a:cubicBezTo>
                      <a:cubicBezTo>
                        <a:pt x="16" y="0"/>
                        <a:pt x="16" y="0"/>
                        <a:pt x="16" y="0"/>
                      </a:cubicBezTo>
                      <a:cubicBezTo>
                        <a:pt x="15" y="1"/>
                        <a:pt x="15" y="1"/>
                        <a:pt x="15" y="1"/>
                      </a:cubicBezTo>
                      <a:cubicBezTo>
                        <a:pt x="15" y="6"/>
                        <a:pt x="15" y="6"/>
                        <a:pt x="15" y="6"/>
                      </a:cubicBezTo>
                      <a:cubicBezTo>
                        <a:pt x="13" y="6"/>
                        <a:pt x="13" y="6"/>
                        <a:pt x="13" y="6"/>
                      </a:cubicBezTo>
                      <a:cubicBezTo>
                        <a:pt x="13" y="1"/>
                        <a:pt x="13" y="1"/>
                        <a:pt x="13" y="1"/>
                      </a:cubicBezTo>
                      <a:cubicBezTo>
                        <a:pt x="12" y="0"/>
                        <a:pt x="12" y="0"/>
                        <a:pt x="12" y="0"/>
                      </a:cubicBezTo>
                      <a:cubicBezTo>
                        <a:pt x="12" y="1"/>
                        <a:pt x="12" y="1"/>
                        <a:pt x="12" y="1"/>
                      </a:cubicBezTo>
                      <a:cubicBezTo>
                        <a:pt x="12" y="6"/>
                        <a:pt x="12" y="6"/>
                        <a:pt x="12" y="6"/>
                      </a:cubicBezTo>
                      <a:cubicBezTo>
                        <a:pt x="10" y="6"/>
                        <a:pt x="10" y="6"/>
                        <a:pt x="10" y="6"/>
                      </a:cubicBezTo>
                      <a:cubicBezTo>
                        <a:pt x="10" y="1"/>
                        <a:pt x="10" y="1"/>
                        <a:pt x="10" y="1"/>
                      </a:cubicBezTo>
                      <a:cubicBezTo>
                        <a:pt x="9" y="0"/>
                        <a:pt x="9" y="0"/>
                        <a:pt x="9" y="0"/>
                      </a:cubicBezTo>
                      <a:cubicBezTo>
                        <a:pt x="8" y="1"/>
                        <a:pt x="8" y="1"/>
                        <a:pt x="8" y="1"/>
                      </a:cubicBezTo>
                      <a:cubicBezTo>
                        <a:pt x="8" y="6"/>
                        <a:pt x="8" y="6"/>
                        <a:pt x="8" y="6"/>
                      </a:cubicBezTo>
                      <a:cubicBezTo>
                        <a:pt x="6" y="6"/>
                        <a:pt x="6" y="6"/>
                        <a:pt x="6" y="6"/>
                      </a:cubicBezTo>
                      <a:cubicBezTo>
                        <a:pt x="6" y="9"/>
                        <a:pt x="6" y="9"/>
                        <a:pt x="6" y="9"/>
                      </a:cubicBezTo>
                      <a:cubicBezTo>
                        <a:pt x="0" y="9"/>
                        <a:pt x="0" y="9"/>
                        <a:pt x="0" y="9"/>
                      </a:cubicBezTo>
                      <a:cubicBezTo>
                        <a:pt x="0" y="10"/>
                        <a:pt x="0" y="10"/>
                        <a:pt x="0" y="10"/>
                      </a:cubicBezTo>
                      <a:cubicBezTo>
                        <a:pt x="0" y="10"/>
                        <a:pt x="0" y="10"/>
                        <a:pt x="0" y="10"/>
                      </a:cubicBezTo>
                      <a:cubicBezTo>
                        <a:pt x="6" y="10"/>
                        <a:pt x="6" y="10"/>
                        <a:pt x="6" y="10"/>
                      </a:cubicBezTo>
                      <a:cubicBezTo>
                        <a:pt x="6" y="13"/>
                        <a:pt x="6" y="13"/>
                        <a:pt x="6" y="13"/>
                      </a:cubicBezTo>
                      <a:cubicBezTo>
                        <a:pt x="0" y="13"/>
                        <a:pt x="0" y="13"/>
                        <a:pt x="0" y="13"/>
                      </a:cubicBezTo>
                      <a:cubicBezTo>
                        <a:pt x="0" y="13"/>
                        <a:pt x="0" y="13"/>
                        <a:pt x="0" y="13"/>
                      </a:cubicBezTo>
                      <a:cubicBezTo>
                        <a:pt x="0" y="14"/>
                        <a:pt x="0" y="14"/>
                        <a:pt x="0" y="14"/>
                      </a:cubicBezTo>
                      <a:cubicBezTo>
                        <a:pt x="6" y="14"/>
                        <a:pt x="6" y="14"/>
                        <a:pt x="6" y="14"/>
                      </a:cubicBezTo>
                      <a:cubicBezTo>
                        <a:pt x="6" y="16"/>
                        <a:pt x="6" y="16"/>
                        <a:pt x="6" y="16"/>
                      </a:cubicBezTo>
                      <a:cubicBezTo>
                        <a:pt x="0" y="16"/>
                        <a:pt x="0" y="16"/>
                        <a:pt x="0" y="16"/>
                      </a:cubicBezTo>
                      <a:cubicBezTo>
                        <a:pt x="0" y="16"/>
                        <a:pt x="0" y="16"/>
                        <a:pt x="0" y="16"/>
                      </a:cubicBezTo>
                      <a:cubicBezTo>
                        <a:pt x="0" y="17"/>
                        <a:pt x="0" y="17"/>
                        <a:pt x="0" y="17"/>
                      </a:cubicBezTo>
                      <a:cubicBezTo>
                        <a:pt x="6" y="17"/>
                        <a:pt x="6" y="17"/>
                        <a:pt x="6" y="17"/>
                      </a:cubicBezTo>
                      <a:cubicBezTo>
                        <a:pt x="6" y="20"/>
                        <a:pt x="6" y="20"/>
                        <a:pt x="6" y="20"/>
                      </a:cubicBezTo>
                      <a:cubicBezTo>
                        <a:pt x="8" y="20"/>
                        <a:pt x="8" y="20"/>
                        <a:pt x="8" y="20"/>
                      </a:cubicBezTo>
                      <a:cubicBezTo>
                        <a:pt x="8" y="25"/>
                        <a:pt x="8" y="25"/>
                        <a:pt x="8" y="25"/>
                      </a:cubicBezTo>
                      <a:cubicBezTo>
                        <a:pt x="9" y="26"/>
                        <a:pt x="9" y="26"/>
                        <a:pt x="9" y="26"/>
                      </a:cubicBezTo>
                      <a:cubicBezTo>
                        <a:pt x="10" y="25"/>
                        <a:pt x="10" y="25"/>
                        <a:pt x="10" y="25"/>
                      </a:cubicBezTo>
                      <a:cubicBezTo>
                        <a:pt x="10" y="20"/>
                        <a:pt x="10" y="20"/>
                        <a:pt x="10" y="20"/>
                      </a:cubicBezTo>
                      <a:cubicBezTo>
                        <a:pt x="12" y="20"/>
                        <a:pt x="12" y="20"/>
                        <a:pt x="12" y="20"/>
                      </a:cubicBezTo>
                      <a:cubicBezTo>
                        <a:pt x="12" y="25"/>
                        <a:pt x="12" y="25"/>
                        <a:pt x="12" y="25"/>
                      </a:cubicBezTo>
                      <a:cubicBezTo>
                        <a:pt x="12" y="26"/>
                        <a:pt x="12" y="26"/>
                        <a:pt x="12" y="26"/>
                      </a:cubicBezTo>
                      <a:cubicBezTo>
                        <a:pt x="13" y="25"/>
                        <a:pt x="13" y="25"/>
                        <a:pt x="13" y="25"/>
                      </a:cubicBezTo>
                      <a:cubicBezTo>
                        <a:pt x="13" y="20"/>
                        <a:pt x="13" y="20"/>
                        <a:pt x="13" y="20"/>
                      </a:cubicBezTo>
                      <a:cubicBezTo>
                        <a:pt x="15" y="20"/>
                        <a:pt x="15" y="20"/>
                        <a:pt x="15" y="20"/>
                      </a:cubicBezTo>
                      <a:cubicBezTo>
                        <a:pt x="15" y="25"/>
                        <a:pt x="15" y="25"/>
                        <a:pt x="15" y="25"/>
                      </a:cubicBezTo>
                      <a:cubicBezTo>
                        <a:pt x="16" y="26"/>
                        <a:pt x="16" y="26"/>
                        <a:pt x="16" y="26"/>
                      </a:cubicBezTo>
                      <a:cubicBezTo>
                        <a:pt x="16" y="25"/>
                        <a:pt x="16" y="25"/>
                        <a:pt x="16" y="25"/>
                      </a:cubicBezTo>
                      <a:cubicBezTo>
                        <a:pt x="16" y="20"/>
                        <a:pt x="16" y="20"/>
                        <a:pt x="16" y="20"/>
                      </a:cubicBezTo>
                      <a:cubicBezTo>
                        <a:pt x="19" y="20"/>
                        <a:pt x="19" y="20"/>
                        <a:pt x="19" y="20"/>
                      </a:cubicBezTo>
                      <a:cubicBezTo>
                        <a:pt x="19" y="17"/>
                        <a:pt x="19" y="17"/>
                        <a:pt x="19" y="17"/>
                      </a:cubicBezTo>
                      <a:cubicBezTo>
                        <a:pt x="24" y="17"/>
                        <a:pt x="24" y="17"/>
                        <a:pt x="24" y="17"/>
                      </a:cubicBezTo>
                      <a:cubicBezTo>
                        <a:pt x="25" y="16"/>
                        <a:pt x="25" y="16"/>
                        <a:pt x="25" y="16"/>
                      </a:cubicBezTo>
                      <a:cubicBezTo>
                        <a:pt x="24" y="16"/>
                        <a:pt x="24" y="16"/>
                        <a:pt x="24" y="16"/>
                      </a:cubicBezTo>
                      <a:cubicBezTo>
                        <a:pt x="19" y="16"/>
                        <a:pt x="19" y="16"/>
                        <a:pt x="19" y="16"/>
                      </a:cubicBezTo>
                      <a:cubicBezTo>
                        <a:pt x="19" y="14"/>
                        <a:pt x="19" y="14"/>
                        <a:pt x="19" y="14"/>
                      </a:cubicBezTo>
                      <a:lnTo>
                        <a:pt x="24" y="14"/>
                      </a:lnTo>
                      <a:close/>
                      <a:moveTo>
                        <a:pt x="12" y="16"/>
                      </a:moveTo>
                      <a:cubicBezTo>
                        <a:pt x="11" y="16"/>
                        <a:pt x="9" y="15"/>
                        <a:pt x="9" y="13"/>
                      </a:cubicBezTo>
                      <a:cubicBezTo>
                        <a:pt x="9" y="11"/>
                        <a:pt x="11" y="10"/>
                        <a:pt x="12" y="10"/>
                      </a:cubicBezTo>
                      <a:cubicBezTo>
                        <a:pt x="14" y="10"/>
                        <a:pt x="15" y="11"/>
                        <a:pt x="15" y="13"/>
                      </a:cubicBezTo>
                      <a:cubicBezTo>
                        <a:pt x="15" y="15"/>
                        <a:pt x="14" y="16"/>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94" name="Freeform 186">
                  <a:extLst>
                    <a:ext uri="{FF2B5EF4-FFF2-40B4-BE49-F238E27FC236}">
                      <a16:creationId xmlns:a16="http://schemas.microsoft.com/office/drawing/2014/main" id="{6E84E213-75D5-4D86-879F-E65C19CDFCF3}"/>
                    </a:ext>
                  </a:extLst>
                </p:cNvPr>
                <p:cNvSpPr>
                  <a:spLocks/>
                </p:cNvSpPr>
                <p:nvPr/>
              </p:nvSpPr>
              <p:spPr bwMode="auto">
                <a:xfrm>
                  <a:off x="2867080" y="5700826"/>
                  <a:ext cx="95252" cy="93664"/>
                </a:xfrm>
                <a:custGeom>
                  <a:avLst/>
                  <a:gdLst>
                    <a:gd name="T0" fmla="*/ 17 w 23"/>
                    <a:gd name="T1" fmla="*/ 6 h 23"/>
                    <a:gd name="T2" fmla="*/ 1 w 23"/>
                    <a:gd name="T3" fmla="*/ 0 h 23"/>
                    <a:gd name="T4" fmla="*/ 0 w 23"/>
                    <a:gd name="T5" fmla="*/ 0 h 23"/>
                    <a:gd name="T6" fmla="*/ 0 w 23"/>
                    <a:gd name="T7" fmla="*/ 3 h 23"/>
                    <a:gd name="T8" fmla="*/ 1 w 23"/>
                    <a:gd name="T9" fmla="*/ 3 h 23"/>
                    <a:gd name="T10" fmla="*/ 1 w 23"/>
                    <a:gd name="T11" fmla="*/ 3 h 23"/>
                    <a:gd name="T12" fmla="*/ 14 w 23"/>
                    <a:gd name="T13" fmla="*/ 9 h 23"/>
                    <a:gd name="T14" fmla="*/ 20 w 23"/>
                    <a:gd name="T15" fmla="*/ 22 h 23"/>
                    <a:gd name="T16" fmla="*/ 20 w 23"/>
                    <a:gd name="T17" fmla="*/ 23 h 23"/>
                    <a:gd name="T18" fmla="*/ 23 w 23"/>
                    <a:gd name="T19" fmla="*/ 23 h 23"/>
                    <a:gd name="T20" fmla="*/ 23 w 23"/>
                    <a:gd name="T21" fmla="*/ 22 h 23"/>
                    <a:gd name="T22" fmla="*/ 17 w 23"/>
                    <a:gd name="T23"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3">
                      <a:moveTo>
                        <a:pt x="17" y="6"/>
                      </a:moveTo>
                      <a:cubicBezTo>
                        <a:pt x="12" y="2"/>
                        <a:pt x="7" y="0"/>
                        <a:pt x="1" y="0"/>
                      </a:cubicBezTo>
                      <a:cubicBezTo>
                        <a:pt x="0" y="0"/>
                        <a:pt x="0" y="0"/>
                        <a:pt x="0" y="0"/>
                      </a:cubicBezTo>
                      <a:cubicBezTo>
                        <a:pt x="0" y="3"/>
                        <a:pt x="0" y="3"/>
                        <a:pt x="0" y="3"/>
                      </a:cubicBezTo>
                      <a:cubicBezTo>
                        <a:pt x="1" y="3"/>
                        <a:pt x="1" y="3"/>
                        <a:pt x="1" y="3"/>
                      </a:cubicBezTo>
                      <a:cubicBezTo>
                        <a:pt x="1" y="3"/>
                        <a:pt x="1" y="3"/>
                        <a:pt x="1" y="3"/>
                      </a:cubicBezTo>
                      <a:cubicBezTo>
                        <a:pt x="6" y="3"/>
                        <a:pt x="11" y="5"/>
                        <a:pt x="14" y="9"/>
                      </a:cubicBezTo>
                      <a:cubicBezTo>
                        <a:pt x="18" y="12"/>
                        <a:pt x="20" y="17"/>
                        <a:pt x="20" y="22"/>
                      </a:cubicBezTo>
                      <a:cubicBezTo>
                        <a:pt x="20" y="23"/>
                        <a:pt x="20" y="23"/>
                        <a:pt x="20" y="23"/>
                      </a:cubicBezTo>
                      <a:cubicBezTo>
                        <a:pt x="23" y="23"/>
                        <a:pt x="23" y="23"/>
                        <a:pt x="23" y="23"/>
                      </a:cubicBezTo>
                      <a:cubicBezTo>
                        <a:pt x="23" y="22"/>
                        <a:pt x="23" y="22"/>
                        <a:pt x="23" y="22"/>
                      </a:cubicBezTo>
                      <a:cubicBezTo>
                        <a:pt x="23" y="16"/>
                        <a:pt x="21" y="11"/>
                        <a:pt x="17"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95" name="Freeform 187">
                  <a:extLst>
                    <a:ext uri="{FF2B5EF4-FFF2-40B4-BE49-F238E27FC236}">
                      <a16:creationId xmlns:a16="http://schemas.microsoft.com/office/drawing/2014/main" id="{B4EFB6FB-A97B-4AE0-A94C-AED7B368EE9E}"/>
                    </a:ext>
                  </a:extLst>
                </p:cNvPr>
                <p:cNvSpPr>
                  <a:spLocks/>
                </p:cNvSpPr>
                <p:nvPr/>
              </p:nvSpPr>
              <p:spPr bwMode="auto">
                <a:xfrm>
                  <a:off x="2867080" y="5662726"/>
                  <a:ext cx="133353" cy="131765"/>
                </a:xfrm>
                <a:custGeom>
                  <a:avLst/>
                  <a:gdLst>
                    <a:gd name="T0" fmla="*/ 23 w 32"/>
                    <a:gd name="T1" fmla="*/ 9 h 32"/>
                    <a:gd name="T2" fmla="*/ 1 w 32"/>
                    <a:gd name="T3" fmla="*/ 0 h 32"/>
                    <a:gd name="T4" fmla="*/ 0 w 32"/>
                    <a:gd name="T5" fmla="*/ 0 h 32"/>
                    <a:gd name="T6" fmla="*/ 0 w 32"/>
                    <a:gd name="T7" fmla="*/ 4 h 32"/>
                    <a:gd name="T8" fmla="*/ 1 w 32"/>
                    <a:gd name="T9" fmla="*/ 4 h 32"/>
                    <a:gd name="T10" fmla="*/ 20 w 32"/>
                    <a:gd name="T11" fmla="*/ 12 h 32"/>
                    <a:gd name="T12" fmla="*/ 28 w 32"/>
                    <a:gd name="T13" fmla="*/ 31 h 32"/>
                    <a:gd name="T14" fmla="*/ 28 w 32"/>
                    <a:gd name="T15" fmla="*/ 32 h 32"/>
                    <a:gd name="T16" fmla="*/ 32 w 32"/>
                    <a:gd name="T17" fmla="*/ 32 h 32"/>
                    <a:gd name="T18" fmla="*/ 32 w 32"/>
                    <a:gd name="T19" fmla="*/ 31 h 32"/>
                    <a:gd name="T20" fmla="*/ 23 w 32"/>
                    <a:gd name="T21"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2">
                      <a:moveTo>
                        <a:pt x="23" y="9"/>
                      </a:moveTo>
                      <a:cubicBezTo>
                        <a:pt x="17" y="3"/>
                        <a:pt x="9" y="0"/>
                        <a:pt x="1" y="0"/>
                      </a:cubicBezTo>
                      <a:cubicBezTo>
                        <a:pt x="0" y="0"/>
                        <a:pt x="0" y="0"/>
                        <a:pt x="0" y="0"/>
                      </a:cubicBezTo>
                      <a:cubicBezTo>
                        <a:pt x="0" y="4"/>
                        <a:pt x="0" y="4"/>
                        <a:pt x="0" y="4"/>
                      </a:cubicBezTo>
                      <a:cubicBezTo>
                        <a:pt x="1" y="4"/>
                        <a:pt x="1" y="4"/>
                        <a:pt x="1" y="4"/>
                      </a:cubicBezTo>
                      <a:cubicBezTo>
                        <a:pt x="8" y="4"/>
                        <a:pt x="15" y="7"/>
                        <a:pt x="20" y="12"/>
                      </a:cubicBezTo>
                      <a:cubicBezTo>
                        <a:pt x="25" y="17"/>
                        <a:pt x="28" y="24"/>
                        <a:pt x="28" y="31"/>
                      </a:cubicBezTo>
                      <a:cubicBezTo>
                        <a:pt x="28" y="32"/>
                        <a:pt x="28" y="32"/>
                        <a:pt x="28" y="32"/>
                      </a:cubicBezTo>
                      <a:cubicBezTo>
                        <a:pt x="32" y="32"/>
                        <a:pt x="32" y="32"/>
                        <a:pt x="32" y="32"/>
                      </a:cubicBezTo>
                      <a:cubicBezTo>
                        <a:pt x="32" y="31"/>
                        <a:pt x="32" y="31"/>
                        <a:pt x="32" y="31"/>
                      </a:cubicBezTo>
                      <a:cubicBezTo>
                        <a:pt x="32" y="23"/>
                        <a:pt x="29" y="15"/>
                        <a:pt x="2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96" name="Freeform 188">
                  <a:extLst>
                    <a:ext uri="{FF2B5EF4-FFF2-40B4-BE49-F238E27FC236}">
                      <a16:creationId xmlns:a16="http://schemas.microsoft.com/office/drawing/2014/main" id="{712A5864-B317-42EC-B93A-87F17FB9E1C5}"/>
                    </a:ext>
                  </a:extLst>
                </p:cNvPr>
                <p:cNvSpPr>
                  <a:spLocks/>
                </p:cNvSpPr>
                <p:nvPr/>
              </p:nvSpPr>
              <p:spPr bwMode="auto">
                <a:xfrm>
                  <a:off x="2867082" y="5629380"/>
                  <a:ext cx="165102" cy="165102"/>
                </a:xfrm>
                <a:custGeom>
                  <a:avLst/>
                  <a:gdLst>
                    <a:gd name="T0" fmla="*/ 40 w 40"/>
                    <a:gd name="T1" fmla="*/ 39 h 40"/>
                    <a:gd name="T2" fmla="*/ 29 w 40"/>
                    <a:gd name="T3" fmla="*/ 11 h 40"/>
                    <a:gd name="T4" fmla="*/ 29 w 40"/>
                    <a:gd name="T5" fmla="*/ 11 h 40"/>
                    <a:gd name="T6" fmla="*/ 1 w 40"/>
                    <a:gd name="T7" fmla="*/ 0 h 40"/>
                    <a:gd name="T8" fmla="*/ 0 w 40"/>
                    <a:gd name="T9" fmla="*/ 0 h 40"/>
                    <a:gd name="T10" fmla="*/ 0 w 40"/>
                    <a:gd name="T11" fmla="*/ 3 h 40"/>
                    <a:gd name="T12" fmla="*/ 1 w 40"/>
                    <a:gd name="T13" fmla="*/ 3 h 40"/>
                    <a:gd name="T14" fmla="*/ 1 w 40"/>
                    <a:gd name="T15" fmla="*/ 3 h 40"/>
                    <a:gd name="T16" fmla="*/ 26 w 40"/>
                    <a:gd name="T17" fmla="*/ 14 h 40"/>
                    <a:gd name="T18" fmla="*/ 37 w 40"/>
                    <a:gd name="T19" fmla="*/ 39 h 40"/>
                    <a:gd name="T20" fmla="*/ 37 w 40"/>
                    <a:gd name="T21" fmla="*/ 40 h 40"/>
                    <a:gd name="T22" fmla="*/ 40 w 40"/>
                    <a:gd name="T23" fmla="*/ 40 h 40"/>
                    <a:gd name="T24" fmla="*/ 40 w 40"/>
                    <a:gd name="T2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40">
                      <a:moveTo>
                        <a:pt x="40" y="39"/>
                      </a:moveTo>
                      <a:cubicBezTo>
                        <a:pt x="40" y="28"/>
                        <a:pt x="36" y="19"/>
                        <a:pt x="29" y="11"/>
                      </a:cubicBezTo>
                      <a:cubicBezTo>
                        <a:pt x="29" y="11"/>
                        <a:pt x="29" y="11"/>
                        <a:pt x="29" y="11"/>
                      </a:cubicBezTo>
                      <a:cubicBezTo>
                        <a:pt x="21" y="4"/>
                        <a:pt x="11" y="0"/>
                        <a:pt x="1" y="0"/>
                      </a:cubicBezTo>
                      <a:cubicBezTo>
                        <a:pt x="0" y="0"/>
                        <a:pt x="0" y="0"/>
                        <a:pt x="0" y="0"/>
                      </a:cubicBezTo>
                      <a:cubicBezTo>
                        <a:pt x="0" y="3"/>
                        <a:pt x="0" y="3"/>
                        <a:pt x="0" y="3"/>
                      </a:cubicBezTo>
                      <a:cubicBezTo>
                        <a:pt x="1" y="3"/>
                        <a:pt x="1" y="3"/>
                        <a:pt x="1" y="3"/>
                      </a:cubicBezTo>
                      <a:cubicBezTo>
                        <a:pt x="1" y="3"/>
                        <a:pt x="1" y="3"/>
                        <a:pt x="1" y="3"/>
                      </a:cubicBezTo>
                      <a:cubicBezTo>
                        <a:pt x="11" y="3"/>
                        <a:pt x="20" y="7"/>
                        <a:pt x="26" y="14"/>
                      </a:cubicBezTo>
                      <a:cubicBezTo>
                        <a:pt x="33" y="20"/>
                        <a:pt x="37" y="29"/>
                        <a:pt x="37" y="39"/>
                      </a:cubicBezTo>
                      <a:cubicBezTo>
                        <a:pt x="37" y="40"/>
                        <a:pt x="37" y="40"/>
                        <a:pt x="37" y="40"/>
                      </a:cubicBezTo>
                      <a:cubicBezTo>
                        <a:pt x="40" y="40"/>
                        <a:pt x="40" y="40"/>
                        <a:pt x="40" y="40"/>
                      </a:cubicBezTo>
                      <a:lnTo>
                        <a:pt x="40"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97" name="Freeform 189">
                  <a:extLst>
                    <a:ext uri="{FF2B5EF4-FFF2-40B4-BE49-F238E27FC236}">
                      <a16:creationId xmlns:a16="http://schemas.microsoft.com/office/drawing/2014/main" id="{8D5274E7-469E-4F9C-8E59-902964AF6EC5}"/>
                    </a:ext>
                  </a:extLst>
                </p:cNvPr>
                <p:cNvSpPr>
                  <a:spLocks noEditPoints="1"/>
                </p:cNvSpPr>
                <p:nvPr/>
              </p:nvSpPr>
              <p:spPr bwMode="auto">
                <a:xfrm>
                  <a:off x="2805158" y="5732551"/>
                  <a:ext cx="123827" cy="125415"/>
                </a:xfrm>
                <a:custGeom>
                  <a:avLst/>
                  <a:gdLst>
                    <a:gd name="T0" fmla="*/ 15 w 30"/>
                    <a:gd name="T1" fmla="*/ 0 h 30"/>
                    <a:gd name="T2" fmla="*/ 0 w 30"/>
                    <a:gd name="T3" fmla="*/ 15 h 30"/>
                    <a:gd name="T4" fmla="*/ 15 w 30"/>
                    <a:gd name="T5" fmla="*/ 30 h 30"/>
                    <a:gd name="T6" fmla="*/ 30 w 30"/>
                    <a:gd name="T7" fmla="*/ 15 h 30"/>
                    <a:gd name="T8" fmla="*/ 15 w 30"/>
                    <a:gd name="T9" fmla="*/ 0 h 30"/>
                    <a:gd name="T10" fmla="*/ 15 w 30"/>
                    <a:gd name="T11" fmla="*/ 23 h 30"/>
                    <a:gd name="T12" fmla="*/ 6 w 30"/>
                    <a:gd name="T13" fmla="*/ 15 h 30"/>
                    <a:gd name="T14" fmla="*/ 15 w 30"/>
                    <a:gd name="T15" fmla="*/ 6 h 30"/>
                    <a:gd name="T16" fmla="*/ 24 w 30"/>
                    <a:gd name="T17" fmla="*/ 15 h 30"/>
                    <a:gd name="T18" fmla="*/ 15 w 30"/>
                    <a:gd name="T19" fmla="*/ 2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0"/>
                      </a:moveTo>
                      <a:cubicBezTo>
                        <a:pt x="7" y="0"/>
                        <a:pt x="0" y="7"/>
                        <a:pt x="0" y="15"/>
                      </a:cubicBezTo>
                      <a:cubicBezTo>
                        <a:pt x="0" y="23"/>
                        <a:pt x="7" y="30"/>
                        <a:pt x="15" y="30"/>
                      </a:cubicBezTo>
                      <a:cubicBezTo>
                        <a:pt x="23" y="30"/>
                        <a:pt x="30" y="23"/>
                        <a:pt x="30" y="15"/>
                      </a:cubicBezTo>
                      <a:cubicBezTo>
                        <a:pt x="30" y="7"/>
                        <a:pt x="23" y="0"/>
                        <a:pt x="15" y="0"/>
                      </a:cubicBezTo>
                      <a:close/>
                      <a:moveTo>
                        <a:pt x="15" y="23"/>
                      </a:moveTo>
                      <a:cubicBezTo>
                        <a:pt x="10" y="23"/>
                        <a:pt x="6" y="20"/>
                        <a:pt x="6" y="15"/>
                      </a:cubicBezTo>
                      <a:cubicBezTo>
                        <a:pt x="6" y="10"/>
                        <a:pt x="10" y="6"/>
                        <a:pt x="15" y="6"/>
                      </a:cubicBezTo>
                      <a:cubicBezTo>
                        <a:pt x="20" y="6"/>
                        <a:pt x="24" y="10"/>
                        <a:pt x="24" y="15"/>
                      </a:cubicBezTo>
                      <a:cubicBezTo>
                        <a:pt x="24" y="20"/>
                        <a:pt x="20" y="23"/>
                        <a:pt x="15"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98" name="Oval 190">
                  <a:extLst>
                    <a:ext uri="{FF2B5EF4-FFF2-40B4-BE49-F238E27FC236}">
                      <a16:creationId xmlns:a16="http://schemas.microsoft.com/office/drawing/2014/main" id="{4587A97C-F0DA-4AB5-BAC6-AAF5E4750B15}"/>
                    </a:ext>
                  </a:extLst>
                </p:cNvPr>
                <p:cNvSpPr>
                  <a:spLocks noChangeArrowheads="1"/>
                </p:cNvSpPr>
                <p:nvPr/>
              </p:nvSpPr>
              <p:spPr bwMode="auto">
                <a:xfrm>
                  <a:off x="2851149" y="5778500"/>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79" name="组合 78">
                <a:extLst>
                  <a:ext uri="{FF2B5EF4-FFF2-40B4-BE49-F238E27FC236}">
                    <a16:creationId xmlns:a16="http://schemas.microsoft.com/office/drawing/2014/main" id="{49811F26-B98B-4405-B9A6-4F8E71ADA780}"/>
                  </a:ext>
                </a:extLst>
              </p:cNvPr>
              <p:cNvGrpSpPr/>
              <p:nvPr/>
            </p:nvGrpSpPr>
            <p:grpSpPr>
              <a:xfrm>
                <a:off x="5481977" y="4298298"/>
                <a:ext cx="177404" cy="171451"/>
                <a:chOff x="7305654" y="5657832"/>
                <a:chExt cx="236559" cy="228619"/>
              </a:xfrm>
              <a:solidFill>
                <a:schemeClr val="bg1"/>
              </a:solidFill>
            </p:grpSpPr>
            <p:sp>
              <p:nvSpPr>
                <p:cNvPr id="91" name="Freeform 191">
                  <a:extLst>
                    <a:ext uri="{FF2B5EF4-FFF2-40B4-BE49-F238E27FC236}">
                      <a16:creationId xmlns:a16="http://schemas.microsoft.com/office/drawing/2014/main" id="{783B047E-C4F5-4B4E-83CF-4BA25A16CC36}"/>
                    </a:ext>
                  </a:extLst>
                </p:cNvPr>
                <p:cNvSpPr>
                  <a:spLocks noEditPoints="1"/>
                </p:cNvSpPr>
                <p:nvPr/>
              </p:nvSpPr>
              <p:spPr bwMode="auto">
                <a:xfrm>
                  <a:off x="7305654" y="5657832"/>
                  <a:ext cx="149224" cy="125413"/>
                </a:xfrm>
                <a:custGeom>
                  <a:avLst/>
                  <a:gdLst>
                    <a:gd name="T0" fmla="*/ 8 w 36"/>
                    <a:gd name="T1" fmla="*/ 29 h 30"/>
                    <a:gd name="T2" fmla="*/ 8 w 36"/>
                    <a:gd name="T3" fmla="*/ 25 h 30"/>
                    <a:gd name="T4" fmla="*/ 14 w 36"/>
                    <a:gd name="T5" fmla="*/ 25 h 30"/>
                    <a:gd name="T6" fmla="*/ 15 w 36"/>
                    <a:gd name="T7" fmla="*/ 22 h 30"/>
                    <a:gd name="T8" fmla="*/ 14 w 36"/>
                    <a:gd name="T9" fmla="*/ 22 h 30"/>
                    <a:gd name="T10" fmla="*/ 13 w 36"/>
                    <a:gd name="T11" fmla="*/ 22 h 30"/>
                    <a:gd name="T12" fmla="*/ 12 w 36"/>
                    <a:gd name="T13" fmla="*/ 21 h 30"/>
                    <a:gd name="T14" fmla="*/ 12 w 36"/>
                    <a:gd name="T15" fmla="*/ 20 h 30"/>
                    <a:gd name="T16" fmla="*/ 12 w 36"/>
                    <a:gd name="T17" fmla="*/ 20 h 30"/>
                    <a:gd name="T18" fmla="*/ 12 w 36"/>
                    <a:gd name="T19" fmla="*/ 19 h 30"/>
                    <a:gd name="T20" fmla="*/ 14 w 36"/>
                    <a:gd name="T21" fmla="*/ 17 h 30"/>
                    <a:gd name="T22" fmla="*/ 17 w 36"/>
                    <a:gd name="T23" fmla="*/ 17 h 30"/>
                    <a:gd name="T24" fmla="*/ 22 w 36"/>
                    <a:gd name="T25" fmla="*/ 14 h 30"/>
                    <a:gd name="T26" fmla="*/ 27 w 36"/>
                    <a:gd name="T27" fmla="*/ 14 h 30"/>
                    <a:gd name="T28" fmla="*/ 29 w 36"/>
                    <a:gd name="T29" fmla="*/ 13 h 30"/>
                    <a:gd name="T30" fmla="*/ 31 w 36"/>
                    <a:gd name="T31" fmla="*/ 14 h 30"/>
                    <a:gd name="T32" fmla="*/ 36 w 36"/>
                    <a:gd name="T33" fmla="*/ 14 h 30"/>
                    <a:gd name="T34" fmla="*/ 34 w 36"/>
                    <a:gd name="T35" fmla="*/ 11 h 30"/>
                    <a:gd name="T36" fmla="*/ 33 w 36"/>
                    <a:gd name="T37" fmla="*/ 10 h 30"/>
                    <a:gd name="T38" fmla="*/ 30 w 36"/>
                    <a:gd name="T39" fmla="*/ 3 h 30"/>
                    <a:gd name="T40" fmla="*/ 26 w 36"/>
                    <a:gd name="T41" fmla="*/ 0 h 30"/>
                    <a:gd name="T42" fmla="*/ 10 w 36"/>
                    <a:gd name="T43" fmla="*/ 0 h 30"/>
                    <a:gd name="T44" fmla="*/ 6 w 36"/>
                    <a:gd name="T45" fmla="*/ 3 h 30"/>
                    <a:gd name="T46" fmla="*/ 3 w 36"/>
                    <a:gd name="T47" fmla="*/ 10 h 30"/>
                    <a:gd name="T48" fmla="*/ 3 w 36"/>
                    <a:gd name="T49" fmla="*/ 11 h 30"/>
                    <a:gd name="T50" fmla="*/ 0 w 36"/>
                    <a:gd name="T51" fmla="*/ 15 h 30"/>
                    <a:gd name="T52" fmla="*/ 0 w 36"/>
                    <a:gd name="T53" fmla="*/ 23 h 30"/>
                    <a:gd name="T54" fmla="*/ 0 w 36"/>
                    <a:gd name="T55" fmla="*/ 24 h 30"/>
                    <a:gd name="T56" fmla="*/ 1 w 36"/>
                    <a:gd name="T57" fmla="*/ 25 h 30"/>
                    <a:gd name="T58" fmla="*/ 3 w 36"/>
                    <a:gd name="T59" fmla="*/ 25 h 30"/>
                    <a:gd name="T60" fmla="*/ 3 w 36"/>
                    <a:gd name="T61" fmla="*/ 29 h 30"/>
                    <a:gd name="T62" fmla="*/ 4 w 36"/>
                    <a:gd name="T63" fmla="*/ 30 h 30"/>
                    <a:gd name="T64" fmla="*/ 6 w 36"/>
                    <a:gd name="T65" fmla="*/ 30 h 30"/>
                    <a:gd name="T66" fmla="*/ 8 w 36"/>
                    <a:gd name="T67" fmla="*/ 29 h 30"/>
                    <a:gd name="T68" fmla="*/ 9 w 36"/>
                    <a:gd name="T69" fmla="*/ 4 h 30"/>
                    <a:gd name="T70" fmla="*/ 10 w 36"/>
                    <a:gd name="T71" fmla="*/ 3 h 30"/>
                    <a:gd name="T72" fmla="*/ 26 w 36"/>
                    <a:gd name="T73" fmla="*/ 3 h 30"/>
                    <a:gd name="T74" fmla="*/ 27 w 36"/>
                    <a:gd name="T75" fmla="*/ 4 h 30"/>
                    <a:gd name="T76" fmla="*/ 30 w 36"/>
                    <a:gd name="T77" fmla="*/ 10 h 30"/>
                    <a:gd name="T78" fmla="*/ 6 w 36"/>
                    <a:gd name="T79" fmla="*/ 10 h 30"/>
                    <a:gd name="T80" fmla="*/ 9 w 36"/>
                    <a:gd name="T81" fmla="*/ 4 h 30"/>
                    <a:gd name="T82" fmla="*/ 5 w 36"/>
                    <a:gd name="T83" fmla="*/ 16 h 30"/>
                    <a:gd name="T84" fmla="*/ 7 w 36"/>
                    <a:gd name="T85" fmla="*/ 13 h 30"/>
                    <a:gd name="T86" fmla="*/ 10 w 36"/>
                    <a:gd name="T87" fmla="*/ 16 h 30"/>
                    <a:gd name="T88" fmla="*/ 7 w 36"/>
                    <a:gd name="T89" fmla="*/ 19 h 30"/>
                    <a:gd name="T90" fmla="*/ 7 w 36"/>
                    <a:gd name="T91" fmla="*/ 19 h 30"/>
                    <a:gd name="T92" fmla="*/ 5 w 36"/>
                    <a:gd name="T93"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 h="30">
                      <a:moveTo>
                        <a:pt x="8" y="29"/>
                      </a:moveTo>
                      <a:cubicBezTo>
                        <a:pt x="8" y="25"/>
                        <a:pt x="8" y="25"/>
                        <a:pt x="8" y="25"/>
                      </a:cubicBezTo>
                      <a:cubicBezTo>
                        <a:pt x="14" y="25"/>
                        <a:pt x="14" y="25"/>
                        <a:pt x="14" y="25"/>
                      </a:cubicBezTo>
                      <a:cubicBezTo>
                        <a:pt x="14" y="24"/>
                        <a:pt x="14" y="23"/>
                        <a:pt x="15" y="22"/>
                      </a:cubicBezTo>
                      <a:cubicBezTo>
                        <a:pt x="14" y="22"/>
                        <a:pt x="14" y="22"/>
                        <a:pt x="14" y="22"/>
                      </a:cubicBezTo>
                      <a:cubicBezTo>
                        <a:pt x="13" y="22"/>
                        <a:pt x="13" y="22"/>
                        <a:pt x="13" y="22"/>
                      </a:cubicBezTo>
                      <a:cubicBezTo>
                        <a:pt x="12" y="22"/>
                        <a:pt x="12" y="21"/>
                        <a:pt x="12" y="21"/>
                      </a:cubicBezTo>
                      <a:cubicBezTo>
                        <a:pt x="12" y="20"/>
                        <a:pt x="12" y="20"/>
                        <a:pt x="12" y="20"/>
                      </a:cubicBezTo>
                      <a:cubicBezTo>
                        <a:pt x="12" y="20"/>
                        <a:pt x="12" y="20"/>
                        <a:pt x="12" y="20"/>
                      </a:cubicBezTo>
                      <a:cubicBezTo>
                        <a:pt x="12" y="19"/>
                        <a:pt x="12" y="19"/>
                        <a:pt x="12" y="19"/>
                      </a:cubicBezTo>
                      <a:cubicBezTo>
                        <a:pt x="12" y="18"/>
                        <a:pt x="13" y="17"/>
                        <a:pt x="14" y="17"/>
                      </a:cubicBezTo>
                      <a:cubicBezTo>
                        <a:pt x="17" y="17"/>
                        <a:pt x="17" y="17"/>
                        <a:pt x="17" y="17"/>
                      </a:cubicBezTo>
                      <a:cubicBezTo>
                        <a:pt x="18" y="15"/>
                        <a:pt x="20" y="14"/>
                        <a:pt x="22" y="14"/>
                      </a:cubicBezTo>
                      <a:cubicBezTo>
                        <a:pt x="27" y="14"/>
                        <a:pt x="27" y="14"/>
                        <a:pt x="27" y="14"/>
                      </a:cubicBezTo>
                      <a:cubicBezTo>
                        <a:pt x="28" y="14"/>
                        <a:pt x="28" y="13"/>
                        <a:pt x="29" y="13"/>
                      </a:cubicBezTo>
                      <a:cubicBezTo>
                        <a:pt x="30" y="13"/>
                        <a:pt x="31" y="14"/>
                        <a:pt x="31" y="14"/>
                      </a:cubicBezTo>
                      <a:cubicBezTo>
                        <a:pt x="36" y="14"/>
                        <a:pt x="36" y="14"/>
                        <a:pt x="36" y="14"/>
                      </a:cubicBezTo>
                      <a:cubicBezTo>
                        <a:pt x="36" y="13"/>
                        <a:pt x="35" y="11"/>
                        <a:pt x="34" y="11"/>
                      </a:cubicBezTo>
                      <a:cubicBezTo>
                        <a:pt x="33" y="10"/>
                        <a:pt x="33" y="10"/>
                        <a:pt x="33" y="10"/>
                      </a:cubicBezTo>
                      <a:cubicBezTo>
                        <a:pt x="32" y="8"/>
                        <a:pt x="31" y="5"/>
                        <a:pt x="30" y="3"/>
                      </a:cubicBezTo>
                      <a:cubicBezTo>
                        <a:pt x="30" y="1"/>
                        <a:pt x="28" y="0"/>
                        <a:pt x="26" y="0"/>
                      </a:cubicBezTo>
                      <a:cubicBezTo>
                        <a:pt x="10" y="0"/>
                        <a:pt x="10" y="0"/>
                        <a:pt x="10" y="0"/>
                      </a:cubicBezTo>
                      <a:cubicBezTo>
                        <a:pt x="8" y="0"/>
                        <a:pt x="7" y="1"/>
                        <a:pt x="6" y="3"/>
                      </a:cubicBezTo>
                      <a:cubicBezTo>
                        <a:pt x="5" y="5"/>
                        <a:pt x="4" y="8"/>
                        <a:pt x="3" y="10"/>
                      </a:cubicBezTo>
                      <a:cubicBezTo>
                        <a:pt x="3" y="11"/>
                        <a:pt x="3" y="11"/>
                        <a:pt x="3" y="11"/>
                      </a:cubicBezTo>
                      <a:cubicBezTo>
                        <a:pt x="1" y="11"/>
                        <a:pt x="0" y="13"/>
                        <a:pt x="0" y="15"/>
                      </a:cubicBezTo>
                      <a:cubicBezTo>
                        <a:pt x="0" y="23"/>
                        <a:pt x="0" y="23"/>
                        <a:pt x="0" y="23"/>
                      </a:cubicBezTo>
                      <a:cubicBezTo>
                        <a:pt x="0" y="24"/>
                        <a:pt x="0" y="24"/>
                        <a:pt x="0" y="24"/>
                      </a:cubicBezTo>
                      <a:cubicBezTo>
                        <a:pt x="0" y="24"/>
                        <a:pt x="0" y="25"/>
                        <a:pt x="1" y="25"/>
                      </a:cubicBezTo>
                      <a:cubicBezTo>
                        <a:pt x="3" y="25"/>
                        <a:pt x="3" y="25"/>
                        <a:pt x="3" y="25"/>
                      </a:cubicBezTo>
                      <a:cubicBezTo>
                        <a:pt x="3" y="29"/>
                        <a:pt x="3" y="29"/>
                        <a:pt x="3" y="29"/>
                      </a:cubicBezTo>
                      <a:cubicBezTo>
                        <a:pt x="3" y="29"/>
                        <a:pt x="4" y="30"/>
                        <a:pt x="4" y="30"/>
                      </a:cubicBezTo>
                      <a:cubicBezTo>
                        <a:pt x="6" y="30"/>
                        <a:pt x="6" y="30"/>
                        <a:pt x="6" y="30"/>
                      </a:cubicBezTo>
                      <a:cubicBezTo>
                        <a:pt x="7" y="30"/>
                        <a:pt x="8" y="29"/>
                        <a:pt x="8" y="29"/>
                      </a:cubicBezTo>
                      <a:close/>
                      <a:moveTo>
                        <a:pt x="9" y="4"/>
                      </a:moveTo>
                      <a:cubicBezTo>
                        <a:pt x="9" y="3"/>
                        <a:pt x="10" y="3"/>
                        <a:pt x="10" y="3"/>
                      </a:cubicBezTo>
                      <a:cubicBezTo>
                        <a:pt x="26" y="3"/>
                        <a:pt x="26" y="3"/>
                        <a:pt x="26" y="3"/>
                      </a:cubicBezTo>
                      <a:cubicBezTo>
                        <a:pt x="27" y="3"/>
                        <a:pt x="27" y="3"/>
                        <a:pt x="27" y="4"/>
                      </a:cubicBezTo>
                      <a:cubicBezTo>
                        <a:pt x="28" y="6"/>
                        <a:pt x="29" y="8"/>
                        <a:pt x="30" y="10"/>
                      </a:cubicBezTo>
                      <a:cubicBezTo>
                        <a:pt x="6" y="10"/>
                        <a:pt x="6" y="10"/>
                        <a:pt x="6" y="10"/>
                      </a:cubicBezTo>
                      <a:cubicBezTo>
                        <a:pt x="7" y="8"/>
                        <a:pt x="8" y="6"/>
                        <a:pt x="9" y="4"/>
                      </a:cubicBezTo>
                      <a:close/>
                      <a:moveTo>
                        <a:pt x="5" y="16"/>
                      </a:moveTo>
                      <a:cubicBezTo>
                        <a:pt x="5" y="14"/>
                        <a:pt x="6" y="13"/>
                        <a:pt x="7" y="13"/>
                      </a:cubicBezTo>
                      <a:cubicBezTo>
                        <a:pt x="9" y="13"/>
                        <a:pt x="10" y="15"/>
                        <a:pt x="10" y="16"/>
                      </a:cubicBezTo>
                      <a:cubicBezTo>
                        <a:pt x="10" y="17"/>
                        <a:pt x="9" y="19"/>
                        <a:pt x="7" y="19"/>
                      </a:cubicBezTo>
                      <a:cubicBezTo>
                        <a:pt x="7" y="19"/>
                        <a:pt x="7" y="19"/>
                        <a:pt x="7" y="19"/>
                      </a:cubicBezTo>
                      <a:cubicBezTo>
                        <a:pt x="6" y="19"/>
                        <a:pt x="5" y="17"/>
                        <a:pt x="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92" name="Freeform 192">
                  <a:extLst>
                    <a:ext uri="{FF2B5EF4-FFF2-40B4-BE49-F238E27FC236}">
                      <a16:creationId xmlns:a16="http://schemas.microsoft.com/office/drawing/2014/main" id="{326E8132-BAB4-46FA-B1D1-929323ED3904}"/>
                    </a:ext>
                  </a:extLst>
                </p:cNvPr>
                <p:cNvSpPr>
                  <a:spLocks noEditPoints="1"/>
                </p:cNvSpPr>
                <p:nvPr/>
              </p:nvSpPr>
              <p:spPr bwMode="auto">
                <a:xfrm>
                  <a:off x="7343776" y="5729289"/>
                  <a:ext cx="198437" cy="157162"/>
                </a:xfrm>
                <a:custGeom>
                  <a:avLst/>
                  <a:gdLst>
                    <a:gd name="T0" fmla="*/ 43 w 48"/>
                    <a:gd name="T1" fmla="*/ 12 h 38"/>
                    <a:gd name="T2" fmla="*/ 34 w 48"/>
                    <a:gd name="T3" fmla="*/ 0 h 38"/>
                    <a:gd name="T4" fmla="*/ 8 w 48"/>
                    <a:gd name="T5" fmla="*/ 3 h 38"/>
                    <a:gd name="T6" fmla="*/ 4 w 48"/>
                    <a:gd name="T7" fmla="*/ 13 h 38"/>
                    <a:gd name="T8" fmla="*/ 0 w 48"/>
                    <a:gd name="T9" fmla="*/ 30 h 38"/>
                    <a:gd name="T10" fmla="*/ 2 w 48"/>
                    <a:gd name="T11" fmla="*/ 31 h 38"/>
                    <a:gd name="T12" fmla="*/ 5 w 48"/>
                    <a:gd name="T13" fmla="*/ 36 h 38"/>
                    <a:gd name="T14" fmla="*/ 9 w 48"/>
                    <a:gd name="T15" fmla="*/ 38 h 38"/>
                    <a:gd name="T16" fmla="*/ 11 w 48"/>
                    <a:gd name="T17" fmla="*/ 31 h 38"/>
                    <a:gd name="T18" fmla="*/ 37 w 48"/>
                    <a:gd name="T19" fmla="*/ 36 h 38"/>
                    <a:gd name="T20" fmla="*/ 42 w 48"/>
                    <a:gd name="T21" fmla="*/ 38 h 38"/>
                    <a:gd name="T22" fmla="*/ 43 w 48"/>
                    <a:gd name="T23" fmla="*/ 36 h 38"/>
                    <a:gd name="T24" fmla="*/ 46 w 48"/>
                    <a:gd name="T25" fmla="*/ 31 h 38"/>
                    <a:gd name="T26" fmla="*/ 48 w 48"/>
                    <a:gd name="T27" fmla="*/ 30 h 38"/>
                    <a:gd name="T28" fmla="*/ 48 w 48"/>
                    <a:gd name="T29" fmla="*/ 25 h 38"/>
                    <a:gd name="T30" fmla="*/ 44 w 48"/>
                    <a:gd name="T31" fmla="*/ 13 h 38"/>
                    <a:gd name="T32" fmla="*/ 14 w 48"/>
                    <a:gd name="T33" fmla="*/ 3 h 38"/>
                    <a:gd name="T34" fmla="*/ 36 w 48"/>
                    <a:gd name="T35" fmla="*/ 4 h 38"/>
                    <a:gd name="T36" fmla="*/ 9 w 48"/>
                    <a:gd name="T37" fmla="*/ 13 h 38"/>
                    <a:gd name="T38" fmla="*/ 10 w 48"/>
                    <a:gd name="T39" fmla="*/ 23 h 38"/>
                    <a:gd name="T40" fmla="*/ 6 w 48"/>
                    <a:gd name="T41" fmla="*/ 20 h 38"/>
                    <a:gd name="T42" fmla="*/ 13 w 48"/>
                    <a:gd name="T43" fmla="*/ 20 h 38"/>
                    <a:gd name="T44" fmla="*/ 32 w 48"/>
                    <a:gd name="T45" fmla="*/ 25 h 38"/>
                    <a:gd name="T46" fmla="*/ 31 w 48"/>
                    <a:gd name="T47" fmla="*/ 27 h 38"/>
                    <a:gd name="T48" fmla="*/ 19 w 48"/>
                    <a:gd name="T49" fmla="*/ 27 h 38"/>
                    <a:gd name="T50" fmla="*/ 16 w 48"/>
                    <a:gd name="T51" fmla="*/ 26 h 38"/>
                    <a:gd name="T52" fmla="*/ 16 w 48"/>
                    <a:gd name="T53" fmla="*/ 25 h 38"/>
                    <a:gd name="T54" fmla="*/ 19 w 48"/>
                    <a:gd name="T55" fmla="*/ 22 h 38"/>
                    <a:gd name="T56" fmla="*/ 32 w 48"/>
                    <a:gd name="T57" fmla="*/ 24 h 38"/>
                    <a:gd name="T58" fmla="*/ 38 w 48"/>
                    <a:gd name="T59" fmla="*/ 23 h 38"/>
                    <a:gd name="T60" fmla="*/ 38 w 48"/>
                    <a:gd name="T61" fmla="*/ 17 h 38"/>
                    <a:gd name="T62" fmla="*/ 38 w 48"/>
                    <a:gd name="T63" fmla="*/ 2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 h="38">
                      <a:moveTo>
                        <a:pt x="44" y="13"/>
                      </a:moveTo>
                      <a:cubicBezTo>
                        <a:pt x="43" y="13"/>
                        <a:pt x="43" y="13"/>
                        <a:pt x="43" y="12"/>
                      </a:cubicBezTo>
                      <a:cubicBezTo>
                        <a:pt x="42" y="9"/>
                        <a:pt x="41" y="6"/>
                        <a:pt x="39" y="3"/>
                      </a:cubicBezTo>
                      <a:cubicBezTo>
                        <a:pt x="39" y="1"/>
                        <a:pt x="37" y="0"/>
                        <a:pt x="34" y="0"/>
                      </a:cubicBezTo>
                      <a:cubicBezTo>
                        <a:pt x="14" y="0"/>
                        <a:pt x="14" y="0"/>
                        <a:pt x="14" y="0"/>
                      </a:cubicBezTo>
                      <a:cubicBezTo>
                        <a:pt x="11" y="0"/>
                        <a:pt x="9" y="1"/>
                        <a:pt x="8" y="3"/>
                      </a:cubicBezTo>
                      <a:cubicBezTo>
                        <a:pt x="7" y="6"/>
                        <a:pt x="6" y="9"/>
                        <a:pt x="5" y="12"/>
                      </a:cubicBezTo>
                      <a:cubicBezTo>
                        <a:pt x="5" y="13"/>
                        <a:pt x="4" y="13"/>
                        <a:pt x="4" y="13"/>
                      </a:cubicBezTo>
                      <a:cubicBezTo>
                        <a:pt x="2" y="14"/>
                        <a:pt x="0" y="16"/>
                        <a:pt x="0" y="19"/>
                      </a:cubicBezTo>
                      <a:cubicBezTo>
                        <a:pt x="0" y="30"/>
                        <a:pt x="0" y="30"/>
                        <a:pt x="0" y="30"/>
                      </a:cubicBezTo>
                      <a:cubicBezTo>
                        <a:pt x="0" y="30"/>
                        <a:pt x="0" y="30"/>
                        <a:pt x="0" y="30"/>
                      </a:cubicBezTo>
                      <a:cubicBezTo>
                        <a:pt x="0" y="30"/>
                        <a:pt x="1" y="31"/>
                        <a:pt x="2" y="31"/>
                      </a:cubicBezTo>
                      <a:cubicBezTo>
                        <a:pt x="5" y="31"/>
                        <a:pt x="5" y="31"/>
                        <a:pt x="5" y="31"/>
                      </a:cubicBezTo>
                      <a:cubicBezTo>
                        <a:pt x="5" y="36"/>
                        <a:pt x="5" y="36"/>
                        <a:pt x="5" y="36"/>
                      </a:cubicBezTo>
                      <a:cubicBezTo>
                        <a:pt x="5" y="37"/>
                        <a:pt x="5" y="38"/>
                        <a:pt x="6" y="38"/>
                      </a:cubicBezTo>
                      <a:cubicBezTo>
                        <a:pt x="9" y="38"/>
                        <a:pt x="9" y="38"/>
                        <a:pt x="9" y="38"/>
                      </a:cubicBezTo>
                      <a:cubicBezTo>
                        <a:pt x="10" y="38"/>
                        <a:pt x="11" y="37"/>
                        <a:pt x="11" y="36"/>
                      </a:cubicBezTo>
                      <a:cubicBezTo>
                        <a:pt x="11" y="31"/>
                        <a:pt x="11" y="31"/>
                        <a:pt x="11" y="31"/>
                      </a:cubicBezTo>
                      <a:cubicBezTo>
                        <a:pt x="37" y="31"/>
                        <a:pt x="37" y="31"/>
                        <a:pt x="37" y="31"/>
                      </a:cubicBezTo>
                      <a:cubicBezTo>
                        <a:pt x="37" y="36"/>
                        <a:pt x="37" y="36"/>
                        <a:pt x="37" y="36"/>
                      </a:cubicBezTo>
                      <a:cubicBezTo>
                        <a:pt x="37" y="37"/>
                        <a:pt x="38" y="38"/>
                        <a:pt x="39" y="38"/>
                      </a:cubicBezTo>
                      <a:cubicBezTo>
                        <a:pt x="42" y="38"/>
                        <a:pt x="42" y="38"/>
                        <a:pt x="42" y="38"/>
                      </a:cubicBezTo>
                      <a:cubicBezTo>
                        <a:pt x="42" y="38"/>
                        <a:pt x="42" y="38"/>
                        <a:pt x="43" y="38"/>
                      </a:cubicBezTo>
                      <a:cubicBezTo>
                        <a:pt x="43" y="37"/>
                        <a:pt x="43" y="37"/>
                        <a:pt x="43" y="36"/>
                      </a:cubicBezTo>
                      <a:cubicBezTo>
                        <a:pt x="43" y="31"/>
                        <a:pt x="43" y="31"/>
                        <a:pt x="43" y="31"/>
                      </a:cubicBezTo>
                      <a:cubicBezTo>
                        <a:pt x="46" y="31"/>
                        <a:pt x="46" y="31"/>
                        <a:pt x="46" y="31"/>
                      </a:cubicBezTo>
                      <a:cubicBezTo>
                        <a:pt x="47" y="31"/>
                        <a:pt x="47" y="31"/>
                        <a:pt x="47" y="31"/>
                      </a:cubicBezTo>
                      <a:cubicBezTo>
                        <a:pt x="48" y="30"/>
                        <a:pt x="48" y="30"/>
                        <a:pt x="48" y="30"/>
                      </a:cubicBezTo>
                      <a:cubicBezTo>
                        <a:pt x="48" y="30"/>
                        <a:pt x="48" y="30"/>
                        <a:pt x="48" y="30"/>
                      </a:cubicBezTo>
                      <a:cubicBezTo>
                        <a:pt x="48" y="25"/>
                        <a:pt x="48" y="25"/>
                        <a:pt x="48" y="25"/>
                      </a:cubicBezTo>
                      <a:cubicBezTo>
                        <a:pt x="48" y="19"/>
                        <a:pt x="48" y="19"/>
                        <a:pt x="48" y="19"/>
                      </a:cubicBezTo>
                      <a:cubicBezTo>
                        <a:pt x="48" y="16"/>
                        <a:pt x="46" y="14"/>
                        <a:pt x="44" y="13"/>
                      </a:cubicBezTo>
                      <a:close/>
                      <a:moveTo>
                        <a:pt x="12" y="4"/>
                      </a:moveTo>
                      <a:cubicBezTo>
                        <a:pt x="12" y="4"/>
                        <a:pt x="13" y="3"/>
                        <a:pt x="14" y="3"/>
                      </a:cubicBezTo>
                      <a:cubicBezTo>
                        <a:pt x="34" y="3"/>
                        <a:pt x="34" y="3"/>
                        <a:pt x="34" y="3"/>
                      </a:cubicBezTo>
                      <a:cubicBezTo>
                        <a:pt x="35" y="3"/>
                        <a:pt x="35" y="4"/>
                        <a:pt x="36" y="4"/>
                      </a:cubicBezTo>
                      <a:cubicBezTo>
                        <a:pt x="37" y="7"/>
                        <a:pt x="38" y="10"/>
                        <a:pt x="39" y="13"/>
                      </a:cubicBezTo>
                      <a:cubicBezTo>
                        <a:pt x="9" y="13"/>
                        <a:pt x="9" y="13"/>
                        <a:pt x="9" y="13"/>
                      </a:cubicBezTo>
                      <a:cubicBezTo>
                        <a:pt x="10" y="10"/>
                        <a:pt x="11" y="7"/>
                        <a:pt x="12" y="4"/>
                      </a:cubicBezTo>
                      <a:close/>
                      <a:moveTo>
                        <a:pt x="10" y="23"/>
                      </a:moveTo>
                      <a:cubicBezTo>
                        <a:pt x="10" y="23"/>
                        <a:pt x="10" y="23"/>
                        <a:pt x="10" y="23"/>
                      </a:cubicBezTo>
                      <a:cubicBezTo>
                        <a:pt x="8" y="23"/>
                        <a:pt x="6" y="22"/>
                        <a:pt x="6" y="20"/>
                      </a:cubicBezTo>
                      <a:cubicBezTo>
                        <a:pt x="7" y="18"/>
                        <a:pt x="8" y="17"/>
                        <a:pt x="10" y="17"/>
                      </a:cubicBezTo>
                      <a:cubicBezTo>
                        <a:pt x="12" y="17"/>
                        <a:pt x="13" y="18"/>
                        <a:pt x="13" y="20"/>
                      </a:cubicBezTo>
                      <a:cubicBezTo>
                        <a:pt x="13" y="22"/>
                        <a:pt x="12" y="23"/>
                        <a:pt x="10" y="23"/>
                      </a:cubicBezTo>
                      <a:close/>
                      <a:moveTo>
                        <a:pt x="32" y="25"/>
                      </a:moveTo>
                      <a:cubicBezTo>
                        <a:pt x="32" y="26"/>
                        <a:pt x="32" y="26"/>
                        <a:pt x="32" y="26"/>
                      </a:cubicBezTo>
                      <a:cubicBezTo>
                        <a:pt x="32" y="27"/>
                        <a:pt x="32" y="27"/>
                        <a:pt x="31" y="27"/>
                      </a:cubicBezTo>
                      <a:cubicBezTo>
                        <a:pt x="29" y="27"/>
                        <a:pt x="29" y="27"/>
                        <a:pt x="29" y="27"/>
                      </a:cubicBezTo>
                      <a:cubicBezTo>
                        <a:pt x="19" y="27"/>
                        <a:pt x="19" y="27"/>
                        <a:pt x="19" y="27"/>
                      </a:cubicBezTo>
                      <a:cubicBezTo>
                        <a:pt x="17" y="27"/>
                        <a:pt x="17" y="27"/>
                        <a:pt x="17" y="27"/>
                      </a:cubicBezTo>
                      <a:cubicBezTo>
                        <a:pt x="16" y="27"/>
                        <a:pt x="16" y="27"/>
                        <a:pt x="16" y="26"/>
                      </a:cubicBezTo>
                      <a:cubicBezTo>
                        <a:pt x="16" y="25"/>
                        <a:pt x="16" y="25"/>
                        <a:pt x="16" y="25"/>
                      </a:cubicBezTo>
                      <a:cubicBezTo>
                        <a:pt x="16" y="25"/>
                        <a:pt x="16" y="25"/>
                        <a:pt x="16" y="25"/>
                      </a:cubicBezTo>
                      <a:cubicBezTo>
                        <a:pt x="16" y="24"/>
                        <a:pt x="16" y="24"/>
                        <a:pt x="16" y="24"/>
                      </a:cubicBezTo>
                      <a:cubicBezTo>
                        <a:pt x="16" y="23"/>
                        <a:pt x="17" y="22"/>
                        <a:pt x="19" y="22"/>
                      </a:cubicBezTo>
                      <a:cubicBezTo>
                        <a:pt x="29" y="22"/>
                        <a:pt x="29" y="22"/>
                        <a:pt x="29" y="22"/>
                      </a:cubicBezTo>
                      <a:cubicBezTo>
                        <a:pt x="31" y="22"/>
                        <a:pt x="32" y="23"/>
                        <a:pt x="32" y="24"/>
                      </a:cubicBezTo>
                      <a:cubicBezTo>
                        <a:pt x="32" y="25"/>
                        <a:pt x="32" y="25"/>
                        <a:pt x="32" y="25"/>
                      </a:cubicBezTo>
                      <a:close/>
                      <a:moveTo>
                        <a:pt x="38" y="23"/>
                      </a:moveTo>
                      <a:cubicBezTo>
                        <a:pt x="36" y="23"/>
                        <a:pt x="35" y="22"/>
                        <a:pt x="35" y="20"/>
                      </a:cubicBezTo>
                      <a:cubicBezTo>
                        <a:pt x="35" y="18"/>
                        <a:pt x="36" y="17"/>
                        <a:pt x="38" y="17"/>
                      </a:cubicBezTo>
                      <a:cubicBezTo>
                        <a:pt x="40" y="17"/>
                        <a:pt x="41" y="18"/>
                        <a:pt x="41" y="20"/>
                      </a:cubicBezTo>
                      <a:cubicBezTo>
                        <a:pt x="41" y="22"/>
                        <a:pt x="40" y="23"/>
                        <a:pt x="38"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80" name="Freeform 193">
                <a:extLst>
                  <a:ext uri="{FF2B5EF4-FFF2-40B4-BE49-F238E27FC236}">
                    <a16:creationId xmlns:a16="http://schemas.microsoft.com/office/drawing/2014/main" id="{87BC4CEE-F820-4638-9E9B-71A943A48D63}"/>
                  </a:ext>
                </a:extLst>
              </p:cNvPr>
              <p:cNvSpPr>
                <a:spLocks noEditPoints="1"/>
              </p:cNvSpPr>
              <p:nvPr/>
            </p:nvSpPr>
            <p:spPr bwMode="auto">
              <a:xfrm>
                <a:off x="4955721" y="4276867"/>
                <a:ext cx="129779" cy="214312"/>
              </a:xfrm>
              <a:custGeom>
                <a:avLst/>
                <a:gdLst>
                  <a:gd name="T0" fmla="*/ 39 w 42"/>
                  <a:gd name="T1" fmla="*/ 25 h 69"/>
                  <a:gd name="T2" fmla="*/ 36 w 42"/>
                  <a:gd name="T3" fmla="*/ 3 h 69"/>
                  <a:gd name="T4" fmla="*/ 4 w 42"/>
                  <a:gd name="T5" fmla="*/ 5 h 69"/>
                  <a:gd name="T6" fmla="*/ 4 w 42"/>
                  <a:gd name="T7" fmla="*/ 64 h 69"/>
                  <a:gd name="T8" fmla="*/ 36 w 42"/>
                  <a:gd name="T9" fmla="*/ 66 h 69"/>
                  <a:gd name="T10" fmla="*/ 9 w 42"/>
                  <a:gd name="T11" fmla="*/ 51 h 69"/>
                  <a:gd name="T12" fmla="*/ 9 w 42"/>
                  <a:gd name="T13" fmla="*/ 47 h 69"/>
                  <a:gd name="T14" fmla="*/ 14 w 42"/>
                  <a:gd name="T15" fmla="*/ 49 h 69"/>
                  <a:gd name="T16" fmla="*/ 9 w 42"/>
                  <a:gd name="T17" fmla="*/ 51 h 69"/>
                  <a:gd name="T18" fmla="*/ 15 w 42"/>
                  <a:gd name="T19" fmla="*/ 43 h 69"/>
                  <a:gd name="T20" fmla="*/ 24 w 42"/>
                  <a:gd name="T21" fmla="*/ 41 h 69"/>
                  <a:gd name="T22" fmla="*/ 24 w 42"/>
                  <a:gd name="T23" fmla="*/ 45 h 69"/>
                  <a:gd name="T24" fmla="*/ 19 w 42"/>
                  <a:gd name="T25" fmla="*/ 51 h 69"/>
                  <a:gd name="T26" fmla="*/ 19 w 42"/>
                  <a:gd name="T27" fmla="*/ 47 h 69"/>
                  <a:gd name="T28" fmla="*/ 25 w 42"/>
                  <a:gd name="T29" fmla="*/ 49 h 69"/>
                  <a:gd name="T30" fmla="*/ 19 w 42"/>
                  <a:gd name="T31" fmla="*/ 51 h 69"/>
                  <a:gd name="T32" fmla="*/ 28 w 42"/>
                  <a:gd name="T33" fmla="*/ 49 h 69"/>
                  <a:gd name="T34" fmla="*/ 33 w 42"/>
                  <a:gd name="T35" fmla="*/ 47 h 69"/>
                  <a:gd name="T36" fmla="*/ 33 w 42"/>
                  <a:gd name="T37" fmla="*/ 51 h 69"/>
                  <a:gd name="T38" fmla="*/ 9 w 42"/>
                  <a:gd name="T39" fmla="*/ 56 h 69"/>
                  <a:gd name="T40" fmla="*/ 9 w 42"/>
                  <a:gd name="T41" fmla="*/ 53 h 69"/>
                  <a:gd name="T42" fmla="*/ 14 w 42"/>
                  <a:gd name="T43" fmla="*/ 55 h 69"/>
                  <a:gd name="T44" fmla="*/ 9 w 42"/>
                  <a:gd name="T45" fmla="*/ 56 h 69"/>
                  <a:gd name="T46" fmla="*/ 17 w 42"/>
                  <a:gd name="T47" fmla="*/ 55 h 69"/>
                  <a:gd name="T48" fmla="*/ 23 w 42"/>
                  <a:gd name="T49" fmla="*/ 53 h 69"/>
                  <a:gd name="T50" fmla="*/ 23 w 42"/>
                  <a:gd name="T51" fmla="*/ 56 h 69"/>
                  <a:gd name="T52" fmla="*/ 30 w 42"/>
                  <a:gd name="T53" fmla="*/ 56 h 69"/>
                  <a:gd name="T54" fmla="*/ 30 w 42"/>
                  <a:gd name="T55" fmla="*/ 53 h 69"/>
                  <a:gd name="T56" fmla="*/ 35 w 42"/>
                  <a:gd name="T57" fmla="*/ 55 h 69"/>
                  <a:gd name="T58" fmla="*/ 30 w 42"/>
                  <a:gd name="T59" fmla="*/ 56 h 69"/>
                  <a:gd name="T60" fmla="*/ 7 w 42"/>
                  <a:gd name="T61" fmla="*/ 60 h 69"/>
                  <a:gd name="T62" fmla="*/ 12 w 42"/>
                  <a:gd name="T63" fmla="*/ 59 h 69"/>
                  <a:gd name="T64" fmla="*/ 12 w 42"/>
                  <a:gd name="T65" fmla="*/ 62 h 69"/>
                  <a:gd name="T66" fmla="*/ 19 w 42"/>
                  <a:gd name="T67" fmla="*/ 62 h 69"/>
                  <a:gd name="T68" fmla="*/ 19 w 42"/>
                  <a:gd name="T69" fmla="*/ 59 h 69"/>
                  <a:gd name="T70" fmla="*/ 25 w 42"/>
                  <a:gd name="T71" fmla="*/ 60 h 69"/>
                  <a:gd name="T72" fmla="*/ 19 w 42"/>
                  <a:gd name="T73" fmla="*/ 62 h 69"/>
                  <a:gd name="T74" fmla="*/ 28 w 42"/>
                  <a:gd name="T75" fmla="*/ 60 h 69"/>
                  <a:gd name="T76" fmla="*/ 33 w 42"/>
                  <a:gd name="T77" fmla="*/ 59 h 69"/>
                  <a:gd name="T78" fmla="*/ 33 w 42"/>
                  <a:gd name="T79" fmla="*/ 62 h 69"/>
                  <a:gd name="T80" fmla="*/ 9 w 42"/>
                  <a:gd name="T81" fmla="*/ 45 h 69"/>
                  <a:gd name="T82" fmla="*/ 9 w 42"/>
                  <a:gd name="T83" fmla="*/ 41 h 69"/>
                  <a:gd name="T84" fmla="*/ 13 w 42"/>
                  <a:gd name="T85" fmla="*/ 43 h 69"/>
                  <a:gd name="T86" fmla="*/ 9 w 42"/>
                  <a:gd name="T87" fmla="*/ 45 h 69"/>
                  <a:gd name="T88" fmla="*/ 29 w 42"/>
                  <a:gd name="T89" fmla="*/ 43 h 69"/>
                  <a:gd name="T90" fmla="*/ 33 w 42"/>
                  <a:gd name="T91" fmla="*/ 41 h 69"/>
                  <a:gd name="T92" fmla="*/ 33 w 42"/>
                  <a:gd name="T93" fmla="*/ 45 h 69"/>
                  <a:gd name="T94" fmla="*/ 17 w 42"/>
                  <a:gd name="T95" fmla="*/ 8 h 69"/>
                  <a:gd name="T96" fmla="*/ 17 w 42"/>
                  <a:gd name="T97" fmla="*/ 5 h 69"/>
                  <a:gd name="T98" fmla="*/ 26 w 42"/>
                  <a:gd name="T99" fmla="*/ 6 h 69"/>
                  <a:gd name="T100" fmla="*/ 17 w 42"/>
                  <a:gd name="T101" fmla="*/ 8 h 69"/>
                  <a:gd name="T102" fmla="*/ 41 w 42"/>
                  <a:gd name="T103" fmla="*/ 64 h 69"/>
                  <a:gd name="T104" fmla="*/ 6 w 42"/>
                  <a:gd name="T105" fmla="*/ 69 h 69"/>
                  <a:gd name="T106" fmla="*/ 0 w 42"/>
                  <a:gd name="T107" fmla="*/ 15 h 69"/>
                  <a:gd name="T108" fmla="*/ 6 w 42"/>
                  <a:gd name="T109" fmla="*/ 0 h 69"/>
                  <a:gd name="T110" fmla="*/ 41 w 42"/>
                  <a:gd name="T111" fmla="*/ 5 h 69"/>
                  <a:gd name="T112" fmla="*/ 7 w 42"/>
                  <a:gd name="T113" fmla="*/ 36 h 69"/>
                  <a:gd name="T114" fmla="*/ 36 w 42"/>
                  <a:gd name="T115" fmla="*/ 35 h 69"/>
                  <a:gd name="T116" fmla="*/ 35 w 42"/>
                  <a:gd name="T117" fmla="*/ 10 h 69"/>
                  <a:gd name="T118" fmla="*/ 6 w 42"/>
                  <a:gd name="T119" fmla="*/ 11 h 69"/>
                  <a:gd name="T120" fmla="*/ 7 w 42"/>
                  <a:gd name="T121" fmla="*/ 3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 h="69">
                    <a:moveTo>
                      <a:pt x="38" y="64"/>
                    </a:moveTo>
                    <a:cubicBezTo>
                      <a:pt x="38" y="51"/>
                      <a:pt x="39" y="38"/>
                      <a:pt x="39" y="25"/>
                    </a:cubicBezTo>
                    <a:cubicBezTo>
                      <a:pt x="39" y="15"/>
                      <a:pt x="39" y="15"/>
                      <a:pt x="38" y="5"/>
                    </a:cubicBezTo>
                    <a:cubicBezTo>
                      <a:pt x="38" y="4"/>
                      <a:pt x="37" y="3"/>
                      <a:pt x="36" y="3"/>
                    </a:cubicBezTo>
                    <a:cubicBezTo>
                      <a:pt x="26" y="3"/>
                      <a:pt x="16" y="3"/>
                      <a:pt x="6" y="3"/>
                    </a:cubicBezTo>
                    <a:cubicBezTo>
                      <a:pt x="5" y="3"/>
                      <a:pt x="4" y="4"/>
                      <a:pt x="4" y="5"/>
                    </a:cubicBezTo>
                    <a:cubicBezTo>
                      <a:pt x="3" y="20"/>
                      <a:pt x="3" y="28"/>
                      <a:pt x="3" y="45"/>
                    </a:cubicBezTo>
                    <a:cubicBezTo>
                      <a:pt x="4" y="52"/>
                      <a:pt x="4" y="60"/>
                      <a:pt x="4" y="64"/>
                    </a:cubicBezTo>
                    <a:cubicBezTo>
                      <a:pt x="4" y="65"/>
                      <a:pt x="5" y="66"/>
                      <a:pt x="6" y="66"/>
                    </a:cubicBezTo>
                    <a:cubicBezTo>
                      <a:pt x="16" y="66"/>
                      <a:pt x="26" y="66"/>
                      <a:pt x="36" y="66"/>
                    </a:cubicBezTo>
                    <a:cubicBezTo>
                      <a:pt x="37" y="66"/>
                      <a:pt x="38" y="65"/>
                      <a:pt x="38" y="64"/>
                    </a:cubicBezTo>
                    <a:close/>
                    <a:moveTo>
                      <a:pt x="9" y="51"/>
                    </a:moveTo>
                    <a:cubicBezTo>
                      <a:pt x="8" y="51"/>
                      <a:pt x="7" y="50"/>
                      <a:pt x="7" y="49"/>
                    </a:cubicBezTo>
                    <a:cubicBezTo>
                      <a:pt x="7" y="48"/>
                      <a:pt x="8" y="47"/>
                      <a:pt x="9" y="47"/>
                    </a:cubicBezTo>
                    <a:cubicBezTo>
                      <a:pt x="12" y="47"/>
                      <a:pt x="12" y="47"/>
                      <a:pt x="12" y="47"/>
                    </a:cubicBezTo>
                    <a:cubicBezTo>
                      <a:pt x="13" y="47"/>
                      <a:pt x="14" y="48"/>
                      <a:pt x="14" y="49"/>
                    </a:cubicBezTo>
                    <a:cubicBezTo>
                      <a:pt x="14" y="50"/>
                      <a:pt x="13" y="51"/>
                      <a:pt x="12" y="51"/>
                    </a:cubicBezTo>
                    <a:lnTo>
                      <a:pt x="9" y="51"/>
                    </a:lnTo>
                    <a:close/>
                    <a:moveTo>
                      <a:pt x="17" y="45"/>
                    </a:moveTo>
                    <a:cubicBezTo>
                      <a:pt x="16" y="45"/>
                      <a:pt x="15" y="44"/>
                      <a:pt x="15" y="43"/>
                    </a:cubicBezTo>
                    <a:cubicBezTo>
                      <a:pt x="15" y="42"/>
                      <a:pt x="16" y="41"/>
                      <a:pt x="17" y="41"/>
                    </a:cubicBezTo>
                    <a:cubicBezTo>
                      <a:pt x="24" y="41"/>
                      <a:pt x="24" y="41"/>
                      <a:pt x="24" y="41"/>
                    </a:cubicBezTo>
                    <a:cubicBezTo>
                      <a:pt x="26" y="41"/>
                      <a:pt x="27" y="42"/>
                      <a:pt x="27" y="43"/>
                    </a:cubicBezTo>
                    <a:cubicBezTo>
                      <a:pt x="27" y="44"/>
                      <a:pt x="26" y="45"/>
                      <a:pt x="24" y="45"/>
                    </a:cubicBezTo>
                    <a:lnTo>
                      <a:pt x="17" y="45"/>
                    </a:lnTo>
                    <a:close/>
                    <a:moveTo>
                      <a:pt x="19" y="51"/>
                    </a:moveTo>
                    <a:cubicBezTo>
                      <a:pt x="18" y="51"/>
                      <a:pt x="17" y="50"/>
                      <a:pt x="17" y="49"/>
                    </a:cubicBezTo>
                    <a:cubicBezTo>
                      <a:pt x="17" y="48"/>
                      <a:pt x="18" y="47"/>
                      <a:pt x="19" y="47"/>
                    </a:cubicBezTo>
                    <a:cubicBezTo>
                      <a:pt x="23" y="47"/>
                      <a:pt x="23" y="47"/>
                      <a:pt x="23" y="47"/>
                    </a:cubicBezTo>
                    <a:cubicBezTo>
                      <a:pt x="24" y="47"/>
                      <a:pt x="25" y="48"/>
                      <a:pt x="25" y="49"/>
                    </a:cubicBezTo>
                    <a:cubicBezTo>
                      <a:pt x="25" y="50"/>
                      <a:pt x="24" y="51"/>
                      <a:pt x="23" y="51"/>
                    </a:cubicBezTo>
                    <a:lnTo>
                      <a:pt x="19" y="51"/>
                    </a:lnTo>
                    <a:close/>
                    <a:moveTo>
                      <a:pt x="30" y="51"/>
                    </a:moveTo>
                    <a:cubicBezTo>
                      <a:pt x="29" y="51"/>
                      <a:pt x="28" y="50"/>
                      <a:pt x="28" y="49"/>
                    </a:cubicBezTo>
                    <a:cubicBezTo>
                      <a:pt x="28" y="48"/>
                      <a:pt x="29" y="47"/>
                      <a:pt x="30" y="47"/>
                    </a:cubicBezTo>
                    <a:cubicBezTo>
                      <a:pt x="33" y="47"/>
                      <a:pt x="33" y="47"/>
                      <a:pt x="33" y="47"/>
                    </a:cubicBezTo>
                    <a:cubicBezTo>
                      <a:pt x="34" y="47"/>
                      <a:pt x="35" y="48"/>
                      <a:pt x="35" y="49"/>
                    </a:cubicBezTo>
                    <a:cubicBezTo>
                      <a:pt x="35" y="50"/>
                      <a:pt x="34" y="51"/>
                      <a:pt x="33" y="51"/>
                    </a:cubicBezTo>
                    <a:lnTo>
                      <a:pt x="30" y="51"/>
                    </a:lnTo>
                    <a:close/>
                    <a:moveTo>
                      <a:pt x="9" y="56"/>
                    </a:moveTo>
                    <a:cubicBezTo>
                      <a:pt x="8" y="56"/>
                      <a:pt x="7" y="56"/>
                      <a:pt x="7" y="55"/>
                    </a:cubicBezTo>
                    <a:cubicBezTo>
                      <a:pt x="7" y="54"/>
                      <a:pt x="8" y="53"/>
                      <a:pt x="9" y="53"/>
                    </a:cubicBezTo>
                    <a:cubicBezTo>
                      <a:pt x="12" y="53"/>
                      <a:pt x="12" y="53"/>
                      <a:pt x="12" y="53"/>
                    </a:cubicBezTo>
                    <a:cubicBezTo>
                      <a:pt x="13" y="53"/>
                      <a:pt x="14" y="54"/>
                      <a:pt x="14" y="55"/>
                    </a:cubicBezTo>
                    <a:cubicBezTo>
                      <a:pt x="14" y="56"/>
                      <a:pt x="13" y="56"/>
                      <a:pt x="12" y="56"/>
                    </a:cubicBezTo>
                    <a:lnTo>
                      <a:pt x="9" y="56"/>
                    </a:lnTo>
                    <a:close/>
                    <a:moveTo>
                      <a:pt x="19" y="56"/>
                    </a:moveTo>
                    <a:cubicBezTo>
                      <a:pt x="18" y="56"/>
                      <a:pt x="17" y="56"/>
                      <a:pt x="17" y="55"/>
                    </a:cubicBezTo>
                    <a:cubicBezTo>
                      <a:pt x="17" y="54"/>
                      <a:pt x="18" y="53"/>
                      <a:pt x="19" y="53"/>
                    </a:cubicBezTo>
                    <a:cubicBezTo>
                      <a:pt x="23" y="53"/>
                      <a:pt x="23" y="53"/>
                      <a:pt x="23" y="53"/>
                    </a:cubicBezTo>
                    <a:cubicBezTo>
                      <a:pt x="24" y="53"/>
                      <a:pt x="25" y="54"/>
                      <a:pt x="25" y="55"/>
                    </a:cubicBezTo>
                    <a:cubicBezTo>
                      <a:pt x="25" y="56"/>
                      <a:pt x="24" y="56"/>
                      <a:pt x="23" y="56"/>
                    </a:cubicBezTo>
                    <a:lnTo>
                      <a:pt x="19" y="56"/>
                    </a:lnTo>
                    <a:close/>
                    <a:moveTo>
                      <a:pt x="30" y="56"/>
                    </a:moveTo>
                    <a:cubicBezTo>
                      <a:pt x="29" y="56"/>
                      <a:pt x="28" y="56"/>
                      <a:pt x="28" y="55"/>
                    </a:cubicBezTo>
                    <a:cubicBezTo>
                      <a:pt x="28" y="54"/>
                      <a:pt x="29" y="53"/>
                      <a:pt x="30" y="53"/>
                    </a:cubicBezTo>
                    <a:cubicBezTo>
                      <a:pt x="33" y="53"/>
                      <a:pt x="33" y="53"/>
                      <a:pt x="33" y="53"/>
                    </a:cubicBezTo>
                    <a:cubicBezTo>
                      <a:pt x="34" y="53"/>
                      <a:pt x="35" y="54"/>
                      <a:pt x="35" y="55"/>
                    </a:cubicBezTo>
                    <a:cubicBezTo>
                      <a:pt x="35" y="56"/>
                      <a:pt x="34" y="56"/>
                      <a:pt x="33" y="56"/>
                    </a:cubicBezTo>
                    <a:lnTo>
                      <a:pt x="30" y="56"/>
                    </a:lnTo>
                    <a:close/>
                    <a:moveTo>
                      <a:pt x="9" y="62"/>
                    </a:moveTo>
                    <a:cubicBezTo>
                      <a:pt x="8" y="62"/>
                      <a:pt x="7" y="61"/>
                      <a:pt x="7" y="60"/>
                    </a:cubicBezTo>
                    <a:cubicBezTo>
                      <a:pt x="7" y="59"/>
                      <a:pt x="8" y="59"/>
                      <a:pt x="9" y="59"/>
                    </a:cubicBezTo>
                    <a:cubicBezTo>
                      <a:pt x="12" y="59"/>
                      <a:pt x="12" y="59"/>
                      <a:pt x="12" y="59"/>
                    </a:cubicBezTo>
                    <a:cubicBezTo>
                      <a:pt x="13" y="59"/>
                      <a:pt x="14" y="59"/>
                      <a:pt x="14" y="60"/>
                    </a:cubicBezTo>
                    <a:cubicBezTo>
                      <a:pt x="14" y="61"/>
                      <a:pt x="13" y="62"/>
                      <a:pt x="12" y="62"/>
                    </a:cubicBezTo>
                    <a:lnTo>
                      <a:pt x="9" y="62"/>
                    </a:lnTo>
                    <a:close/>
                    <a:moveTo>
                      <a:pt x="19" y="62"/>
                    </a:moveTo>
                    <a:cubicBezTo>
                      <a:pt x="18" y="62"/>
                      <a:pt x="17" y="61"/>
                      <a:pt x="17" y="60"/>
                    </a:cubicBezTo>
                    <a:cubicBezTo>
                      <a:pt x="17" y="59"/>
                      <a:pt x="18" y="59"/>
                      <a:pt x="19" y="59"/>
                    </a:cubicBezTo>
                    <a:cubicBezTo>
                      <a:pt x="23" y="59"/>
                      <a:pt x="23" y="59"/>
                      <a:pt x="23" y="59"/>
                    </a:cubicBezTo>
                    <a:cubicBezTo>
                      <a:pt x="24" y="59"/>
                      <a:pt x="25" y="59"/>
                      <a:pt x="25" y="60"/>
                    </a:cubicBezTo>
                    <a:cubicBezTo>
                      <a:pt x="25" y="61"/>
                      <a:pt x="24" y="62"/>
                      <a:pt x="23" y="62"/>
                    </a:cubicBezTo>
                    <a:lnTo>
                      <a:pt x="19" y="62"/>
                    </a:lnTo>
                    <a:close/>
                    <a:moveTo>
                      <a:pt x="30" y="62"/>
                    </a:moveTo>
                    <a:cubicBezTo>
                      <a:pt x="29" y="62"/>
                      <a:pt x="28" y="61"/>
                      <a:pt x="28" y="60"/>
                    </a:cubicBezTo>
                    <a:cubicBezTo>
                      <a:pt x="28" y="59"/>
                      <a:pt x="29" y="59"/>
                      <a:pt x="30" y="59"/>
                    </a:cubicBezTo>
                    <a:cubicBezTo>
                      <a:pt x="33" y="59"/>
                      <a:pt x="33" y="59"/>
                      <a:pt x="33" y="59"/>
                    </a:cubicBezTo>
                    <a:cubicBezTo>
                      <a:pt x="34" y="59"/>
                      <a:pt x="35" y="59"/>
                      <a:pt x="35" y="60"/>
                    </a:cubicBezTo>
                    <a:cubicBezTo>
                      <a:pt x="35" y="61"/>
                      <a:pt x="34" y="62"/>
                      <a:pt x="33" y="62"/>
                    </a:cubicBezTo>
                    <a:lnTo>
                      <a:pt x="30" y="62"/>
                    </a:lnTo>
                    <a:close/>
                    <a:moveTo>
                      <a:pt x="9" y="45"/>
                    </a:moveTo>
                    <a:cubicBezTo>
                      <a:pt x="8" y="45"/>
                      <a:pt x="7" y="44"/>
                      <a:pt x="7" y="43"/>
                    </a:cubicBezTo>
                    <a:cubicBezTo>
                      <a:pt x="7" y="42"/>
                      <a:pt x="8" y="41"/>
                      <a:pt x="9" y="41"/>
                    </a:cubicBezTo>
                    <a:cubicBezTo>
                      <a:pt x="11" y="41"/>
                      <a:pt x="11" y="41"/>
                      <a:pt x="11" y="41"/>
                    </a:cubicBezTo>
                    <a:cubicBezTo>
                      <a:pt x="12" y="41"/>
                      <a:pt x="13" y="42"/>
                      <a:pt x="13" y="43"/>
                    </a:cubicBezTo>
                    <a:cubicBezTo>
                      <a:pt x="13" y="44"/>
                      <a:pt x="12" y="45"/>
                      <a:pt x="11" y="45"/>
                    </a:cubicBezTo>
                    <a:lnTo>
                      <a:pt x="9" y="45"/>
                    </a:lnTo>
                    <a:close/>
                    <a:moveTo>
                      <a:pt x="31" y="45"/>
                    </a:moveTo>
                    <a:cubicBezTo>
                      <a:pt x="30" y="45"/>
                      <a:pt x="29" y="44"/>
                      <a:pt x="29" y="43"/>
                    </a:cubicBezTo>
                    <a:cubicBezTo>
                      <a:pt x="29" y="42"/>
                      <a:pt x="30" y="41"/>
                      <a:pt x="31" y="41"/>
                    </a:cubicBezTo>
                    <a:cubicBezTo>
                      <a:pt x="33" y="41"/>
                      <a:pt x="33" y="41"/>
                      <a:pt x="33" y="41"/>
                    </a:cubicBezTo>
                    <a:cubicBezTo>
                      <a:pt x="34" y="41"/>
                      <a:pt x="35" y="42"/>
                      <a:pt x="35" y="43"/>
                    </a:cubicBezTo>
                    <a:cubicBezTo>
                      <a:pt x="35" y="44"/>
                      <a:pt x="34" y="45"/>
                      <a:pt x="33" y="45"/>
                    </a:cubicBezTo>
                    <a:lnTo>
                      <a:pt x="31" y="45"/>
                    </a:lnTo>
                    <a:close/>
                    <a:moveTo>
                      <a:pt x="17" y="8"/>
                    </a:moveTo>
                    <a:cubicBezTo>
                      <a:pt x="16" y="8"/>
                      <a:pt x="16" y="7"/>
                      <a:pt x="16" y="6"/>
                    </a:cubicBezTo>
                    <a:cubicBezTo>
                      <a:pt x="16" y="6"/>
                      <a:pt x="16" y="5"/>
                      <a:pt x="17" y="5"/>
                    </a:cubicBezTo>
                    <a:cubicBezTo>
                      <a:pt x="25" y="5"/>
                      <a:pt x="25" y="5"/>
                      <a:pt x="25" y="5"/>
                    </a:cubicBezTo>
                    <a:cubicBezTo>
                      <a:pt x="26" y="5"/>
                      <a:pt x="26" y="6"/>
                      <a:pt x="26" y="6"/>
                    </a:cubicBezTo>
                    <a:cubicBezTo>
                      <a:pt x="26" y="7"/>
                      <a:pt x="26" y="8"/>
                      <a:pt x="25" y="8"/>
                    </a:cubicBezTo>
                    <a:lnTo>
                      <a:pt x="17" y="8"/>
                    </a:lnTo>
                    <a:close/>
                    <a:moveTo>
                      <a:pt x="41" y="45"/>
                    </a:moveTo>
                    <a:cubicBezTo>
                      <a:pt x="41" y="52"/>
                      <a:pt x="41" y="59"/>
                      <a:pt x="41" y="64"/>
                    </a:cubicBezTo>
                    <a:cubicBezTo>
                      <a:pt x="41" y="67"/>
                      <a:pt x="39" y="69"/>
                      <a:pt x="36" y="69"/>
                    </a:cubicBezTo>
                    <a:cubicBezTo>
                      <a:pt x="26" y="69"/>
                      <a:pt x="16" y="69"/>
                      <a:pt x="6" y="69"/>
                    </a:cubicBezTo>
                    <a:cubicBezTo>
                      <a:pt x="3" y="69"/>
                      <a:pt x="1" y="67"/>
                      <a:pt x="1" y="64"/>
                    </a:cubicBezTo>
                    <a:cubicBezTo>
                      <a:pt x="1" y="50"/>
                      <a:pt x="0" y="29"/>
                      <a:pt x="0" y="15"/>
                    </a:cubicBezTo>
                    <a:cubicBezTo>
                      <a:pt x="0" y="12"/>
                      <a:pt x="1" y="10"/>
                      <a:pt x="1" y="5"/>
                    </a:cubicBezTo>
                    <a:cubicBezTo>
                      <a:pt x="1" y="2"/>
                      <a:pt x="3" y="0"/>
                      <a:pt x="6" y="0"/>
                    </a:cubicBezTo>
                    <a:cubicBezTo>
                      <a:pt x="16" y="0"/>
                      <a:pt x="26" y="0"/>
                      <a:pt x="36" y="0"/>
                    </a:cubicBezTo>
                    <a:cubicBezTo>
                      <a:pt x="39" y="0"/>
                      <a:pt x="41" y="2"/>
                      <a:pt x="41" y="5"/>
                    </a:cubicBezTo>
                    <a:cubicBezTo>
                      <a:pt x="42" y="20"/>
                      <a:pt x="42" y="28"/>
                      <a:pt x="41" y="45"/>
                    </a:cubicBezTo>
                    <a:close/>
                    <a:moveTo>
                      <a:pt x="7" y="36"/>
                    </a:moveTo>
                    <a:cubicBezTo>
                      <a:pt x="35" y="36"/>
                      <a:pt x="35" y="36"/>
                      <a:pt x="35" y="36"/>
                    </a:cubicBezTo>
                    <a:cubicBezTo>
                      <a:pt x="36" y="36"/>
                      <a:pt x="36" y="36"/>
                      <a:pt x="36" y="35"/>
                    </a:cubicBezTo>
                    <a:cubicBezTo>
                      <a:pt x="36" y="11"/>
                      <a:pt x="36" y="11"/>
                      <a:pt x="36" y="11"/>
                    </a:cubicBezTo>
                    <a:cubicBezTo>
                      <a:pt x="36" y="11"/>
                      <a:pt x="36" y="10"/>
                      <a:pt x="35" y="10"/>
                    </a:cubicBezTo>
                    <a:cubicBezTo>
                      <a:pt x="7" y="10"/>
                      <a:pt x="7" y="10"/>
                      <a:pt x="7" y="10"/>
                    </a:cubicBezTo>
                    <a:cubicBezTo>
                      <a:pt x="6" y="10"/>
                      <a:pt x="6" y="11"/>
                      <a:pt x="6" y="11"/>
                    </a:cubicBezTo>
                    <a:cubicBezTo>
                      <a:pt x="6" y="35"/>
                      <a:pt x="6" y="35"/>
                      <a:pt x="6" y="35"/>
                    </a:cubicBezTo>
                    <a:cubicBezTo>
                      <a:pt x="6" y="36"/>
                      <a:pt x="6" y="36"/>
                      <a:pt x="7"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81" name="组合 80">
                <a:extLst>
                  <a:ext uri="{FF2B5EF4-FFF2-40B4-BE49-F238E27FC236}">
                    <a16:creationId xmlns:a16="http://schemas.microsoft.com/office/drawing/2014/main" id="{7E52677F-0A6C-4D6B-8047-D4040E745BAD}"/>
                  </a:ext>
                </a:extLst>
              </p:cNvPr>
              <p:cNvGrpSpPr/>
              <p:nvPr/>
            </p:nvGrpSpPr>
            <p:grpSpPr>
              <a:xfrm>
                <a:off x="6647600" y="4258412"/>
                <a:ext cx="223838" cy="251222"/>
                <a:chOff x="8859916" y="5605418"/>
                <a:chExt cx="298453" cy="334960"/>
              </a:xfrm>
              <a:solidFill>
                <a:schemeClr val="bg1"/>
              </a:solidFill>
            </p:grpSpPr>
            <p:sp>
              <p:nvSpPr>
                <p:cNvPr id="89" name="Freeform 195">
                  <a:extLst>
                    <a:ext uri="{FF2B5EF4-FFF2-40B4-BE49-F238E27FC236}">
                      <a16:creationId xmlns:a16="http://schemas.microsoft.com/office/drawing/2014/main" id="{0F535B02-27D1-4CE5-83BD-EDF1986D6C8D}"/>
                    </a:ext>
                  </a:extLst>
                </p:cNvPr>
                <p:cNvSpPr>
                  <a:spLocks noEditPoints="1"/>
                </p:cNvSpPr>
                <p:nvPr/>
              </p:nvSpPr>
              <p:spPr bwMode="auto">
                <a:xfrm>
                  <a:off x="8859916" y="5605418"/>
                  <a:ext cx="298453" cy="334960"/>
                </a:xfrm>
                <a:custGeom>
                  <a:avLst/>
                  <a:gdLst>
                    <a:gd name="T0" fmla="*/ 50 w 72"/>
                    <a:gd name="T1" fmla="*/ 13 h 81"/>
                    <a:gd name="T2" fmla="*/ 52 w 72"/>
                    <a:gd name="T3" fmla="*/ 18 h 81"/>
                    <a:gd name="T4" fmla="*/ 49 w 72"/>
                    <a:gd name="T5" fmla="*/ 20 h 81"/>
                    <a:gd name="T6" fmla="*/ 44 w 72"/>
                    <a:gd name="T7" fmla="*/ 23 h 81"/>
                    <a:gd name="T8" fmla="*/ 36 w 72"/>
                    <a:gd name="T9" fmla="*/ 20 h 81"/>
                    <a:gd name="T10" fmla="*/ 32 w 72"/>
                    <a:gd name="T11" fmla="*/ 23 h 81"/>
                    <a:gd name="T12" fmla="*/ 31 w 72"/>
                    <a:gd name="T13" fmla="*/ 20 h 81"/>
                    <a:gd name="T14" fmla="*/ 29 w 72"/>
                    <a:gd name="T15" fmla="*/ 16 h 81"/>
                    <a:gd name="T16" fmla="*/ 0 w 72"/>
                    <a:gd name="T17" fmla="*/ 26 h 81"/>
                    <a:gd name="T18" fmla="*/ 60 w 72"/>
                    <a:gd name="T19" fmla="*/ 30 h 81"/>
                    <a:gd name="T20" fmla="*/ 0 w 72"/>
                    <a:gd name="T21" fmla="*/ 26 h 81"/>
                    <a:gd name="T22" fmla="*/ 7 w 72"/>
                    <a:gd name="T23" fmla="*/ 73 h 81"/>
                    <a:gd name="T24" fmla="*/ 12 w 72"/>
                    <a:gd name="T25" fmla="*/ 33 h 81"/>
                    <a:gd name="T26" fmla="*/ 70 w 72"/>
                    <a:gd name="T27" fmla="*/ 73 h 81"/>
                    <a:gd name="T28" fmla="*/ 0 w 72"/>
                    <a:gd name="T29" fmla="*/ 81 h 81"/>
                    <a:gd name="T30" fmla="*/ 7 w 72"/>
                    <a:gd name="T31" fmla="*/ 23 h 81"/>
                    <a:gd name="T32" fmla="*/ 9 w 72"/>
                    <a:gd name="T33" fmla="*/ 0 h 81"/>
                    <a:gd name="T34" fmla="*/ 12 w 72"/>
                    <a:gd name="T35" fmla="*/ 23 h 81"/>
                    <a:gd name="T36" fmla="*/ 49 w 72"/>
                    <a:gd name="T37" fmla="*/ 33 h 81"/>
                    <a:gd name="T38" fmla="*/ 44 w 72"/>
                    <a:gd name="T39" fmla="*/ 37 h 81"/>
                    <a:gd name="T40" fmla="*/ 44 w 72"/>
                    <a:gd name="T41" fmla="*/ 38 h 81"/>
                    <a:gd name="T42" fmla="*/ 25 w 72"/>
                    <a:gd name="T43" fmla="*/ 64 h 81"/>
                    <a:gd name="T44" fmla="*/ 36 w 72"/>
                    <a:gd name="T45" fmla="*/ 37 h 81"/>
                    <a:gd name="T46" fmla="*/ 32 w 72"/>
                    <a:gd name="T47" fmla="*/ 33 h 81"/>
                    <a:gd name="T48" fmla="*/ 19 w 72"/>
                    <a:gd name="T49" fmla="*/ 65 h 81"/>
                    <a:gd name="T50" fmla="*/ 21 w 72"/>
                    <a:gd name="T51" fmla="*/ 68 h 81"/>
                    <a:gd name="T52" fmla="*/ 59 w 72"/>
                    <a:gd name="T53" fmla="*/ 68 h 81"/>
                    <a:gd name="T54" fmla="*/ 61 w 72"/>
                    <a:gd name="T55" fmla="*/ 65 h 81"/>
                    <a:gd name="T56" fmla="*/ 49 w 72"/>
                    <a:gd name="T57" fmla="*/ 33 h 81"/>
                    <a:gd name="T58" fmla="*/ 45 w 72"/>
                    <a:gd name="T59" fmla="*/ 45 h 81"/>
                    <a:gd name="T60" fmla="*/ 43 w 72"/>
                    <a:gd name="T61" fmla="*/ 42 h 81"/>
                    <a:gd name="T62" fmla="*/ 30 w 72"/>
                    <a:gd name="T63" fmla="*/ 61 h 81"/>
                    <a:gd name="T64" fmla="*/ 49 w 72"/>
                    <a:gd name="T65" fmla="*/ 57 h 81"/>
                    <a:gd name="T66" fmla="*/ 40 w 72"/>
                    <a:gd name="T67" fmla="*/ 8 h 81"/>
                    <a:gd name="T68" fmla="*/ 40 w 72"/>
                    <a:gd name="T69" fmla="*/ 8 h 81"/>
                    <a:gd name="T70" fmla="*/ 60 w 72"/>
                    <a:gd name="T71" fmla="*/ 6 h 81"/>
                    <a:gd name="T72" fmla="*/ 57 w 72"/>
                    <a:gd name="T73" fmla="*/ 4 h 81"/>
                    <a:gd name="T74" fmla="*/ 58 w 72"/>
                    <a:gd name="T75" fmla="*/ 12 h 81"/>
                    <a:gd name="T76" fmla="*/ 57 w 72"/>
                    <a:gd name="T77" fmla="*/ 4 h 81"/>
                    <a:gd name="T78" fmla="*/ 51 w 72"/>
                    <a:gd name="T79" fmla="*/ 5 h 81"/>
                    <a:gd name="T80" fmla="*/ 49 w 72"/>
                    <a:gd name="T81" fmla="*/ 4 h 81"/>
                    <a:gd name="T82" fmla="*/ 42 w 72"/>
                    <a:gd name="T83" fmla="*/ 3 h 81"/>
                    <a:gd name="T84" fmla="*/ 37 w 72"/>
                    <a:gd name="T85" fmla="*/ 8 h 81"/>
                    <a:gd name="T86" fmla="*/ 34 w 72"/>
                    <a:gd name="T87" fmla="*/ 12 h 81"/>
                    <a:gd name="T88" fmla="*/ 40 w 72"/>
                    <a:gd name="T89" fmla="*/ 11 h 81"/>
                    <a:gd name="T90" fmla="*/ 47 w 72"/>
                    <a:gd name="T91" fmla="*/ 7 h 81"/>
                    <a:gd name="T92" fmla="*/ 52 w 72"/>
                    <a:gd name="T93" fmla="*/ 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1">
                      <a:moveTo>
                        <a:pt x="31" y="13"/>
                      </a:moveTo>
                      <a:cubicBezTo>
                        <a:pt x="50" y="13"/>
                        <a:pt x="50" y="13"/>
                        <a:pt x="50" y="13"/>
                      </a:cubicBezTo>
                      <a:cubicBezTo>
                        <a:pt x="51" y="13"/>
                        <a:pt x="52" y="15"/>
                        <a:pt x="52" y="16"/>
                      </a:cubicBezTo>
                      <a:cubicBezTo>
                        <a:pt x="52" y="18"/>
                        <a:pt x="52" y="18"/>
                        <a:pt x="52" y="18"/>
                      </a:cubicBezTo>
                      <a:cubicBezTo>
                        <a:pt x="52" y="19"/>
                        <a:pt x="51" y="20"/>
                        <a:pt x="50" y="20"/>
                      </a:cubicBezTo>
                      <a:cubicBezTo>
                        <a:pt x="49" y="20"/>
                        <a:pt x="49" y="20"/>
                        <a:pt x="49" y="20"/>
                      </a:cubicBezTo>
                      <a:cubicBezTo>
                        <a:pt x="49" y="23"/>
                        <a:pt x="49" y="23"/>
                        <a:pt x="49" y="23"/>
                      </a:cubicBezTo>
                      <a:cubicBezTo>
                        <a:pt x="44" y="23"/>
                        <a:pt x="44" y="23"/>
                        <a:pt x="44" y="23"/>
                      </a:cubicBezTo>
                      <a:cubicBezTo>
                        <a:pt x="44" y="20"/>
                        <a:pt x="44" y="20"/>
                        <a:pt x="44" y="20"/>
                      </a:cubicBezTo>
                      <a:cubicBezTo>
                        <a:pt x="36" y="20"/>
                        <a:pt x="36" y="20"/>
                        <a:pt x="36" y="20"/>
                      </a:cubicBezTo>
                      <a:cubicBezTo>
                        <a:pt x="36" y="23"/>
                        <a:pt x="36" y="23"/>
                        <a:pt x="36" y="23"/>
                      </a:cubicBezTo>
                      <a:cubicBezTo>
                        <a:pt x="32" y="23"/>
                        <a:pt x="32" y="23"/>
                        <a:pt x="32" y="23"/>
                      </a:cubicBezTo>
                      <a:cubicBezTo>
                        <a:pt x="32" y="20"/>
                        <a:pt x="32" y="20"/>
                        <a:pt x="32" y="20"/>
                      </a:cubicBezTo>
                      <a:cubicBezTo>
                        <a:pt x="31" y="20"/>
                        <a:pt x="31" y="20"/>
                        <a:pt x="31" y="20"/>
                      </a:cubicBezTo>
                      <a:cubicBezTo>
                        <a:pt x="30" y="20"/>
                        <a:pt x="29" y="19"/>
                        <a:pt x="29" y="18"/>
                      </a:cubicBezTo>
                      <a:cubicBezTo>
                        <a:pt x="29" y="16"/>
                        <a:pt x="29" y="16"/>
                        <a:pt x="29" y="16"/>
                      </a:cubicBezTo>
                      <a:cubicBezTo>
                        <a:pt x="29" y="15"/>
                        <a:pt x="30" y="13"/>
                        <a:pt x="31" y="13"/>
                      </a:cubicBezTo>
                      <a:close/>
                      <a:moveTo>
                        <a:pt x="0" y="26"/>
                      </a:moveTo>
                      <a:cubicBezTo>
                        <a:pt x="60" y="26"/>
                        <a:pt x="60" y="26"/>
                        <a:pt x="60" y="26"/>
                      </a:cubicBezTo>
                      <a:cubicBezTo>
                        <a:pt x="60" y="30"/>
                        <a:pt x="60" y="30"/>
                        <a:pt x="60" y="30"/>
                      </a:cubicBezTo>
                      <a:cubicBezTo>
                        <a:pt x="0" y="30"/>
                        <a:pt x="0" y="30"/>
                        <a:pt x="0" y="30"/>
                      </a:cubicBezTo>
                      <a:lnTo>
                        <a:pt x="0" y="26"/>
                      </a:lnTo>
                      <a:close/>
                      <a:moveTo>
                        <a:pt x="2" y="73"/>
                      </a:moveTo>
                      <a:cubicBezTo>
                        <a:pt x="7" y="73"/>
                        <a:pt x="7" y="73"/>
                        <a:pt x="7" y="73"/>
                      </a:cubicBezTo>
                      <a:cubicBezTo>
                        <a:pt x="7" y="33"/>
                        <a:pt x="7" y="33"/>
                        <a:pt x="7" y="33"/>
                      </a:cubicBezTo>
                      <a:cubicBezTo>
                        <a:pt x="12" y="33"/>
                        <a:pt x="12" y="33"/>
                        <a:pt x="12" y="33"/>
                      </a:cubicBezTo>
                      <a:cubicBezTo>
                        <a:pt x="12" y="73"/>
                        <a:pt x="12" y="73"/>
                        <a:pt x="12" y="73"/>
                      </a:cubicBezTo>
                      <a:cubicBezTo>
                        <a:pt x="70" y="73"/>
                        <a:pt x="70" y="73"/>
                        <a:pt x="70" y="73"/>
                      </a:cubicBezTo>
                      <a:cubicBezTo>
                        <a:pt x="72" y="81"/>
                        <a:pt x="72" y="81"/>
                        <a:pt x="72" y="81"/>
                      </a:cubicBezTo>
                      <a:cubicBezTo>
                        <a:pt x="0" y="81"/>
                        <a:pt x="0" y="81"/>
                        <a:pt x="0" y="81"/>
                      </a:cubicBezTo>
                      <a:lnTo>
                        <a:pt x="2" y="73"/>
                      </a:lnTo>
                      <a:close/>
                      <a:moveTo>
                        <a:pt x="7" y="23"/>
                      </a:moveTo>
                      <a:cubicBezTo>
                        <a:pt x="7" y="3"/>
                        <a:pt x="7" y="3"/>
                        <a:pt x="7" y="3"/>
                      </a:cubicBezTo>
                      <a:cubicBezTo>
                        <a:pt x="7" y="1"/>
                        <a:pt x="8" y="0"/>
                        <a:pt x="9" y="0"/>
                      </a:cubicBezTo>
                      <a:cubicBezTo>
                        <a:pt x="11" y="0"/>
                        <a:pt x="12" y="1"/>
                        <a:pt x="12" y="3"/>
                      </a:cubicBezTo>
                      <a:cubicBezTo>
                        <a:pt x="12" y="23"/>
                        <a:pt x="12" y="23"/>
                        <a:pt x="12" y="23"/>
                      </a:cubicBezTo>
                      <a:lnTo>
                        <a:pt x="7" y="23"/>
                      </a:lnTo>
                      <a:close/>
                      <a:moveTo>
                        <a:pt x="49" y="33"/>
                      </a:moveTo>
                      <a:cubicBezTo>
                        <a:pt x="44" y="33"/>
                        <a:pt x="44" y="33"/>
                        <a:pt x="44" y="33"/>
                      </a:cubicBezTo>
                      <a:cubicBezTo>
                        <a:pt x="44" y="37"/>
                        <a:pt x="44" y="37"/>
                        <a:pt x="44" y="37"/>
                      </a:cubicBezTo>
                      <a:cubicBezTo>
                        <a:pt x="44" y="37"/>
                        <a:pt x="44" y="37"/>
                        <a:pt x="44" y="37"/>
                      </a:cubicBezTo>
                      <a:cubicBezTo>
                        <a:pt x="44" y="38"/>
                        <a:pt x="44" y="38"/>
                        <a:pt x="44" y="38"/>
                      </a:cubicBezTo>
                      <a:cubicBezTo>
                        <a:pt x="56" y="64"/>
                        <a:pt x="56" y="64"/>
                        <a:pt x="56" y="64"/>
                      </a:cubicBezTo>
                      <a:cubicBezTo>
                        <a:pt x="25" y="64"/>
                        <a:pt x="25" y="64"/>
                        <a:pt x="25" y="64"/>
                      </a:cubicBezTo>
                      <a:cubicBezTo>
                        <a:pt x="36" y="38"/>
                        <a:pt x="36" y="38"/>
                        <a:pt x="36" y="38"/>
                      </a:cubicBezTo>
                      <a:cubicBezTo>
                        <a:pt x="36" y="38"/>
                        <a:pt x="36" y="38"/>
                        <a:pt x="36" y="37"/>
                      </a:cubicBezTo>
                      <a:cubicBezTo>
                        <a:pt x="36" y="33"/>
                        <a:pt x="36" y="33"/>
                        <a:pt x="36" y="33"/>
                      </a:cubicBezTo>
                      <a:cubicBezTo>
                        <a:pt x="32" y="33"/>
                        <a:pt x="32" y="33"/>
                        <a:pt x="32" y="33"/>
                      </a:cubicBezTo>
                      <a:cubicBezTo>
                        <a:pt x="32" y="37"/>
                        <a:pt x="32" y="37"/>
                        <a:pt x="32" y="37"/>
                      </a:cubicBezTo>
                      <a:cubicBezTo>
                        <a:pt x="19" y="65"/>
                        <a:pt x="19" y="65"/>
                        <a:pt x="19" y="65"/>
                      </a:cubicBezTo>
                      <a:cubicBezTo>
                        <a:pt x="19" y="66"/>
                        <a:pt x="19" y="67"/>
                        <a:pt x="21" y="68"/>
                      </a:cubicBezTo>
                      <a:cubicBezTo>
                        <a:pt x="21" y="68"/>
                        <a:pt x="21" y="68"/>
                        <a:pt x="21" y="68"/>
                      </a:cubicBezTo>
                      <a:cubicBezTo>
                        <a:pt x="21" y="68"/>
                        <a:pt x="21" y="68"/>
                        <a:pt x="21" y="68"/>
                      </a:cubicBezTo>
                      <a:cubicBezTo>
                        <a:pt x="59" y="68"/>
                        <a:pt x="59" y="68"/>
                        <a:pt x="59" y="68"/>
                      </a:cubicBezTo>
                      <a:cubicBezTo>
                        <a:pt x="61" y="68"/>
                        <a:pt x="62" y="67"/>
                        <a:pt x="62" y="66"/>
                      </a:cubicBezTo>
                      <a:cubicBezTo>
                        <a:pt x="62" y="65"/>
                        <a:pt x="61" y="65"/>
                        <a:pt x="61" y="65"/>
                      </a:cubicBezTo>
                      <a:cubicBezTo>
                        <a:pt x="49" y="37"/>
                        <a:pt x="49" y="37"/>
                        <a:pt x="49" y="37"/>
                      </a:cubicBezTo>
                      <a:lnTo>
                        <a:pt x="49" y="33"/>
                      </a:lnTo>
                      <a:close/>
                      <a:moveTo>
                        <a:pt x="48" y="53"/>
                      </a:moveTo>
                      <a:cubicBezTo>
                        <a:pt x="45" y="45"/>
                        <a:pt x="45" y="45"/>
                        <a:pt x="45" y="45"/>
                      </a:cubicBezTo>
                      <a:cubicBezTo>
                        <a:pt x="44" y="44"/>
                        <a:pt x="44" y="44"/>
                        <a:pt x="44" y="44"/>
                      </a:cubicBezTo>
                      <a:cubicBezTo>
                        <a:pt x="43" y="42"/>
                        <a:pt x="43" y="42"/>
                        <a:pt x="43" y="42"/>
                      </a:cubicBezTo>
                      <a:cubicBezTo>
                        <a:pt x="37" y="42"/>
                        <a:pt x="37" y="42"/>
                        <a:pt x="37" y="42"/>
                      </a:cubicBezTo>
                      <a:cubicBezTo>
                        <a:pt x="30" y="61"/>
                        <a:pt x="30" y="61"/>
                        <a:pt x="30" y="61"/>
                      </a:cubicBezTo>
                      <a:cubicBezTo>
                        <a:pt x="51" y="61"/>
                        <a:pt x="51" y="61"/>
                        <a:pt x="51" y="61"/>
                      </a:cubicBezTo>
                      <a:cubicBezTo>
                        <a:pt x="49" y="57"/>
                        <a:pt x="49" y="57"/>
                        <a:pt x="49" y="57"/>
                      </a:cubicBezTo>
                      <a:lnTo>
                        <a:pt x="48" y="53"/>
                      </a:lnTo>
                      <a:close/>
                      <a:moveTo>
                        <a:pt x="40" y="8"/>
                      </a:moveTo>
                      <a:cubicBezTo>
                        <a:pt x="39" y="5"/>
                        <a:pt x="43" y="3"/>
                        <a:pt x="44" y="5"/>
                      </a:cubicBezTo>
                      <a:cubicBezTo>
                        <a:pt x="42" y="5"/>
                        <a:pt x="41" y="6"/>
                        <a:pt x="40" y="8"/>
                      </a:cubicBezTo>
                      <a:close/>
                      <a:moveTo>
                        <a:pt x="55" y="9"/>
                      </a:moveTo>
                      <a:cubicBezTo>
                        <a:pt x="54" y="6"/>
                        <a:pt x="58" y="4"/>
                        <a:pt x="60" y="6"/>
                      </a:cubicBezTo>
                      <a:cubicBezTo>
                        <a:pt x="57" y="7"/>
                        <a:pt x="56" y="7"/>
                        <a:pt x="55" y="9"/>
                      </a:cubicBezTo>
                      <a:close/>
                      <a:moveTo>
                        <a:pt x="57" y="4"/>
                      </a:moveTo>
                      <a:cubicBezTo>
                        <a:pt x="55" y="5"/>
                        <a:pt x="53" y="7"/>
                        <a:pt x="54" y="9"/>
                      </a:cubicBezTo>
                      <a:cubicBezTo>
                        <a:pt x="54" y="11"/>
                        <a:pt x="56" y="13"/>
                        <a:pt x="58" y="12"/>
                      </a:cubicBezTo>
                      <a:cubicBezTo>
                        <a:pt x="61" y="12"/>
                        <a:pt x="62" y="10"/>
                        <a:pt x="62" y="8"/>
                      </a:cubicBezTo>
                      <a:cubicBezTo>
                        <a:pt x="61" y="6"/>
                        <a:pt x="59" y="4"/>
                        <a:pt x="57" y="4"/>
                      </a:cubicBezTo>
                      <a:close/>
                      <a:moveTo>
                        <a:pt x="48" y="7"/>
                      </a:moveTo>
                      <a:cubicBezTo>
                        <a:pt x="47" y="5"/>
                        <a:pt x="50" y="3"/>
                        <a:pt x="51" y="5"/>
                      </a:cubicBezTo>
                      <a:cubicBezTo>
                        <a:pt x="49" y="5"/>
                        <a:pt x="49" y="6"/>
                        <a:pt x="48" y="7"/>
                      </a:cubicBezTo>
                      <a:close/>
                      <a:moveTo>
                        <a:pt x="49" y="4"/>
                      </a:moveTo>
                      <a:cubicBezTo>
                        <a:pt x="48" y="4"/>
                        <a:pt x="47" y="5"/>
                        <a:pt x="47" y="6"/>
                      </a:cubicBezTo>
                      <a:cubicBezTo>
                        <a:pt x="46" y="4"/>
                        <a:pt x="44" y="2"/>
                        <a:pt x="42" y="3"/>
                      </a:cubicBezTo>
                      <a:cubicBezTo>
                        <a:pt x="40" y="3"/>
                        <a:pt x="38" y="5"/>
                        <a:pt x="38" y="8"/>
                      </a:cubicBezTo>
                      <a:cubicBezTo>
                        <a:pt x="38" y="8"/>
                        <a:pt x="38" y="8"/>
                        <a:pt x="37" y="8"/>
                      </a:cubicBezTo>
                      <a:cubicBezTo>
                        <a:pt x="36" y="8"/>
                        <a:pt x="34" y="10"/>
                        <a:pt x="34" y="11"/>
                      </a:cubicBezTo>
                      <a:cubicBezTo>
                        <a:pt x="34" y="13"/>
                        <a:pt x="34" y="12"/>
                        <a:pt x="34" y="12"/>
                      </a:cubicBezTo>
                      <a:cubicBezTo>
                        <a:pt x="40" y="12"/>
                        <a:pt x="40" y="12"/>
                        <a:pt x="40" y="12"/>
                      </a:cubicBezTo>
                      <a:cubicBezTo>
                        <a:pt x="40" y="11"/>
                        <a:pt x="40" y="11"/>
                        <a:pt x="40" y="11"/>
                      </a:cubicBezTo>
                      <a:cubicBezTo>
                        <a:pt x="41" y="12"/>
                        <a:pt x="42" y="12"/>
                        <a:pt x="43" y="12"/>
                      </a:cubicBezTo>
                      <a:cubicBezTo>
                        <a:pt x="45" y="12"/>
                        <a:pt x="47" y="10"/>
                        <a:pt x="47" y="7"/>
                      </a:cubicBezTo>
                      <a:cubicBezTo>
                        <a:pt x="47" y="9"/>
                        <a:pt x="49" y="9"/>
                        <a:pt x="50" y="9"/>
                      </a:cubicBezTo>
                      <a:cubicBezTo>
                        <a:pt x="51" y="9"/>
                        <a:pt x="53" y="7"/>
                        <a:pt x="52" y="6"/>
                      </a:cubicBezTo>
                      <a:cubicBezTo>
                        <a:pt x="52" y="4"/>
                        <a:pt x="51" y="3"/>
                        <a:pt x="4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90" name="Freeform 196">
                  <a:extLst>
                    <a:ext uri="{FF2B5EF4-FFF2-40B4-BE49-F238E27FC236}">
                      <a16:creationId xmlns:a16="http://schemas.microsoft.com/office/drawing/2014/main" id="{DF1A79B1-DB9A-4D29-83CE-6CEB929E10CB}"/>
                    </a:ext>
                  </a:extLst>
                </p:cNvPr>
                <p:cNvSpPr>
                  <a:spLocks noEditPoints="1"/>
                </p:cNvSpPr>
                <p:nvPr/>
              </p:nvSpPr>
              <p:spPr bwMode="auto">
                <a:xfrm>
                  <a:off x="9004300" y="5803901"/>
                  <a:ext cx="46039" cy="44449"/>
                </a:xfrm>
                <a:custGeom>
                  <a:avLst/>
                  <a:gdLst>
                    <a:gd name="T0" fmla="*/ 11 w 11"/>
                    <a:gd name="T1" fmla="*/ 5 h 11"/>
                    <a:gd name="T2" fmla="*/ 8 w 11"/>
                    <a:gd name="T3" fmla="*/ 5 h 11"/>
                    <a:gd name="T4" fmla="*/ 11 w 11"/>
                    <a:gd name="T5" fmla="*/ 4 h 11"/>
                    <a:gd name="T6" fmla="*/ 11 w 11"/>
                    <a:gd name="T7" fmla="*/ 4 h 11"/>
                    <a:gd name="T8" fmla="*/ 8 w 11"/>
                    <a:gd name="T9" fmla="*/ 2 h 11"/>
                    <a:gd name="T10" fmla="*/ 7 w 11"/>
                    <a:gd name="T11" fmla="*/ 0 h 11"/>
                    <a:gd name="T12" fmla="*/ 7 w 11"/>
                    <a:gd name="T13" fmla="*/ 0 h 11"/>
                    <a:gd name="T14" fmla="*/ 6 w 11"/>
                    <a:gd name="T15" fmla="*/ 2 h 11"/>
                    <a:gd name="T16" fmla="*/ 5 w 11"/>
                    <a:gd name="T17" fmla="*/ 0 h 11"/>
                    <a:gd name="T18" fmla="*/ 5 w 11"/>
                    <a:gd name="T19" fmla="*/ 2 h 11"/>
                    <a:gd name="T20" fmla="*/ 4 w 11"/>
                    <a:gd name="T21" fmla="*/ 0 h 11"/>
                    <a:gd name="T22" fmla="*/ 4 w 11"/>
                    <a:gd name="T23" fmla="*/ 0 h 11"/>
                    <a:gd name="T24" fmla="*/ 2 w 11"/>
                    <a:gd name="T25" fmla="*/ 2 h 11"/>
                    <a:gd name="T26" fmla="*/ 0 w 11"/>
                    <a:gd name="T27" fmla="*/ 4 h 11"/>
                    <a:gd name="T28" fmla="*/ 0 w 11"/>
                    <a:gd name="T29" fmla="*/ 4 h 11"/>
                    <a:gd name="T30" fmla="*/ 2 w 11"/>
                    <a:gd name="T31" fmla="*/ 5 h 11"/>
                    <a:gd name="T32" fmla="*/ 0 w 11"/>
                    <a:gd name="T33" fmla="*/ 5 h 11"/>
                    <a:gd name="T34" fmla="*/ 2 w 11"/>
                    <a:gd name="T35" fmla="*/ 6 h 11"/>
                    <a:gd name="T36" fmla="*/ 0 w 11"/>
                    <a:gd name="T37" fmla="*/ 7 h 11"/>
                    <a:gd name="T38" fmla="*/ 0 w 11"/>
                    <a:gd name="T39" fmla="*/ 7 h 11"/>
                    <a:gd name="T40" fmla="*/ 2 w 11"/>
                    <a:gd name="T41" fmla="*/ 8 h 11"/>
                    <a:gd name="T42" fmla="*/ 4 w 11"/>
                    <a:gd name="T43" fmla="*/ 11 h 11"/>
                    <a:gd name="T44" fmla="*/ 4 w 11"/>
                    <a:gd name="T45" fmla="*/ 11 h 11"/>
                    <a:gd name="T46" fmla="*/ 5 w 11"/>
                    <a:gd name="T47" fmla="*/ 8 h 11"/>
                    <a:gd name="T48" fmla="*/ 5 w 11"/>
                    <a:gd name="T49" fmla="*/ 11 h 11"/>
                    <a:gd name="T50" fmla="*/ 6 w 11"/>
                    <a:gd name="T51" fmla="*/ 8 h 11"/>
                    <a:gd name="T52" fmla="*/ 7 w 11"/>
                    <a:gd name="T53" fmla="*/ 11 h 11"/>
                    <a:gd name="T54" fmla="*/ 7 w 11"/>
                    <a:gd name="T55" fmla="*/ 11 h 11"/>
                    <a:gd name="T56" fmla="*/ 8 w 11"/>
                    <a:gd name="T57" fmla="*/ 8 h 11"/>
                    <a:gd name="T58" fmla="*/ 11 w 11"/>
                    <a:gd name="T59" fmla="*/ 7 h 11"/>
                    <a:gd name="T60" fmla="*/ 11 w 11"/>
                    <a:gd name="T61" fmla="*/ 7 h 11"/>
                    <a:gd name="T62" fmla="*/ 8 w 11"/>
                    <a:gd name="T63" fmla="*/ 6 h 11"/>
                    <a:gd name="T64" fmla="*/ 5 w 11"/>
                    <a:gd name="T65" fmla="*/ 7 h 11"/>
                    <a:gd name="T66" fmla="*/ 5 w 11"/>
                    <a:gd name="T67" fmla="*/ 4 h 11"/>
                    <a:gd name="T68" fmla="*/ 5 w 11"/>
                    <a:gd name="T69"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11">
                      <a:moveTo>
                        <a:pt x="11" y="6"/>
                      </a:moveTo>
                      <a:cubicBezTo>
                        <a:pt x="11" y="5"/>
                        <a:pt x="11" y="5"/>
                        <a:pt x="11" y="5"/>
                      </a:cubicBezTo>
                      <a:cubicBezTo>
                        <a:pt x="11" y="5"/>
                        <a:pt x="11" y="5"/>
                        <a:pt x="11" y="5"/>
                      </a:cubicBezTo>
                      <a:cubicBezTo>
                        <a:pt x="8" y="5"/>
                        <a:pt x="8" y="5"/>
                        <a:pt x="8" y="5"/>
                      </a:cubicBezTo>
                      <a:cubicBezTo>
                        <a:pt x="8" y="4"/>
                        <a:pt x="8" y="4"/>
                        <a:pt x="8" y="4"/>
                      </a:cubicBezTo>
                      <a:cubicBezTo>
                        <a:pt x="11" y="4"/>
                        <a:pt x="11" y="4"/>
                        <a:pt x="11" y="4"/>
                      </a:cubicBezTo>
                      <a:cubicBezTo>
                        <a:pt x="11" y="4"/>
                        <a:pt x="11" y="4"/>
                        <a:pt x="11" y="4"/>
                      </a:cubicBezTo>
                      <a:cubicBezTo>
                        <a:pt x="11" y="4"/>
                        <a:pt x="11" y="4"/>
                        <a:pt x="11" y="4"/>
                      </a:cubicBezTo>
                      <a:cubicBezTo>
                        <a:pt x="8" y="4"/>
                        <a:pt x="8" y="4"/>
                        <a:pt x="8" y="4"/>
                      </a:cubicBezTo>
                      <a:cubicBezTo>
                        <a:pt x="8" y="2"/>
                        <a:pt x="8" y="2"/>
                        <a:pt x="8" y="2"/>
                      </a:cubicBezTo>
                      <a:cubicBezTo>
                        <a:pt x="7" y="2"/>
                        <a:pt x="7" y="2"/>
                        <a:pt x="7" y="2"/>
                      </a:cubicBezTo>
                      <a:cubicBezTo>
                        <a:pt x="7" y="0"/>
                        <a:pt x="7" y="0"/>
                        <a:pt x="7" y="0"/>
                      </a:cubicBezTo>
                      <a:cubicBezTo>
                        <a:pt x="7" y="0"/>
                        <a:pt x="7" y="0"/>
                        <a:pt x="7" y="0"/>
                      </a:cubicBezTo>
                      <a:cubicBezTo>
                        <a:pt x="7" y="0"/>
                        <a:pt x="7" y="0"/>
                        <a:pt x="7" y="0"/>
                      </a:cubicBezTo>
                      <a:cubicBezTo>
                        <a:pt x="7" y="2"/>
                        <a:pt x="7" y="2"/>
                        <a:pt x="7" y="2"/>
                      </a:cubicBezTo>
                      <a:cubicBezTo>
                        <a:pt x="6" y="2"/>
                        <a:pt x="6" y="2"/>
                        <a:pt x="6" y="2"/>
                      </a:cubicBezTo>
                      <a:cubicBezTo>
                        <a:pt x="6" y="0"/>
                        <a:pt x="6" y="0"/>
                        <a:pt x="6" y="0"/>
                      </a:cubicBezTo>
                      <a:cubicBezTo>
                        <a:pt x="5" y="0"/>
                        <a:pt x="5" y="0"/>
                        <a:pt x="5" y="0"/>
                      </a:cubicBezTo>
                      <a:cubicBezTo>
                        <a:pt x="5" y="0"/>
                        <a:pt x="5" y="0"/>
                        <a:pt x="5" y="0"/>
                      </a:cubicBezTo>
                      <a:cubicBezTo>
                        <a:pt x="5" y="2"/>
                        <a:pt x="5" y="2"/>
                        <a:pt x="5" y="2"/>
                      </a:cubicBezTo>
                      <a:cubicBezTo>
                        <a:pt x="4" y="2"/>
                        <a:pt x="4" y="2"/>
                        <a:pt x="4" y="2"/>
                      </a:cubicBezTo>
                      <a:cubicBezTo>
                        <a:pt x="4" y="0"/>
                        <a:pt x="4" y="0"/>
                        <a:pt x="4" y="0"/>
                      </a:cubicBezTo>
                      <a:cubicBezTo>
                        <a:pt x="4" y="0"/>
                        <a:pt x="4" y="0"/>
                        <a:pt x="4" y="0"/>
                      </a:cubicBezTo>
                      <a:cubicBezTo>
                        <a:pt x="4" y="0"/>
                        <a:pt x="4" y="0"/>
                        <a:pt x="4" y="0"/>
                      </a:cubicBezTo>
                      <a:cubicBezTo>
                        <a:pt x="4" y="2"/>
                        <a:pt x="4" y="2"/>
                        <a:pt x="4" y="2"/>
                      </a:cubicBezTo>
                      <a:cubicBezTo>
                        <a:pt x="2" y="2"/>
                        <a:pt x="2" y="2"/>
                        <a:pt x="2" y="2"/>
                      </a:cubicBezTo>
                      <a:cubicBezTo>
                        <a:pt x="2" y="4"/>
                        <a:pt x="2" y="4"/>
                        <a:pt x="2" y="4"/>
                      </a:cubicBezTo>
                      <a:cubicBezTo>
                        <a:pt x="0" y="4"/>
                        <a:pt x="0" y="4"/>
                        <a:pt x="0" y="4"/>
                      </a:cubicBezTo>
                      <a:cubicBezTo>
                        <a:pt x="0" y="4"/>
                        <a:pt x="0" y="4"/>
                        <a:pt x="0" y="4"/>
                      </a:cubicBezTo>
                      <a:cubicBezTo>
                        <a:pt x="0" y="4"/>
                        <a:pt x="0" y="4"/>
                        <a:pt x="0" y="4"/>
                      </a:cubicBezTo>
                      <a:cubicBezTo>
                        <a:pt x="2" y="4"/>
                        <a:pt x="2" y="4"/>
                        <a:pt x="2" y="4"/>
                      </a:cubicBezTo>
                      <a:cubicBezTo>
                        <a:pt x="2" y="5"/>
                        <a:pt x="2" y="5"/>
                        <a:pt x="2" y="5"/>
                      </a:cubicBezTo>
                      <a:cubicBezTo>
                        <a:pt x="0" y="5"/>
                        <a:pt x="0" y="5"/>
                        <a:pt x="0" y="5"/>
                      </a:cubicBezTo>
                      <a:cubicBezTo>
                        <a:pt x="0" y="5"/>
                        <a:pt x="0" y="5"/>
                        <a:pt x="0" y="5"/>
                      </a:cubicBezTo>
                      <a:cubicBezTo>
                        <a:pt x="0" y="6"/>
                        <a:pt x="0" y="6"/>
                        <a:pt x="0" y="6"/>
                      </a:cubicBezTo>
                      <a:cubicBezTo>
                        <a:pt x="2" y="6"/>
                        <a:pt x="2" y="6"/>
                        <a:pt x="2" y="6"/>
                      </a:cubicBezTo>
                      <a:cubicBezTo>
                        <a:pt x="2" y="7"/>
                        <a:pt x="2" y="7"/>
                        <a:pt x="2" y="7"/>
                      </a:cubicBezTo>
                      <a:cubicBezTo>
                        <a:pt x="0" y="7"/>
                        <a:pt x="0" y="7"/>
                        <a:pt x="0" y="7"/>
                      </a:cubicBezTo>
                      <a:cubicBezTo>
                        <a:pt x="0" y="7"/>
                        <a:pt x="0" y="7"/>
                        <a:pt x="0" y="7"/>
                      </a:cubicBezTo>
                      <a:cubicBezTo>
                        <a:pt x="0" y="7"/>
                        <a:pt x="0" y="7"/>
                        <a:pt x="0" y="7"/>
                      </a:cubicBezTo>
                      <a:cubicBezTo>
                        <a:pt x="2" y="7"/>
                        <a:pt x="2" y="7"/>
                        <a:pt x="2" y="7"/>
                      </a:cubicBezTo>
                      <a:cubicBezTo>
                        <a:pt x="2" y="8"/>
                        <a:pt x="2" y="8"/>
                        <a:pt x="2" y="8"/>
                      </a:cubicBezTo>
                      <a:cubicBezTo>
                        <a:pt x="4" y="8"/>
                        <a:pt x="4" y="8"/>
                        <a:pt x="4" y="8"/>
                      </a:cubicBezTo>
                      <a:cubicBezTo>
                        <a:pt x="4" y="11"/>
                        <a:pt x="4" y="11"/>
                        <a:pt x="4" y="11"/>
                      </a:cubicBezTo>
                      <a:cubicBezTo>
                        <a:pt x="4" y="11"/>
                        <a:pt x="4" y="11"/>
                        <a:pt x="4" y="11"/>
                      </a:cubicBezTo>
                      <a:cubicBezTo>
                        <a:pt x="4" y="11"/>
                        <a:pt x="4" y="11"/>
                        <a:pt x="4" y="11"/>
                      </a:cubicBezTo>
                      <a:cubicBezTo>
                        <a:pt x="4" y="8"/>
                        <a:pt x="4" y="8"/>
                        <a:pt x="4" y="8"/>
                      </a:cubicBezTo>
                      <a:cubicBezTo>
                        <a:pt x="5" y="8"/>
                        <a:pt x="5" y="8"/>
                        <a:pt x="5" y="8"/>
                      </a:cubicBezTo>
                      <a:cubicBezTo>
                        <a:pt x="5" y="11"/>
                        <a:pt x="5" y="11"/>
                        <a:pt x="5" y="11"/>
                      </a:cubicBezTo>
                      <a:cubicBezTo>
                        <a:pt x="5" y="11"/>
                        <a:pt x="5" y="11"/>
                        <a:pt x="5" y="11"/>
                      </a:cubicBezTo>
                      <a:cubicBezTo>
                        <a:pt x="6" y="11"/>
                        <a:pt x="6" y="11"/>
                        <a:pt x="6" y="11"/>
                      </a:cubicBezTo>
                      <a:cubicBezTo>
                        <a:pt x="6" y="8"/>
                        <a:pt x="6" y="8"/>
                        <a:pt x="6" y="8"/>
                      </a:cubicBezTo>
                      <a:cubicBezTo>
                        <a:pt x="7" y="8"/>
                        <a:pt x="7" y="8"/>
                        <a:pt x="7" y="8"/>
                      </a:cubicBezTo>
                      <a:cubicBezTo>
                        <a:pt x="7" y="11"/>
                        <a:pt x="7" y="11"/>
                        <a:pt x="7" y="11"/>
                      </a:cubicBezTo>
                      <a:cubicBezTo>
                        <a:pt x="7" y="11"/>
                        <a:pt x="7" y="11"/>
                        <a:pt x="7" y="11"/>
                      </a:cubicBezTo>
                      <a:cubicBezTo>
                        <a:pt x="7" y="11"/>
                        <a:pt x="7" y="11"/>
                        <a:pt x="7" y="11"/>
                      </a:cubicBezTo>
                      <a:cubicBezTo>
                        <a:pt x="7" y="8"/>
                        <a:pt x="7" y="8"/>
                        <a:pt x="7" y="8"/>
                      </a:cubicBezTo>
                      <a:cubicBezTo>
                        <a:pt x="8" y="8"/>
                        <a:pt x="8" y="8"/>
                        <a:pt x="8" y="8"/>
                      </a:cubicBezTo>
                      <a:cubicBezTo>
                        <a:pt x="8" y="7"/>
                        <a:pt x="8" y="7"/>
                        <a:pt x="8" y="7"/>
                      </a:cubicBezTo>
                      <a:cubicBezTo>
                        <a:pt x="11" y="7"/>
                        <a:pt x="11" y="7"/>
                        <a:pt x="11" y="7"/>
                      </a:cubicBezTo>
                      <a:cubicBezTo>
                        <a:pt x="11" y="7"/>
                        <a:pt x="11" y="7"/>
                        <a:pt x="11" y="7"/>
                      </a:cubicBezTo>
                      <a:cubicBezTo>
                        <a:pt x="11" y="7"/>
                        <a:pt x="11" y="7"/>
                        <a:pt x="11" y="7"/>
                      </a:cubicBezTo>
                      <a:cubicBezTo>
                        <a:pt x="8" y="7"/>
                        <a:pt x="8" y="7"/>
                        <a:pt x="8" y="7"/>
                      </a:cubicBezTo>
                      <a:cubicBezTo>
                        <a:pt x="8" y="6"/>
                        <a:pt x="8" y="6"/>
                        <a:pt x="8" y="6"/>
                      </a:cubicBezTo>
                      <a:lnTo>
                        <a:pt x="11" y="6"/>
                      </a:lnTo>
                      <a:close/>
                      <a:moveTo>
                        <a:pt x="5" y="7"/>
                      </a:moveTo>
                      <a:cubicBezTo>
                        <a:pt x="5" y="7"/>
                        <a:pt x="4" y="6"/>
                        <a:pt x="4" y="5"/>
                      </a:cubicBezTo>
                      <a:cubicBezTo>
                        <a:pt x="4" y="5"/>
                        <a:pt x="5" y="4"/>
                        <a:pt x="5" y="4"/>
                      </a:cubicBezTo>
                      <a:cubicBezTo>
                        <a:pt x="6" y="4"/>
                        <a:pt x="7" y="5"/>
                        <a:pt x="7" y="5"/>
                      </a:cubicBezTo>
                      <a:cubicBezTo>
                        <a:pt x="7" y="6"/>
                        <a:pt x="6" y="7"/>
                        <a:pt x="5"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82" name="组合 81">
                <a:extLst>
                  <a:ext uri="{FF2B5EF4-FFF2-40B4-BE49-F238E27FC236}">
                    <a16:creationId xmlns:a16="http://schemas.microsoft.com/office/drawing/2014/main" id="{88202395-15E2-460B-B18C-8316E04F3442}"/>
                  </a:ext>
                </a:extLst>
              </p:cNvPr>
              <p:cNvGrpSpPr/>
              <p:nvPr/>
            </p:nvGrpSpPr>
            <p:grpSpPr>
              <a:xfrm>
                <a:off x="7267915" y="4282820"/>
                <a:ext cx="253604" cy="202406"/>
                <a:chOff x="9686900" y="5629280"/>
                <a:chExt cx="338138" cy="269875"/>
              </a:xfrm>
              <a:solidFill>
                <a:schemeClr val="bg1"/>
              </a:solidFill>
            </p:grpSpPr>
            <p:sp>
              <p:nvSpPr>
                <p:cNvPr id="86" name="Freeform 197">
                  <a:extLst>
                    <a:ext uri="{FF2B5EF4-FFF2-40B4-BE49-F238E27FC236}">
                      <a16:creationId xmlns:a16="http://schemas.microsoft.com/office/drawing/2014/main" id="{3305C9D0-AB0C-480F-806E-7D72F1E59014}"/>
                    </a:ext>
                  </a:extLst>
                </p:cNvPr>
                <p:cNvSpPr>
                  <a:spLocks noEditPoints="1"/>
                </p:cNvSpPr>
                <p:nvPr/>
              </p:nvSpPr>
              <p:spPr bwMode="auto">
                <a:xfrm>
                  <a:off x="9686900" y="5629280"/>
                  <a:ext cx="338138" cy="269875"/>
                </a:xfrm>
                <a:custGeom>
                  <a:avLst/>
                  <a:gdLst>
                    <a:gd name="T0" fmla="*/ 57 w 82"/>
                    <a:gd name="T1" fmla="*/ 24 h 65"/>
                    <a:gd name="T2" fmla="*/ 35 w 82"/>
                    <a:gd name="T3" fmla="*/ 15 h 65"/>
                    <a:gd name="T4" fmla="*/ 1 w 82"/>
                    <a:gd name="T5" fmla="*/ 13 h 65"/>
                    <a:gd name="T6" fmla="*/ 1 w 82"/>
                    <a:gd name="T7" fmla="*/ 13 h 65"/>
                    <a:gd name="T8" fmla="*/ 0 w 82"/>
                    <a:gd name="T9" fmla="*/ 19 h 65"/>
                    <a:gd name="T10" fmla="*/ 4 w 82"/>
                    <a:gd name="T11" fmla="*/ 22 h 65"/>
                    <a:gd name="T12" fmla="*/ 13 w 82"/>
                    <a:gd name="T13" fmla="*/ 33 h 65"/>
                    <a:gd name="T14" fmla="*/ 36 w 82"/>
                    <a:gd name="T15" fmla="*/ 52 h 65"/>
                    <a:gd name="T16" fmla="*/ 66 w 82"/>
                    <a:gd name="T17" fmla="*/ 65 h 65"/>
                    <a:gd name="T18" fmla="*/ 68 w 82"/>
                    <a:gd name="T19" fmla="*/ 44 h 65"/>
                    <a:gd name="T20" fmla="*/ 54 w 82"/>
                    <a:gd name="T21" fmla="*/ 27 h 65"/>
                    <a:gd name="T22" fmla="*/ 57 w 82"/>
                    <a:gd name="T23" fmla="*/ 28 h 65"/>
                    <a:gd name="T24" fmla="*/ 41 w 82"/>
                    <a:gd name="T25" fmla="*/ 48 h 65"/>
                    <a:gd name="T26" fmla="*/ 31 w 82"/>
                    <a:gd name="T27" fmla="*/ 43 h 65"/>
                    <a:gd name="T28" fmla="*/ 25 w 82"/>
                    <a:gd name="T29" fmla="*/ 28 h 65"/>
                    <a:gd name="T30" fmla="*/ 28 w 82"/>
                    <a:gd name="T31" fmla="*/ 27 h 65"/>
                    <a:gd name="T32" fmla="*/ 54 w 82"/>
                    <a:gd name="T33" fmla="*/ 27 h 65"/>
                    <a:gd name="T34" fmla="*/ 2 w 82"/>
                    <a:gd name="T35" fmla="*/ 19 h 65"/>
                    <a:gd name="T36" fmla="*/ 2 w 82"/>
                    <a:gd name="T37" fmla="*/ 15 h 65"/>
                    <a:gd name="T38" fmla="*/ 6 w 82"/>
                    <a:gd name="T39" fmla="*/ 13 h 65"/>
                    <a:gd name="T40" fmla="*/ 9 w 82"/>
                    <a:gd name="T41" fmla="*/ 15 h 65"/>
                    <a:gd name="T42" fmla="*/ 9 w 82"/>
                    <a:gd name="T43" fmla="*/ 19 h 65"/>
                    <a:gd name="T44" fmla="*/ 5 w 82"/>
                    <a:gd name="T45" fmla="*/ 21 h 65"/>
                    <a:gd name="T46" fmla="*/ 9 w 82"/>
                    <a:gd name="T47" fmla="*/ 21 h 65"/>
                    <a:gd name="T48" fmla="*/ 10 w 82"/>
                    <a:gd name="T49" fmla="*/ 19 h 65"/>
                    <a:gd name="T50" fmla="*/ 9 w 82"/>
                    <a:gd name="T51" fmla="*/ 13 h 65"/>
                    <a:gd name="T52" fmla="*/ 5 w 82"/>
                    <a:gd name="T53" fmla="*/ 12 h 65"/>
                    <a:gd name="T54" fmla="*/ 31 w 82"/>
                    <a:gd name="T55" fmla="*/ 16 h 65"/>
                    <a:gd name="T56" fmla="*/ 15 w 82"/>
                    <a:gd name="T57" fmla="*/ 29 h 65"/>
                    <a:gd name="T58" fmla="*/ 16 w 82"/>
                    <a:gd name="T59" fmla="*/ 37 h 65"/>
                    <a:gd name="T60" fmla="*/ 28 w 82"/>
                    <a:gd name="T61" fmla="*/ 46 h 65"/>
                    <a:gd name="T62" fmla="*/ 16 w 82"/>
                    <a:gd name="T63" fmla="*/ 37 h 65"/>
                    <a:gd name="T64" fmla="*/ 57 w 82"/>
                    <a:gd name="T65" fmla="*/ 59 h 65"/>
                    <a:gd name="T66" fmla="*/ 65 w 82"/>
                    <a:gd name="T67" fmla="*/ 46 h 65"/>
                    <a:gd name="T68" fmla="*/ 81 w 82"/>
                    <a:gd name="T69" fmla="*/ 30 h 65"/>
                    <a:gd name="T70" fmla="*/ 76 w 82"/>
                    <a:gd name="T71" fmla="*/ 28 h 65"/>
                    <a:gd name="T72" fmla="*/ 71 w 82"/>
                    <a:gd name="T73" fmla="*/ 32 h 65"/>
                    <a:gd name="T74" fmla="*/ 72 w 82"/>
                    <a:gd name="T75" fmla="*/ 37 h 65"/>
                    <a:gd name="T76" fmla="*/ 77 w 82"/>
                    <a:gd name="T77" fmla="*/ 39 h 65"/>
                    <a:gd name="T78" fmla="*/ 82 w 82"/>
                    <a:gd name="T79" fmla="*/ 36 h 65"/>
                    <a:gd name="T80" fmla="*/ 81 w 82"/>
                    <a:gd name="T81" fmla="*/ 30 h 65"/>
                    <a:gd name="T82" fmla="*/ 80 w 82"/>
                    <a:gd name="T83" fmla="*/ 36 h 65"/>
                    <a:gd name="T84" fmla="*/ 76 w 82"/>
                    <a:gd name="T85" fmla="*/ 38 h 65"/>
                    <a:gd name="T86" fmla="*/ 72 w 82"/>
                    <a:gd name="T87" fmla="*/ 36 h 65"/>
                    <a:gd name="T88" fmla="*/ 73 w 82"/>
                    <a:gd name="T89" fmla="*/ 31 h 65"/>
                    <a:gd name="T90" fmla="*/ 77 w 82"/>
                    <a:gd name="T91" fmla="*/ 29 h 65"/>
                    <a:gd name="T92" fmla="*/ 81 w 82"/>
                    <a:gd name="T93"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2" h="65">
                      <a:moveTo>
                        <a:pt x="69" y="37"/>
                      </a:moveTo>
                      <a:cubicBezTo>
                        <a:pt x="69" y="30"/>
                        <a:pt x="64" y="25"/>
                        <a:pt x="57" y="24"/>
                      </a:cubicBezTo>
                      <a:cubicBezTo>
                        <a:pt x="54" y="18"/>
                        <a:pt x="48" y="14"/>
                        <a:pt x="41" y="14"/>
                      </a:cubicBezTo>
                      <a:cubicBezTo>
                        <a:pt x="39" y="14"/>
                        <a:pt x="37" y="14"/>
                        <a:pt x="35" y="15"/>
                      </a:cubicBezTo>
                      <a:cubicBezTo>
                        <a:pt x="23" y="7"/>
                        <a:pt x="7" y="0"/>
                        <a:pt x="2" y="7"/>
                      </a:cubicBezTo>
                      <a:cubicBezTo>
                        <a:pt x="1" y="8"/>
                        <a:pt x="0" y="11"/>
                        <a:pt x="1" y="13"/>
                      </a:cubicBezTo>
                      <a:cubicBezTo>
                        <a:pt x="2" y="13"/>
                        <a:pt x="2" y="13"/>
                        <a:pt x="2" y="13"/>
                      </a:cubicBezTo>
                      <a:cubicBezTo>
                        <a:pt x="1" y="13"/>
                        <a:pt x="1" y="13"/>
                        <a:pt x="1" y="13"/>
                      </a:cubicBezTo>
                      <a:cubicBezTo>
                        <a:pt x="1" y="14"/>
                        <a:pt x="0" y="14"/>
                        <a:pt x="0" y="15"/>
                      </a:cubicBezTo>
                      <a:cubicBezTo>
                        <a:pt x="0" y="19"/>
                        <a:pt x="0" y="19"/>
                        <a:pt x="0" y="19"/>
                      </a:cubicBezTo>
                      <a:cubicBezTo>
                        <a:pt x="0" y="19"/>
                        <a:pt x="1" y="20"/>
                        <a:pt x="1" y="20"/>
                      </a:cubicBezTo>
                      <a:cubicBezTo>
                        <a:pt x="4" y="22"/>
                        <a:pt x="4" y="22"/>
                        <a:pt x="4" y="22"/>
                      </a:cubicBezTo>
                      <a:cubicBezTo>
                        <a:pt x="5" y="22"/>
                        <a:pt x="5" y="22"/>
                        <a:pt x="5" y="22"/>
                      </a:cubicBezTo>
                      <a:cubicBezTo>
                        <a:pt x="7" y="25"/>
                        <a:pt x="10" y="29"/>
                        <a:pt x="13" y="33"/>
                      </a:cubicBezTo>
                      <a:cubicBezTo>
                        <a:pt x="13" y="34"/>
                        <a:pt x="12" y="35"/>
                        <a:pt x="12" y="37"/>
                      </a:cubicBezTo>
                      <a:cubicBezTo>
                        <a:pt x="12" y="46"/>
                        <a:pt x="20" y="51"/>
                        <a:pt x="36" y="52"/>
                      </a:cubicBezTo>
                      <a:cubicBezTo>
                        <a:pt x="42" y="56"/>
                        <a:pt x="49" y="60"/>
                        <a:pt x="55" y="63"/>
                      </a:cubicBezTo>
                      <a:cubicBezTo>
                        <a:pt x="60" y="64"/>
                        <a:pt x="63" y="65"/>
                        <a:pt x="66" y="65"/>
                      </a:cubicBezTo>
                      <a:cubicBezTo>
                        <a:pt x="69" y="65"/>
                        <a:pt x="72" y="64"/>
                        <a:pt x="73" y="63"/>
                      </a:cubicBezTo>
                      <a:cubicBezTo>
                        <a:pt x="75" y="60"/>
                        <a:pt x="76" y="54"/>
                        <a:pt x="68" y="44"/>
                      </a:cubicBezTo>
                      <a:cubicBezTo>
                        <a:pt x="69" y="42"/>
                        <a:pt x="69" y="40"/>
                        <a:pt x="69" y="37"/>
                      </a:cubicBezTo>
                      <a:close/>
                      <a:moveTo>
                        <a:pt x="54" y="27"/>
                      </a:moveTo>
                      <a:cubicBezTo>
                        <a:pt x="55" y="28"/>
                        <a:pt x="55" y="28"/>
                        <a:pt x="55" y="28"/>
                      </a:cubicBezTo>
                      <a:cubicBezTo>
                        <a:pt x="57" y="28"/>
                        <a:pt x="57" y="28"/>
                        <a:pt x="57" y="28"/>
                      </a:cubicBezTo>
                      <a:cubicBezTo>
                        <a:pt x="62" y="28"/>
                        <a:pt x="66" y="32"/>
                        <a:pt x="66" y="37"/>
                      </a:cubicBezTo>
                      <a:cubicBezTo>
                        <a:pt x="66" y="40"/>
                        <a:pt x="66" y="48"/>
                        <a:pt x="41" y="48"/>
                      </a:cubicBezTo>
                      <a:cubicBezTo>
                        <a:pt x="40" y="48"/>
                        <a:pt x="38" y="48"/>
                        <a:pt x="37" y="48"/>
                      </a:cubicBezTo>
                      <a:cubicBezTo>
                        <a:pt x="35" y="47"/>
                        <a:pt x="33" y="45"/>
                        <a:pt x="31" y="43"/>
                      </a:cubicBezTo>
                      <a:cubicBezTo>
                        <a:pt x="26" y="40"/>
                        <a:pt x="22" y="36"/>
                        <a:pt x="18" y="32"/>
                      </a:cubicBezTo>
                      <a:cubicBezTo>
                        <a:pt x="19" y="30"/>
                        <a:pt x="22" y="28"/>
                        <a:pt x="25" y="28"/>
                      </a:cubicBezTo>
                      <a:cubicBezTo>
                        <a:pt x="27" y="28"/>
                        <a:pt x="27" y="28"/>
                        <a:pt x="27" y="28"/>
                      </a:cubicBezTo>
                      <a:cubicBezTo>
                        <a:pt x="28" y="27"/>
                        <a:pt x="28" y="27"/>
                        <a:pt x="28" y="27"/>
                      </a:cubicBezTo>
                      <a:cubicBezTo>
                        <a:pt x="30" y="21"/>
                        <a:pt x="35" y="17"/>
                        <a:pt x="41" y="17"/>
                      </a:cubicBezTo>
                      <a:cubicBezTo>
                        <a:pt x="47" y="17"/>
                        <a:pt x="52" y="21"/>
                        <a:pt x="54" y="27"/>
                      </a:cubicBezTo>
                      <a:close/>
                      <a:moveTo>
                        <a:pt x="2" y="19"/>
                      </a:moveTo>
                      <a:cubicBezTo>
                        <a:pt x="2" y="19"/>
                        <a:pt x="2" y="19"/>
                        <a:pt x="2" y="19"/>
                      </a:cubicBezTo>
                      <a:cubicBezTo>
                        <a:pt x="2" y="15"/>
                        <a:pt x="2" y="15"/>
                        <a:pt x="2" y="15"/>
                      </a:cubicBezTo>
                      <a:cubicBezTo>
                        <a:pt x="2" y="15"/>
                        <a:pt x="2" y="15"/>
                        <a:pt x="2" y="15"/>
                      </a:cubicBezTo>
                      <a:cubicBezTo>
                        <a:pt x="5" y="13"/>
                        <a:pt x="5" y="13"/>
                        <a:pt x="5" y="13"/>
                      </a:cubicBezTo>
                      <a:cubicBezTo>
                        <a:pt x="6" y="13"/>
                        <a:pt x="6" y="13"/>
                        <a:pt x="6" y="13"/>
                      </a:cubicBezTo>
                      <a:cubicBezTo>
                        <a:pt x="9" y="15"/>
                        <a:pt x="9" y="15"/>
                        <a:pt x="9" y="15"/>
                      </a:cubicBezTo>
                      <a:cubicBezTo>
                        <a:pt x="9" y="15"/>
                        <a:pt x="9" y="15"/>
                        <a:pt x="9" y="15"/>
                      </a:cubicBezTo>
                      <a:cubicBezTo>
                        <a:pt x="9" y="19"/>
                        <a:pt x="9" y="19"/>
                        <a:pt x="9" y="19"/>
                      </a:cubicBezTo>
                      <a:cubicBezTo>
                        <a:pt x="9" y="19"/>
                        <a:pt x="9" y="19"/>
                        <a:pt x="9" y="19"/>
                      </a:cubicBezTo>
                      <a:cubicBezTo>
                        <a:pt x="6" y="21"/>
                        <a:pt x="6" y="21"/>
                        <a:pt x="6" y="21"/>
                      </a:cubicBezTo>
                      <a:cubicBezTo>
                        <a:pt x="5" y="21"/>
                        <a:pt x="5" y="21"/>
                        <a:pt x="5" y="21"/>
                      </a:cubicBezTo>
                      <a:lnTo>
                        <a:pt x="2" y="19"/>
                      </a:lnTo>
                      <a:close/>
                      <a:moveTo>
                        <a:pt x="9" y="21"/>
                      </a:moveTo>
                      <a:cubicBezTo>
                        <a:pt x="9" y="20"/>
                        <a:pt x="9" y="20"/>
                        <a:pt x="9" y="20"/>
                      </a:cubicBezTo>
                      <a:cubicBezTo>
                        <a:pt x="10" y="20"/>
                        <a:pt x="10" y="19"/>
                        <a:pt x="10" y="19"/>
                      </a:cubicBezTo>
                      <a:cubicBezTo>
                        <a:pt x="10" y="15"/>
                        <a:pt x="10" y="15"/>
                        <a:pt x="10" y="15"/>
                      </a:cubicBezTo>
                      <a:cubicBezTo>
                        <a:pt x="10" y="14"/>
                        <a:pt x="10" y="14"/>
                        <a:pt x="9" y="13"/>
                      </a:cubicBezTo>
                      <a:cubicBezTo>
                        <a:pt x="6" y="12"/>
                        <a:pt x="6" y="12"/>
                        <a:pt x="6" y="12"/>
                      </a:cubicBezTo>
                      <a:cubicBezTo>
                        <a:pt x="6" y="11"/>
                        <a:pt x="5" y="11"/>
                        <a:pt x="5" y="12"/>
                      </a:cubicBezTo>
                      <a:cubicBezTo>
                        <a:pt x="4" y="11"/>
                        <a:pt x="5" y="10"/>
                        <a:pt x="5" y="9"/>
                      </a:cubicBezTo>
                      <a:cubicBezTo>
                        <a:pt x="7" y="6"/>
                        <a:pt x="18" y="8"/>
                        <a:pt x="31" y="16"/>
                      </a:cubicBezTo>
                      <a:cubicBezTo>
                        <a:pt x="28" y="18"/>
                        <a:pt x="26" y="21"/>
                        <a:pt x="25" y="24"/>
                      </a:cubicBezTo>
                      <a:cubicBezTo>
                        <a:pt x="21" y="24"/>
                        <a:pt x="17" y="26"/>
                        <a:pt x="15" y="29"/>
                      </a:cubicBezTo>
                      <a:cubicBezTo>
                        <a:pt x="13" y="26"/>
                        <a:pt x="10" y="23"/>
                        <a:pt x="9" y="21"/>
                      </a:cubicBezTo>
                      <a:close/>
                      <a:moveTo>
                        <a:pt x="16" y="37"/>
                      </a:moveTo>
                      <a:cubicBezTo>
                        <a:pt x="16" y="37"/>
                        <a:pt x="16" y="36"/>
                        <a:pt x="16" y="36"/>
                      </a:cubicBezTo>
                      <a:cubicBezTo>
                        <a:pt x="20" y="39"/>
                        <a:pt x="24" y="43"/>
                        <a:pt x="28" y="46"/>
                      </a:cubicBezTo>
                      <a:cubicBezTo>
                        <a:pt x="29" y="47"/>
                        <a:pt x="29" y="47"/>
                        <a:pt x="30" y="47"/>
                      </a:cubicBezTo>
                      <a:cubicBezTo>
                        <a:pt x="21" y="46"/>
                        <a:pt x="16" y="42"/>
                        <a:pt x="16" y="37"/>
                      </a:cubicBezTo>
                      <a:close/>
                      <a:moveTo>
                        <a:pt x="70" y="60"/>
                      </a:moveTo>
                      <a:cubicBezTo>
                        <a:pt x="69" y="62"/>
                        <a:pt x="65" y="62"/>
                        <a:pt x="57" y="59"/>
                      </a:cubicBezTo>
                      <a:cubicBezTo>
                        <a:pt x="52" y="57"/>
                        <a:pt x="48" y="55"/>
                        <a:pt x="43" y="52"/>
                      </a:cubicBezTo>
                      <a:cubicBezTo>
                        <a:pt x="53" y="52"/>
                        <a:pt x="61" y="50"/>
                        <a:pt x="65" y="46"/>
                      </a:cubicBezTo>
                      <a:cubicBezTo>
                        <a:pt x="70" y="53"/>
                        <a:pt x="72" y="58"/>
                        <a:pt x="70" y="60"/>
                      </a:cubicBezTo>
                      <a:close/>
                      <a:moveTo>
                        <a:pt x="81" y="30"/>
                      </a:moveTo>
                      <a:cubicBezTo>
                        <a:pt x="77" y="28"/>
                        <a:pt x="77" y="28"/>
                        <a:pt x="77" y="28"/>
                      </a:cubicBezTo>
                      <a:cubicBezTo>
                        <a:pt x="77" y="28"/>
                        <a:pt x="76" y="28"/>
                        <a:pt x="76" y="28"/>
                      </a:cubicBezTo>
                      <a:cubicBezTo>
                        <a:pt x="72" y="30"/>
                        <a:pt x="72" y="30"/>
                        <a:pt x="72" y="30"/>
                      </a:cubicBezTo>
                      <a:cubicBezTo>
                        <a:pt x="72" y="30"/>
                        <a:pt x="71" y="31"/>
                        <a:pt x="71" y="32"/>
                      </a:cubicBezTo>
                      <a:cubicBezTo>
                        <a:pt x="71" y="36"/>
                        <a:pt x="71" y="36"/>
                        <a:pt x="71" y="36"/>
                      </a:cubicBezTo>
                      <a:cubicBezTo>
                        <a:pt x="71" y="36"/>
                        <a:pt x="72" y="37"/>
                        <a:pt x="72" y="37"/>
                      </a:cubicBezTo>
                      <a:cubicBezTo>
                        <a:pt x="76" y="39"/>
                        <a:pt x="76" y="39"/>
                        <a:pt x="76" y="39"/>
                      </a:cubicBezTo>
                      <a:cubicBezTo>
                        <a:pt x="76" y="40"/>
                        <a:pt x="77" y="40"/>
                        <a:pt x="77" y="39"/>
                      </a:cubicBezTo>
                      <a:cubicBezTo>
                        <a:pt x="81" y="37"/>
                        <a:pt x="81" y="37"/>
                        <a:pt x="81" y="37"/>
                      </a:cubicBezTo>
                      <a:cubicBezTo>
                        <a:pt x="81" y="37"/>
                        <a:pt x="82" y="36"/>
                        <a:pt x="82" y="36"/>
                      </a:cubicBezTo>
                      <a:cubicBezTo>
                        <a:pt x="82" y="32"/>
                        <a:pt x="82" y="32"/>
                        <a:pt x="82" y="32"/>
                      </a:cubicBezTo>
                      <a:cubicBezTo>
                        <a:pt x="82" y="31"/>
                        <a:pt x="81" y="30"/>
                        <a:pt x="81" y="30"/>
                      </a:cubicBezTo>
                      <a:close/>
                      <a:moveTo>
                        <a:pt x="81" y="36"/>
                      </a:moveTo>
                      <a:cubicBezTo>
                        <a:pt x="80" y="36"/>
                        <a:pt x="80" y="36"/>
                        <a:pt x="80" y="36"/>
                      </a:cubicBezTo>
                      <a:cubicBezTo>
                        <a:pt x="77" y="38"/>
                        <a:pt x="77" y="38"/>
                        <a:pt x="77" y="38"/>
                      </a:cubicBezTo>
                      <a:cubicBezTo>
                        <a:pt x="76" y="38"/>
                        <a:pt x="76" y="38"/>
                        <a:pt x="76" y="38"/>
                      </a:cubicBezTo>
                      <a:cubicBezTo>
                        <a:pt x="73" y="36"/>
                        <a:pt x="73" y="36"/>
                        <a:pt x="73" y="36"/>
                      </a:cubicBezTo>
                      <a:cubicBezTo>
                        <a:pt x="72" y="36"/>
                        <a:pt x="72" y="36"/>
                        <a:pt x="72" y="36"/>
                      </a:cubicBezTo>
                      <a:cubicBezTo>
                        <a:pt x="72" y="32"/>
                        <a:pt x="72" y="32"/>
                        <a:pt x="72" y="32"/>
                      </a:cubicBezTo>
                      <a:cubicBezTo>
                        <a:pt x="73" y="31"/>
                        <a:pt x="73" y="31"/>
                        <a:pt x="73" y="31"/>
                      </a:cubicBezTo>
                      <a:cubicBezTo>
                        <a:pt x="76" y="29"/>
                        <a:pt x="76" y="29"/>
                        <a:pt x="76" y="29"/>
                      </a:cubicBezTo>
                      <a:cubicBezTo>
                        <a:pt x="77" y="29"/>
                        <a:pt x="77" y="29"/>
                        <a:pt x="77" y="29"/>
                      </a:cubicBezTo>
                      <a:cubicBezTo>
                        <a:pt x="80" y="31"/>
                        <a:pt x="80" y="31"/>
                        <a:pt x="80" y="31"/>
                      </a:cubicBezTo>
                      <a:cubicBezTo>
                        <a:pt x="81" y="32"/>
                        <a:pt x="81" y="32"/>
                        <a:pt x="81" y="32"/>
                      </a:cubicBezTo>
                      <a:lnTo>
                        <a:pt x="81"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87" name="Freeform 198">
                  <a:extLst>
                    <a:ext uri="{FF2B5EF4-FFF2-40B4-BE49-F238E27FC236}">
                      <a16:creationId xmlns:a16="http://schemas.microsoft.com/office/drawing/2014/main" id="{C8247292-407D-4ECE-9154-671846F8A188}"/>
                    </a:ext>
                  </a:extLst>
                </p:cNvPr>
                <p:cNvSpPr>
                  <a:spLocks noEditPoints="1"/>
                </p:cNvSpPr>
                <p:nvPr/>
              </p:nvSpPr>
              <p:spPr bwMode="auto">
                <a:xfrm>
                  <a:off x="9699616" y="5688039"/>
                  <a:ext cx="309563" cy="206375"/>
                </a:xfrm>
                <a:custGeom>
                  <a:avLst/>
                  <a:gdLst>
                    <a:gd name="T0" fmla="*/ 75 w 75"/>
                    <a:gd name="T1" fmla="*/ 19 h 50"/>
                    <a:gd name="T2" fmla="*/ 72 w 75"/>
                    <a:gd name="T3" fmla="*/ 19 h 50"/>
                    <a:gd name="T4" fmla="*/ 72 w 75"/>
                    <a:gd name="T5" fmla="*/ 22 h 50"/>
                    <a:gd name="T6" fmla="*/ 72 w 75"/>
                    <a:gd name="T7" fmla="*/ 22 h 50"/>
                    <a:gd name="T8" fmla="*/ 75 w 75"/>
                    <a:gd name="T9" fmla="*/ 22 h 50"/>
                    <a:gd name="T10" fmla="*/ 75 w 75"/>
                    <a:gd name="T11" fmla="*/ 22 h 50"/>
                    <a:gd name="T12" fmla="*/ 74 w 75"/>
                    <a:gd name="T13" fmla="*/ 20 h 50"/>
                    <a:gd name="T14" fmla="*/ 73 w 75"/>
                    <a:gd name="T15" fmla="*/ 18 h 50"/>
                    <a:gd name="T16" fmla="*/ 73 w 75"/>
                    <a:gd name="T17" fmla="*/ 20 h 50"/>
                    <a:gd name="T18" fmla="*/ 36 w 75"/>
                    <a:gd name="T19" fmla="*/ 41 h 50"/>
                    <a:gd name="T20" fmla="*/ 31 w 75"/>
                    <a:gd name="T21" fmla="*/ 39 h 50"/>
                    <a:gd name="T22" fmla="*/ 26 w 75"/>
                    <a:gd name="T23" fmla="*/ 42 h 50"/>
                    <a:gd name="T24" fmla="*/ 27 w 75"/>
                    <a:gd name="T25" fmla="*/ 48 h 50"/>
                    <a:gd name="T26" fmla="*/ 32 w 75"/>
                    <a:gd name="T27" fmla="*/ 50 h 50"/>
                    <a:gd name="T28" fmla="*/ 36 w 75"/>
                    <a:gd name="T29" fmla="*/ 48 h 50"/>
                    <a:gd name="T30" fmla="*/ 37 w 75"/>
                    <a:gd name="T31" fmla="*/ 42 h 50"/>
                    <a:gd name="T32" fmla="*/ 36 w 75"/>
                    <a:gd name="T33" fmla="*/ 46 h 50"/>
                    <a:gd name="T34" fmla="*/ 32 w 75"/>
                    <a:gd name="T35" fmla="*/ 49 h 50"/>
                    <a:gd name="T36" fmla="*/ 28 w 75"/>
                    <a:gd name="T37" fmla="*/ 47 h 50"/>
                    <a:gd name="T38" fmla="*/ 28 w 75"/>
                    <a:gd name="T39" fmla="*/ 42 h 50"/>
                    <a:gd name="T40" fmla="*/ 31 w 75"/>
                    <a:gd name="T41" fmla="*/ 40 h 50"/>
                    <a:gd name="T42" fmla="*/ 35 w 75"/>
                    <a:gd name="T43" fmla="*/ 42 h 50"/>
                    <a:gd name="T44" fmla="*/ 36 w 75"/>
                    <a:gd name="T45" fmla="*/ 46 h 50"/>
                    <a:gd name="T46" fmla="*/ 5 w 75"/>
                    <a:gd name="T47" fmla="*/ 1 h 50"/>
                    <a:gd name="T48" fmla="*/ 3 w 75"/>
                    <a:gd name="T49" fmla="*/ 1 h 50"/>
                    <a:gd name="T50" fmla="*/ 2 w 75"/>
                    <a:gd name="T51" fmla="*/ 0 h 50"/>
                    <a:gd name="T52" fmla="*/ 1 w 75"/>
                    <a:gd name="T53" fmla="*/ 1 h 50"/>
                    <a:gd name="T54" fmla="*/ 0 w 75"/>
                    <a:gd name="T55" fmla="*/ 1 h 50"/>
                    <a:gd name="T56" fmla="*/ 2 w 75"/>
                    <a:gd name="T57" fmla="*/ 5 h 50"/>
                    <a:gd name="T58" fmla="*/ 1 w 75"/>
                    <a:gd name="T59" fmla="*/ 3 h 50"/>
                    <a:gd name="T60" fmla="*/ 2 w 75"/>
                    <a:gd name="T61" fmla="*/ 2 h 50"/>
                    <a:gd name="T62" fmla="*/ 3 w 75"/>
                    <a:gd name="T63" fmla="*/ 2 h 50"/>
                    <a:gd name="T64" fmla="*/ 3 w 75"/>
                    <a:gd name="T65" fmla="*/ 3 h 50"/>
                    <a:gd name="T66" fmla="*/ 1 w 75"/>
                    <a:gd name="T67"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 h="50">
                      <a:moveTo>
                        <a:pt x="74" y="20"/>
                      </a:moveTo>
                      <a:cubicBezTo>
                        <a:pt x="74" y="20"/>
                        <a:pt x="75" y="19"/>
                        <a:pt x="75" y="19"/>
                      </a:cubicBezTo>
                      <a:cubicBezTo>
                        <a:pt x="75" y="18"/>
                        <a:pt x="74" y="17"/>
                        <a:pt x="73" y="17"/>
                      </a:cubicBezTo>
                      <a:cubicBezTo>
                        <a:pt x="73" y="17"/>
                        <a:pt x="72" y="18"/>
                        <a:pt x="72" y="19"/>
                      </a:cubicBezTo>
                      <a:cubicBezTo>
                        <a:pt x="72" y="19"/>
                        <a:pt x="72" y="20"/>
                        <a:pt x="73" y="20"/>
                      </a:cubicBezTo>
                      <a:cubicBezTo>
                        <a:pt x="72" y="20"/>
                        <a:pt x="72" y="21"/>
                        <a:pt x="72" y="22"/>
                      </a:cubicBezTo>
                      <a:cubicBezTo>
                        <a:pt x="72" y="22"/>
                        <a:pt x="72" y="22"/>
                        <a:pt x="72" y="22"/>
                      </a:cubicBezTo>
                      <a:cubicBezTo>
                        <a:pt x="72" y="22"/>
                        <a:pt x="72" y="22"/>
                        <a:pt x="72" y="22"/>
                      </a:cubicBezTo>
                      <a:cubicBezTo>
                        <a:pt x="72" y="21"/>
                        <a:pt x="73" y="20"/>
                        <a:pt x="73" y="20"/>
                      </a:cubicBezTo>
                      <a:cubicBezTo>
                        <a:pt x="74" y="20"/>
                        <a:pt x="75" y="21"/>
                        <a:pt x="75" y="22"/>
                      </a:cubicBezTo>
                      <a:cubicBezTo>
                        <a:pt x="75" y="22"/>
                        <a:pt x="75" y="22"/>
                        <a:pt x="75" y="22"/>
                      </a:cubicBezTo>
                      <a:cubicBezTo>
                        <a:pt x="75" y="22"/>
                        <a:pt x="75" y="22"/>
                        <a:pt x="75" y="22"/>
                      </a:cubicBezTo>
                      <a:cubicBezTo>
                        <a:pt x="75" y="22"/>
                        <a:pt x="75" y="22"/>
                        <a:pt x="75" y="22"/>
                      </a:cubicBezTo>
                      <a:cubicBezTo>
                        <a:pt x="75" y="21"/>
                        <a:pt x="75" y="20"/>
                        <a:pt x="74" y="20"/>
                      </a:cubicBezTo>
                      <a:close/>
                      <a:moveTo>
                        <a:pt x="72" y="19"/>
                      </a:moveTo>
                      <a:cubicBezTo>
                        <a:pt x="72" y="18"/>
                        <a:pt x="73" y="18"/>
                        <a:pt x="73" y="18"/>
                      </a:cubicBezTo>
                      <a:cubicBezTo>
                        <a:pt x="74" y="18"/>
                        <a:pt x="75" y="18"/>
                        <a:pt x="75" y="19"/>
                      </a:cubicBezTo>
                      <a:cubicBezTo>
                        <a:pt x="75" y="19"/>
                        <a:pt x="74" y="20"/>
                        <a:pt x="73" y="20"/>
                      </a:cubicBezTo>
                      <a:cubicBezTo>
                        <a:pt x="73" y="20"/>
                        <a:pt x="72" y="19"/>
                        <a:pt x="72" y="19"/>
                      </a:cubicBezTo>
                      <a:close/>
                      <a:moveTo>
                        <a:pt x="36" y="41"/>
                      </a:moveTo>
                      <a:cubicBezTo>
                        <a:pt x="33" y="39"/>
                        <a:pt x="33" y="39"/>
                        <a:pt x="33" y="39"/>
                      </a:cubicBezTo>
                      <a:cubicBezTo>
                        <a:pt x="32" y="38"/>
                        <a:pt x="31" y="38"/>
                        <a:pt x="31" y="39"/>
                      </a:cubicBezTo>
                      <a:cubicBezTo>
                        <a:pt x="27" y="41"/>
                        <a:pt x="27" y="41"/>
                        <a:pt x="27" y="41"/>
                      </a:cubicBezTo>
                      <a:cubicBezTo>
                        <a:pt x="27" y="41"/>
                        <a:pt x="26" y="42"/>
                        <a:pt x="26" y="42"/>
                      </a:cubicBezTo>
                      <a:cubicBezTo>
                        <a:pt x="26" y="46"/>
                        <a:pt x="26" y="46"/>
                        <a:pt x="26" y="46"/>
                      </a:cubicBezTo>
                      <a:cubicBezTo>
                        <a:pt x="26" y="47"/>
                        <a:pt x="27" y="48"/>
                        <a:pt x="27" y="48"/>
                      </a:cubicBezTo>
                      <a:cubicBezTo>
                        <a:pt x="31" y="50"/>
                        <a:pt x="31" y="50"/>
                        <a:pt x="31" y="50"/>
                      </a:cubicBezTo>
                      <a:cubicBezTo>
                        <a:pt x="32" y="50"/>
                        <a:pt x="32" y="50"/>
                        <a:pt x="32" y="50"/>
                      </a:cubicBezTo>
                      <a:cubicBezTo>
                        <a:pt x="33" y="50"/>
                        <a:pt x="33" y="50"/>
                        <a:pt x="33" y="50"/>
                      </a:cubicBezTo>
                      <a:cubicBezTo>
                        <a:pt x="36" y="48"/>
                        <a:pt x="36" y="48"/>
                        <a:pt x="36" y="48"/>
                      </a:cubicBezTo>
                      <a:cubicBezTo>
                        <a:pt x="37" y="48"/>
                        <a:pt x="37" y="47"/>
                        <a:pt x="37" y="46"/>
                      </a:cubicBezTo>
                      <a:cubicBezTo>
                        <a:pt x="37" y="42"/>
                        <a:pt x="37" y="42"/>
                        <a:pt x="37" y="42"/>
                      </a:cubicBezTo>
                      <a:cubicBezTo>
                        <a:pt x="37" y="42"/>
                        <a:pt x="37" y="41"/>
                        <a:pt x="36" y="41"/>
                      </a:cubicBezTo>
                      <a:close/>
                      <a:moveTo>
                        <a:pt x="36" y="46"/>
                      </a:moveTo>
                      <a:cubicBezTo>
                        <a:pt x="35" y="47"/>
                        <a:pt x="35" y="47"/>
                        <a:pt x="35" y="47"/>
                      </a:cubicBezTo>
                      <a:cubicBezTo>
                        <a:pt x="32" y="49"/>
                        <a:pt x="32" y="49"/>
                        <a:pt x="32" y="49"/>
                      </a:cubicBezTo>
                      <a:cubicBezTo>
                        <a:pt x="31" y="49"/>
                        <a:pt x="31" y="49"/>
                        <a:pt x="31" y="49"/>
                      </a:cubicBezTo>
                      <a:cubicBezTo>
                        <a:pt x="28" y="47"/>
                        <a:pt x="28" y="47"/>
                        <a:pt x="28" y="47"/>
                      </a:cubicBezTo>
                      <a:cubicBezTo>
                        <a:pt x="28" y="46"/>
                        <a:pt x="28" y="46"/>
                        <a:pt x="28" y="46"/>
                      </a:cubicBezTo>
                      <a:cubicBezTo>
                        <a:pt x="28" y="42"/>
                        <a:pt x="28" y="42"/>
                        <a:pt x="28" y="42"/>
                      </a:cubicBezTo>
                      <a:cubicBezTo>
                        <a:pt x="28" y="42"/>
                        <a:pt x="28" y="42"/>
                        <a:pt x="28" y="42"/>
                      </a:cubicBezTo>
                      <a:cubicBezTo>
                        <a:pt x="31" y="40"/>
                        <a:pt x="31" y="40"/>
                        <a:pt x="31" y="40"/>
                      </a:cubicBezTo>
                      <a:cubicBezTo>
                        <a:pt x="32" y="40"/>
                        <a:pt x="32" y="40"/>
                        <a:pt x="32" y="40"/>
                      </a:cubicBezTo>
                      <a:cubicBezTo>
                        <a:pt x="35" y="42"/>
                        <a:pt x="35" y="42"/>
                        <a:pt x="35" y="42"/>
                      </a:cubicBezTo>
                      <a:cubicBezTo>
                        <a:pt x="36" y="42"/>
                        <a:pt x="36" y="42"/>
                        <a:pt x="36" y="42"/>
                      </a:cubicBezTo>
                      <a:lnTo>
                        <a:pt x="36" y="46"/>
                      </a:lnTo>
                      <a:close/>
                      <a:moveTo>
                        <a:pt x="5" y="3"/>
                      </a:moveTo>
                      <a:cubicBezTo>
                        <a:pt x="5" y="1"/>
                        <a:pt x="5" y="1"/>
                        <a:pt x="5" y="1"/>
                      </a:cubicBezTo>
                      <a:cubicBezTo>
                        <a:pt x="4" y="1"/>
                        <a:pt x="4" y="1"/>
                        <a:pt x="4" y="1"/>
                      </a:cubicBezTo>
                      <a:cubicBezTo>
                        <a:pt x="3" y="1"/>
                        <a:pt x="3" y="1"/>
                        <a:pt x="3" y="1"/>
                      </a:cubicBezTo>
                      <a:cubicBezTo>
                        <a:pt x="3" y="0"/>
                        <a:pt x="3" y="0"/>
                        <a:pt x="3" y="0"/>
                      </a:cubicBezTo>
                      <a:cubicBezTo>
                        <a:pt x="2" y="0"/>
                        <a:pt x="2" y="0"/>
                        <a:pt x="2" y="0"/>
                      </a:cubicBezTo>
                      <a:cubicBezTo>
                        <a:pt x="2" y="0"/>
                        <a:pt x="2" y="0"/>
                        <a:pt x="2" y="0"/>
                      </a:cubicBezTo>
                      <a:cubicBezTo>
                        <a:pt x="1" y="1"/>
                        <a:pt x="1" y="1"/>
                        <a:pt x="1" y="1"/>
                      </a:cubicBezTo>
                      <a:cubicBezTo>
                        <a:pt x="1" y="1"/>
                        <a:pt x="1" y="1"/>
                        <a:pt x="1" y="1"/>
                      </a:cubicBezTo>
                      <a:cubicBezTo>
                        <a:pt x="0" y="1"/>
                        <a:pt x="0" y="1"/>
                        <a:pt x="0" y="1"/>
                      </a:cubicBezTo>
                      <a:cubicBezTo>
                        <a:pt x="0" y="3"/>
                        <a:pt x="0" y="3"/>
                        <a:pt x="0" y="3"/>
                      </a:cubicBezTo>
                      <a:cubicBezTo>
                        <a:pt x="0" y="4"/>
                        <a:pt x="1" y="5"/>
                        <a:pt x="2" y="5"/>
                      </a:cubicBezTo>
                      <a:cubicBezTo>
                        <a:pt x="3" y="5"/>
                        <a:pt x="5" y="4"/>
                        <a:pt x="5" y="3"/>
                      </a:cubicBezTo>
                      <a:close/>
                      <a:moveTo>
                        <a:pt x="1" y="3"/>
                      </a:moveTo>
                      <a:cubicBezTo>
                        <a:pt x="1" y="2"/>
                        <a:pt x="1" y="2"/>
                        <a:pt x="1" y="2"/>
                      </a:cubicBezTo>
                      <a:cubicBezTo>
                        <a:pt x="2" y="2"/>
                        <a:pt x="2" y="2"/>
                        <a:pt x="2" y="2"/>
                      </a:cubicBezTo>
                      <a:cubicBezTo>
                        <a:pt x="2" y="2"/>
                        <a:pt x="2" y="2"/>
                        <a:pt x="2" y="2"/>
                      </a:cubicBezTo>
                      <a:cubicBezTo>
                        <a:pt x="3" y="2"/>
                        <a:pt x="3" y="2"/>
                        <a:pt x="3" y="2"/>
                      </a:cubicBezTo>
                      <a:cubicBezTo>
                        <a:pt x="3" y="2"/>
                        <a:pt x="3" y="2"/>
                        <a:pt x="3" y="2"/>
                      </a:cubicBezTo>
                      <a:cubicBezTo>
                        <a:pt x="3" y="3"/>
                        <a:pt x="3" y="3"/>
                        <a:pt x="3" y="3"/>
                      </a:cubicBezTo>
                      <a:cubicBezTo>
                        <a:pt x="3" y="4"/>
                        <a:pt x="3" y="4"/>
                        <a:pt x="2" y="4"/>
                      </a:cubicBezTo>
                      <a:cubicBezTo>
                        <a:pt x="2" y="4"/>
                        <a:pt x="1" y="4"/>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88" name="Freeform 199">
                  <a:extLst>
                    <a:ext uri="{FF2B5EF4-FFF2-40B4-BE49-F238E27FC236}">
                      <a16:creationId xmlns:a16="http://schemas.microsoft.com/office/drawing/2014/main" id="{B61BFE6B-6420-454E-9389-175A882EF256}"/>
                    </a:ext>
                  </a:extLst>
                </p:cNvPr>
                <p:cNvSpPr>
                  <a:spLocks noEditPoints="1"/>
                </p:cNvSpPr>
                <p:nvPr/>
              </p:nvSpPr>
              <p:spPr bwMode="auto">
                <a:xfrm>
                  <a:off x="9702800" y="5695950"/>
                  <a:ext cx="136525" cy="185738"/>
                </a:xfrm>
                <a:custGeom>
                  <a:avLst/>
                  <a:gdLst>
                    <a:gd name="T0" fmla="*/ 5 w 86"/>
                    <a:gd name="T1" fmla="*/ 0 h 117"/>
                    <a:gd name="T2" fmla="*/ 3 w 86"/>
                    <a:gd name="T3" fmla="*/ 3 h 117"/>
                    <a:gd name="T4" fmla="*/ 3 w 86"/>
                    <a:gd name="T5" fmla="*/ 3 h 117"/>
                    <a:gd name="T6" fmla="*/ 0 w 86"/>
                    <a:gd name="T7" fmla="*/ 3 h 117"/>
                    <a:gd name="T8" fmla="*/ 3 w 86"/>
                    <a:gd name="T9" fmla="*/ 5 h 117"/>
                    <a:gd name="T10" fmla="*/ 5 w 86"/>
                    <a:gd name="T11" fmla="*/ 0 h 117"/>
                    <a:gd name="T12" fmla="*/ 5 w 86"/>
                    <a:gd name="T13" fmla="*/ 0 h 117"/>
                    <a:gd name="T14" fmla="*/ 84 w 86"/>
                    <a:gd name="T15" fmla="*/ 102 h 117"/>
                    <a:gd name="T16" fmla="*/ 76 w 86"/>
                    <a:gd name="T17" fmla="*/ 109 h 117"/>
                    <a:gd name="T18" fmla="*/ 81 w 86"/>
                    <a:gd name="T19" fmla="*/ 109 h 117"/>
                    <a:gd name="T20" fmla="*/ 76 w 86"/>
                    <a:gd name="T21" fmla="*/ 117 h 117"/>
                    <a:gd name="T22" fmla="*/ 86 w 86"/>
                    <a:gd name="T23" fmla="*/ 109 h 117"/>
                    <a:gd name="T24" fmla="*/ 81 w 86"/>
                    <a:gd name="T25" fmla="*/ 109 h 117"/>
                    <a:gd name="T26" fmla="*/ 84 w 86"/>
                    <a:gd name="T27" fmla="*/ 102 h 117"/>
                    <a:gd name="T28" fmla="*/ 13 w 86"/>
                    <a:gd name="T29" fmla="*/ 78 h 117"/>
                    <a:gd name="T30" fmla="*/ 11 w 86"/>
                    <a:gd name="T31" fmla="*/ 89 h 117"/>
                    <a:gd name="T32" fmla="*/ 0 w 86"/>
                    <a:gd name="T33" fmla="*/ 91 h 117"/>
                    <a:gd name="T34" fmla="*/ 11 w 86"/>
                    <a:gd name="T35" fmla="*/ 94 h 117"/>
                    <a:gd name="T36" fmla="*/ 13 w 86"/>
                    <a:gd name="T37" fmla="*/ 104 h 117"/>
                    <a:gd name="T38" fmla="*/ 16 w 86"/>
                    <a:gd name="T39" fmla="*/ 94 h 117"/>
                    <a:gd name="T40" fmla="*/ 26 w 86"/>
                    <a:gd name="T41" fmla="*/ 91 h 117"/>
                    <a:gd name="T42" fmla="*/ 16 w 86"/>
                    <a:gd name="T43" fmla="*/ 89 h 117"/>
                    <a:gd name="T44" fmla="*/ 13 w 86"/>
                    <a:gd name="T45" fmla="*/ 7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17">
                      <a:moveTo>
                        <a:pt x="5" y="0"/>
                      </a:moveTo>
                      <a:lnTo>
                        <a:pt x="3" y="3"/>
                      </a:lnTo>
                      <a:lnTo>
                        <a:pt x="3" y="3"/>
                      </a:lnTo>
                      <a:lnTo>
                        <a:pt x="0" y="3"/>
                      </a:lnTo>
                      <a:lnTo>
                        <a:pt x="3" y="5"/>
                      </a:lnTo>
                      <a:lnTo>
                        <a:pt x="5" y="0"/>
                      </a:lnTo>
                      <a:lnTo>
                        <a:pt x="5" y="0"/>
                      </a:lnTo>
                      <a:close/>
                      <a:moveTo>
                        <a:pt x="84" y="102"/>
                      </a:moveTo>
                      <a:lnTo>
                        <a:pt x="76" y="109"/>
                      </a:lnTo>
                      <a:lnTo>
                        <a:pt x="81" y="109"/>
                      </a:lnTo>
                      <a:lnTo>
                        <a:pt x="76" y="117"/>
                      </a:lnTo>
                      <a:lnTo>
                        <a:pt x="86" y="109"/>
                      </a:lnTo>
                      <a:lnTo>
                        <a:pt x="81" y="109"/>
                      </a:lnTo>
                      <a:lnTo>
                        <a:pt x="84" y="102"/>
                      </a:lnTo>
                      <a:close/>
                      <a:moveTo>
                        <a:pt x="13" y="78"/>
                      </a:moveTo>
                      <a:lnTo>
                        <a:pt x="11" y="89"/>
                      </a:lnTo>
                      <a:lnTo>
                        <a:pt x="0" y="91"/>
                      </a:lnTo>
                      <a:lnTo>
                        <a:pt x="11" y="94"/>
                      </a:lnTo>
                      <a:lnTo>
                        <a:pt x="13" y="104"/>
                      </a:lnTo>
                      <a:lnTo>
                        <a:pt x="16" y="94"/>
                      </a:lnTo>
                      <a:lnTo>
                        <a:pt x="26" y="91"/>
                      </a:lnTo>
                      <a:lnTo>
                        <a:pt x="16" y="89"/>
                      </a:lnTo>
                      <a:lnTo>
                        <a:pt x="13"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83" name="Freeform 200">
                <a:extLst>
                  <a:ext uri="{FF2B5EF4-FFF2-40B4-BE49-F238E27FC236}">
                    <a16:creationId xmlns:a16="http://schemas.microsoft.com/office/drawing/2014/main" id="{5EF8ABD7-50EA-4357-AECF-B79008A0F47B}"/>
                  </a:ext>
                </a:extLst>
              </p:cNvPr>
              <p:cNvSpPr>
                <a:spLocks noEditPoints="1"/>
              </p:cNvSpPr>
              <p:nvPr/>
            </p:nvSpPr>
            <p:spPr bwMode="auto">
              <a:xfrm>
                <a:off x="6055859" y="4286392"/>
                <a:ext cx="195263" cy="195262"/>
              </a:xfrm>
              <a:custGeom>
                <a:avLst/>
                <a:gdLst>
                  <a:gd name="T0" fmla="*/ 30 w 63"/>
                  <a:gd name="T1" fmla="*/ 63 h 63"/>
                  <a:gd name="T2" fmla="*/ 5 w 63"/>
                  <a:gd name="T3" fmla="*/ 50 h 63"/>
                  <a:gd name="T4" fmla="*/ 0 w 63"/>
                  <a:gd name="T5" fmla="*/ 32 h 63"/>
                  <a:gd name="T6" fmla="*/ 6 w 63"/>
                  <a:gd name="T7" fmla="*/ 13 h 63"/>
                  <a:gd name="T8" fmla="*/ 30 w 63"/>
                  <a:gd name="T9" fmla="*/ 0 h 63"/>
                  <a:gd name="T10" fmla="*/ 30 w 63"/>
                  <a:gd name="T11" fmla="*/ 0 h 63"/>
                  <a:gd name="T12" fmla="*/ 32 w 63"/>
                  <a:gd name="T13" fmla="*/ 0 h 63"/>
                  <a:gd name="T14" fmla="*/ 33 w 63"/>
                  <a:gd name="T15" fmla="*/ 0 h 63"/>
                  <a:gd name="T16" fmla="*/ 57 w 63"/>
                  <a:gd name="T17" fmla="*/ 13 h 63"/>
                  <a:gd name="T18" fmla="*/ 63 w 63"/>
                  <a:gd name="T19" fmla="*/ 32 h 63"/>
                  <a:gd name="T20" fmla="*/ 57 w 63"/>
                  <a:gd name="T21" fmla="*/ 50 h 63"/>
                  <a:gd name="T22" fmla="*/ 33 w 63"/>
                  <a:gd name="T23" fmla="*/ 63 h 63"/>
                  <a:gd name="T24" fmla="*/ 33 w 63"/>
                  <a:gd name="T25" fmla="*/ 59 h 63"/>
                  <a:gd name="T26" fmla="*/ 33 w 63"/>
                  <a:gd name="T27" fmla="*/ 46 h 63"/>
                  <a:gd name="T28" fmla="*/ 20 w 63"/>
                  <a:gd name="T29" fmla="*/ 47 h 63"/>
                  <a:gd name="T30" fmla="*/ 29 w 63"/>
                  <a:gd name="T31" fmla="*/ 46 h 63"/>
                  <a:gd name="T32" fmla="*/ 46 w 63"/>
                  <a:gd name="T33" fmla="*/ 48 h 63"/>
                  <a:gd name="T34" fmla="*/ 52 w 63"/>
                  <a:gd name="T35" fmla="*/ 50 h 63"/>
                  <a:gd name="T36" fmla="*/ 11 w 63"/>
                  <a:gd name="T37" fmla="*/ 50 h 63"/>
                  <a:gd name="T38" fmla="*/ 16 w 63"/>
                  <a:gd name="T39" fmla="*/ 48 h 63"/>
                  <a:gd name="T40" fmla="*/ 47 w 63"/>
                  <a:gd name="T41" fmla="*/ 44 h 63"/>
                  <a:gd name="T42" fmla="*/ 59 w 63"/>
                  <a:gd name="T43" fmla="*/ 34 h 63"/>
                  <a:gd name="T44" fmla="*/ 47 w 63"/>
                  <a:gd name="T45" fmla="*/ 44 h 63"/>
                  <a:gd name="T46" fmla="*/ 8 w 63"/>
                  <a:gd name="T47" fmla="*/ 47 h 63"/>
                  <a:gd name="T48" fmla="*/ 14 w 63"/>
                  <a:gd name="T49" fmla="*/ 34 h 63"/>
                  <a:gd name="T50" fmla="*/ 33 w 63"/>
                  <a:gd name="T51" fmla="*/ 42 h 63"/>
                  <a:gd name="T52" fmla="*/ 45 w 63"/>
                  <a:gd name="T53" fmla="*/ 34 h 63"/>
                  <a:gd name="T54" fmla="*/ 33 w 63"/>
                  <a:gd name="T55" fmla="*/ 42 h 63"/>
                  <a:gd name="T56" fmla="*/ 19 w 63"/>
                  <a:gd name="T57" fmla="*/ 43 h 63"/>
                  <a:gd name="T58" fmla="*/ 29 w 63"/>
                  <a:gd name="T59" fmla="*/ 34 h 63"/>
                  <a:gd name="T60" fmla="*/ 59 w 63"/>
                  <a:gd name="T61" fmla="*/ 30 h 63"/>
                  <a:gd name="T62" fmla="*/ 47 w 63"/>
                  <a:gd name="T63" fmla="*/ 19 h 63"/>
                  <a:gd name="T64" fmla="*/ 59 w 63"/>
                  <a:gd name="T65" fmla="*/ 30 h 63"/>
                  <a:gd name="T66" fmla="*/ 43 w 63"/>
                  <a:gd name="T67" fmla="*/ 20 h 63"/>
                  <a:gd name="T68" fmla="*/ 33 w 63"/>
                  <a:gd name="T69" fmla="*/ 30 h 63"/>
                  <a:gd name="T70" fmla="*/ 29 w 63"/>
                  <a:gd name="T71" fmla="*/ 30 h 63"/>
                  <a:gd name="T72" fmla="*/ 19 w 63"/>
                  <a:gd name="T73" fmla="*/ 20 h 63"/>
                  <a:gd name="T74" fmla="*/ 29 w 63"/>
                  <a:gd name="T75" fmla="*/ 30 h 63"/>
                  <a:gd name="T76" fmla="*/ 15 w 63"/>
                  <a:gd name="T77" fmla="*/ 19 h 63"/>
                  <a:gd name="T78" fmla="*/ 4 w 63"/>
                  <a:gd name="T79" fmla="*/ 30 h 63"/>
                  <a:gd name="T80" fmla="*/ 33 w 63"/>
                  <a:gd name="T81" fmla="*/ 17 h 63"/>
                  <a:gd name="T82" fmla="*/ 33 w 63"/>
                  <a:gd name="T83" fmla="*/ 4 h 63"/>
                  <a:gd name="T84" fmla="*/ 20 w 63"/>
                  <a:gd name="T85" fmla="*/ 16 h 63"/>
                  <a:gd name="T86" fmla="*/ 29 w 63"/>
                  <a:gd name="T87" fmla="*/ 4 h 63"/>
                  <a:gd name="T88" fmla="*/ 41 w 63"/>
                  <a:gd name="T89" fmla="*/ 6 h 63"/>
                  <a:gd name="T90" fmla="*/ 51 w 63"/>
                  <a:gd name="T91" fmla="*/ 13 h 63"/>
                  <a:gd name="T92" fmla="*/ 11 w 63"/>
                  <a:gd name="T93" fmla="*/ 13 h 63"/>
                  <a:gd name="T94" fmla="*/ 21 w 63"/>
                  <a:gd name="T95" fmla="*/ 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 h="63">
                    <a:moveTo>
                      <a:pt x="31" y="63"/>
                    </a:moveTo>
                    <a:cubicBezTo>
                      <a:pt x="31" y="63"/>
                      <a:pt x="30" y="63"/>
                      <a:pt x="30" y="63"/>
                    </a:cubicBezTo>
                    <a:cubicBezTo>
                      <a:pt x="21" y="63"/>
                      <a:pt x="13" y="59"/>
                      <a:pt x="7" y="52"/>
                    </a:cubicBezTo>
                    <a:cubicBezTo>
                      <a:pt x="7" y="51"/>
                      <a:pt x="6" y="51"/>
                      <a:pt x="5" y="50"/>
                    </a:cubicBezTo>
                    <a:cubicBezTo>
                      <a:pt x="2" y="45"/>
                      <a:pt x="0" y="39"/>
                      <a:pt x="0" y="33"/>
                    </a:cubicBezTo>
                    <a:cubicBezTo>
                      <a:pt x="0" y="33"/>
                      <a:pt x="0" y="32"/>
                      <a:pt x="0" y="32"/>
                    </a:cubicBezTo>
                    <a:cubicBezTo>
                      <a:pt x="0" y="31"/>
                      <a:pt x="0" y="31"/>
                      <a:pt x="0" y="30"/>
                    </a:cubicBezTo>
                    <a:cubicBezTo>
                      <a:pt x="0" y="24"/>
                      <a:pt x="2" y="18"/>
                      <a:pt x="6" y="13"/>
                    </a:cubicBezTo>
                    <a:cubicBezTo>
                      <a:pt x="6" y="13"/>
                      <a:pt x="7" y="12"/>
                      <a:pt x="8" y="11"/>
                    </a:cubicBezTo>
                    <a:cubicBezTo>
                      <a:pt x="13" y="5"/>
                      <a:pt x="21" y="1"/>
                      <a:pt x="30" y="0"/>
                    </a:cubicBezTo>
                    <a:cubicBezTo>
                      <a:pt x="30" y="0"/>
                      <a:pt x="30" y="0"/>
                      <a:pt x="30" y="0"/>
                    </a:cubicBezTo>
                    <a:cubicBezTo>
                      <a:pt x="30" y="0"/>
                      <a:pt x="30" y="0"/>
                      <a:pt x="30" y="0"/>
                    </a:cubicBezTo>
                    <a:cubicBezTo>
                      <a:pt x="30" y="0"/>
                      <a:pt x="31" y="0"/>
                      <a:pt x="31" y="0"/>
                    </a:cubicBezTo>
                    <a:cubicBezTo>
                      <a:pt x="32" y="0"/>
                      <a:pt x="32" y="0"/>
                      <a:pt x="32" y="0"/>
                    </a:cubicBezTo>
                    <a:cubicBezTo>
                      <a:pt x="32" y="0"/>
                      <a:pt x="32" y="0"/>
                      <a:pt x="32" y="0"/>
                    </a:cubicBezTo>
                    <a:cubicBezTo>
                      <a:pt x="33" y="0"/>
                      <a:pt x="33" y="0"/>
                      <a:pt x="33" y="0"/>
                    </a:cubicBezTo>
                    <a:cubicBezTo>
                      <a:pt x="41" y="1"/>
                      <a:pt x="49" y="5"/>
                      <a:pt x="55" y="11"/>
                    </a:cubicBezTo>
                    <a:cubicBezTo>
                      <a:pt x="55" y="12"/>
                      <a:pt x="56" y="13"/>
                      <a:pt x="57" y="13"/>
                    </a:cubicBezTo>
                    <a:cubicBezTo>
                      <a:pt x="60" y="18"/>
                      <a:pt x="62" y="24"/>
                      <a:pt x="63" y="30"/>
                    </a:cubicBezTo>
                    <a:cubicBezTo>
                      <a:pt x="63" y="31"/>
                      <a:pt x="63" y="31"/>
                      <a:pt x="63" y="32"/>
                    </a:cubicBezTo>
                    <a:cubicBezTo>
                      <a:pt x="63" y="32"/>
                      <a:pt x="63" y="33"/>
                      <a:pt x="63" y="33"/>
                    </a:cubicBezTo>
                    <a:cubicBezTo>
                      <a:pt x="62" y="39"/>
                      <a:pt x="60" y="45"/>
                      <a:pt x="57" y="50"/>
                    </a:cubicBezTo>
                    <a:cubicBezTo>
                      <a:pt x="56" y="51"/>
                      <a:pt x="56" y="51"/>
                      <a:pt x="55" y="52"/>
                    </a:cubicBezTo>
                    <a:cubicBezTo>
                      <a:pt x="49" y="59"/>
                      <a:pt x="41" y="63"/>
                      <a:pt x="33" y="63"/>
                    </a:cubicBezTo>
                    <a:cubicBezTo>
                      <a:pt x="32" y="63"/>
                      <a:pt x="32" y="63"/>
                      <a:pt x="31" y="63"/>
                    </a:cubicBezTo>
                    <a:close/>
                    <a:moveTo>
                      <a:pt x="33" y="59"/>
                    </a:moveTo>
                    <a:cubicBezTo>
                      <a:pt x="37" y="58"/>
                      <a:pt x="40" y="53"/>
                      <a:pt x="42" y="47"/>
                    </a:cubicBezTo>
                    <a:cubicBezTo>
                      <a:pt x="39" y="46"/>
                      <a:pt x="36" y="46"/>
                      <a:pt x="33" y="46"/>
                    </a:cubicBezTo>
                    <a:lnTo>
                      <a:pt x="33" y="59"/>
                    </a:lnTo>
                    <a:close/>
                    <a:moveTo>
                      <a:pt x="20" y="47"/>
                    </a:moveTo>
                    <a:cubicBezTo>
                      <a:pt x="22" y="53"/>
                      <a:pt x="26" y="58"/>
                      <a:pt x="29" y="59"/>
                    </a:cubicBezTo>
                    <a:cubicBezTo>
                      <a:pt x="29" y="46"/>
                      <a:pt x="29" y="46"/>
                      <a:pt x="29" y="46"/>
                    </a:cubicBezTo>
                    <a:cubicBezTo>
                      <a:pt x="26" y="46"/>
                      <a:pt x="23" y="46"/>
                      <a:pt x="20" y="47"/>
                    </a:cubicBezTo>
                    <a:close/>
                    <a:moveTo>
                      <a:pt x="46" y="48"/>
                    </a:moveTo>
                    <a:cubicBezTo>
                      <a:pt x="45" y="52"/>
                      <a:pt x="43" y="55"/>
                      <a:pt x="41" y="57"/>
                    </a:cubicBezTo>
                    <a:cubicBezTo>
                      <a:pt x="45" y="56"/>
                      <a:pt x="49" y="53"/>
                      <a:pt x="52" y="50"/>
                    </a:cubicBezTo>
                    <a:cubicBezTo>
                      <a:pt x="50" y="49"/>
                      <a:pt x="48" y="49"/>
                      <a:pt x="46" y="48"/>
                    </a:cubicBezTo>
                    <a:close/>
                    <a:moveTo>
                      <a:pt x="11" y="50"/>
                    </a:moveTo>
                    <a:cubicBezTo>
                      <a:pt x="14" y="53"/>
                      <a:pt x="17" y="56"/>
                      <a:pt x="21" y="57"/>
                    </a:cubicBezTo>
                    <a:cubicBezTo>
                      <a:pt x="19" y="55"/>
                      <a:pt x="17" y="52"/>
                      <a:pt x="16" y="48"/>
                    </a:cubicBezTo>
                    <a:cubicBezTo>
                      <a:pt x="14" y="49"/>
                      <a:pt x="12" y="49"/>
                      <a:pt x="11" y="50"/>
                    </a:cubicBezTo>
                    <a:close/>
                    <a:moveTo>
                      <a:pt x="47" y="44"/>
                    </a:moveTo>
                    <a:cubicBezTo>
                      <a:pt x="50" y="45"/>
                      <a:pt x="52" y="46"/>
                      <a:pt x="54" y="47"/>
                    </a:cubicBezTo>
                    <a:cubicBezTo>
                      <a:pt x="57" y="43"/>
                      <a:pt x="58" y="38"/>
                      <a:pt x="59" y="34"/>
                    </a:cubicBezTo>
                    <a:cubicBezTo>
                      <a:pt x="49" y="34"/>
                      <a:pt x="49" y="34"/>
                      <a:pt x="49" y="34"/>
                    </a:cubicBezTo>
                    <a:cubicBezTo>
                      <a:pt x="49" y="37"/>
                      <a:pt x="48" y="41"/>
                      <a:pt x="47" y="44"/>
                    </a:cubicBezTo>
                    <a:close/>
                    <a:moveTo>
                      <a:pt x="4" y="34"/>
                    </a:moveTo>
                    <a:cubicBezTo>
                      <a:pt x="4" y="38"/>
                      <a:pt x="6" y="43"/>
                      <a:pt x="8" y="47"/>
                    </a:cubicBezTo>
                    <a:cubicBezTo>
                      <a:pt x="10" y="46"/>
                      <a:pt x="13" y="45"/>
                      <a:pt x="15" y="44"/>
                    </a:cubicBezTo>
                    <a:cubicBezTo>
                      <a:pt x="14" y="41"/>
                      <a:pt x="14" y="37"/>
                      <a:pt x="14" y="34"/>
                    </a:cubicBezTo>
                    <a:lnTo>
                      <a:pt x="4" y="34"/>
                    </a:lnTo>
                    <a:close/>
                    <a:moveTo>
                      <a:pt x="33" y="42"/>
                    </a:moveTo>
                    <a:cubicBezTo>
                      <a:pt x="37" y="42"/>
                      <a:pt x="40" y="42"/>
                      <a:pt x="44" y="43"/>
                    </a:cubicBezTo>
                    <a:cubicBezTo>
                      <a:pt x="44" y="40"/>
                      <a:pt x="45" y="37"/>
                      <a:pt x="45" y="34"/>
                    </a:cubicBezTo>
                    <a:cubicBezTo>
                      <a:pt x="33" y="34"/>
                      <a:pt x="33" y="34"/>
                      <a:pt x="33" y="34"/>
                    </a:cubicBezTo>
                    <a:lnTo>
                      <a:pt x="33" y="42"/>
                    </a:lnTo>
                    <a:close/>
                    <a:moveTo>
                      <a:pt x="18" y="34"/>
                    </a:moveTo>
                    <a:cubicBezTo>
                      <a:pt x="18" y="37"/>
                      <a:pt x="18" y="40"/>
                      <a:pt x="19" y="43"/>
                    </a:cubicBezTo>
                    <a:cubicBezTo>
                      <a:pt x="22" y="42"/>
                      <a:pt x="26" y="42"/>
                      <a:pt x="29" y="42"/>
                    </a:cubicBezTo>
                    <a:cubicBezTo>
                      <a:pt x="29" y="34"/>
                      <a:pt x="29" y="34"/>
                      <a:pt x="29" y="34"/>
                    </a:cubicBezTo>
                    <a:lnTo>
                      <a:pt x="18" y="34"/>
                    </a:lnTo>
                    <a:close/>
                    <a:moveTo>
                      <a:pt x="59" y="30"/>
                    </a:moveTo>
                    <a:cubicBezTo>
                      <a:pt x="58" y="25"/>
                      <a:pt x="57" y="20"/>
                      <a:pt x="54" y="16"/>
                    </a:cubicBezTo>
                    <a:cubicBezTo>
                      <a:pt x="52" y="17"/>
                      <a:pt x="50" y="18"/>
                      <a:pt x="47" y="19"/>
                    </a:cubicBezTo>
                    <a:cubicBezTo>
                      <a:pt x="48" y="22"/>
                      <a:pt x="49" y="26"/>
                      <a:pt x="49" y="30"/>
                    </a:cubicBezTo>
                    <a:lnTo>
                      <a:pt x="59" y="30"/>
                    </a:lnTo>
                    <a:close/>
                    <a:moveTo>
                      <a:pt x="45" y="30"/>
                    </a:moveTo>
                    <a:cubicBezTo>
                      <a:pt x="45" y="26"/>
                      <a:pt x="44" y="23"/>
                      <a:pt x="43" y="20"/>
                    </a:cubicBezTo>
                    <a:cubicBezTo>
                      <a:pt x="40" y="21"/>
                      <a:pt x="37" y="21"/>
                      <a:pt x="33" y="21"/>
                    </a:cubicBezTo>
                    <a:cubicBezTo>
                      <a:pt x="33" y="30"/>
                      <a:pt x="33" y="30"/>
                      <a:pt x="33" y="30"/>
                    </a:cubicBezTo>
                    <a:lnTo>
                      <a:pt x="45" y="30"/>
                    </a:lnTo>
                    <a:close/>
                    <a:moveTo>
                      <a:pt x="29" y="30"/>
                    </a:moveTo>
                    <a:cubicBezTo>
                      <a:pt x="29" y="21"/>
                      <a:pt x="29" y="21"/>
                      <a:pt x="29" y="21"/>
                    </a:cubicBezTo>
                    <a:cubicBezTo>
                      <a:pt x="26" y="21"/>
                      <a:pt x="22" y="21"/>
                      <a:pt x="19" y="20"/>
                    </a:cubicBezTo>
                    <a:cubicBezTo>
                      <a:pt x="18" y="23"/>
                      <a:pt x="18" y="26"/>
                      <a:pt x="18" y="30"/>
                    </a:cubicBezTo>
                    <a:lnTo>
                      <a:pt x="29" y="30"/>
                    </a:lnTo>
                    <a:close/>
                    <a:moveTo>
                      <a:pt x="14" y="30"/>
                    </a:moveTo>
                    <a:cubicBezTo>
                      <a:pt x="14" y="26"/>
                      <a:pt x="14" y="22"/>
                      <a:pt x="15" y="19"/>
                    </a:cubicBezTo>
                    <a:cubicBezTo>
                      <a:pt x="13" y="18"/>
                      <a:pt x="11" y="17"/>
                      <a:pt x="9" y="16"/>
                    </a:cubicBezTo>
                    <a:cubicBezTo>
                      <a:pt x="6" y="20"/>
                      <a:pt x="4" y="25"/>
                      <a:pt x="4" y="30"/>
                    </a:cubicBezTo>
                    <a:lnTo>
                      <a:pt x="14" y="30"/>
                    </a:lnTo>
                    <a:close/>
                    <a:moveTo>
                      <a:pt x="33" y="17"/>
                    </a:moveTo>
                    <a:cubicBezTo>
                      <a:pt x="36" y="17"/>
                      <a:pt x="39" y="17"/>
                      <a:pt x="42" y="16"/>
                    </a:cubicBezTo>
                    <a:cubicBezTo>
                      <a:pt x="40" y="10"/>
                      <a:pt x="37" y="5"/>
                      <a:pt x="33" y="4"/>
                    </a:cubicBezTo>
                    <a:lnTo>
                      <a:pt x="33" y="17"/>
                    </a:lnTo>
                    <a:close/>
                    <a:moveTo>
                      <a:pt x="20" y="16"/>
                    </a:moveTo>
                    <a:cubicBezTo>
                      <a:pt x="23" y="17"/>
                      <a:pt x="26" y="17"/>
                      <a:pt x="29" y="17"/>
                    </a:cubicBezTo>
                    <a:cubicBezTo>
                      <a:pt x="29" y="4"/>
                      <a:pt x="29" y="4"/>
                      <a:pt x="29" y="4"/>
                    </a:cubicBezTo>
                    <a:cubicBezTo>
                      <a:pt x="26" y="5"/>
                      <a:pt x="22" y="10"/>
                      <a:pt x="20" y="16"/>
                    </a:cubicBezTo>
                    <a:close/>
                    <a:moveTo>
                      <a:pt x="41" y="6"/>
                    </a:moveTo>
                    <a:cubicBezTo>
                      <a:pt x="43" y="8"/>
                      <a:pt x="45" y="12"/>
                      <a:pt x="46" y="15"/>
                    </a:cubicBezTo>
                    <a:cubicBezTo>
                      <a:pt x="48" y="14"/>
                      <a:pt x="50" y="14"/>
                      <a:pt x="51" y="13"/>
                    </a:cubicBezTo>
                    <a:cubicBezTo>
                      <a:pt x="49" y="10"/>
                      <a:pt x="45" y="8"/>
                      <a:pt x="41" y="6"/>
                    </a:cubicBezTo>
                    <a:close/>
                    <a:moveTo>
                      <a:pt x="11" y="13"/>
                    </a:moveTo>
                    <a:cubicBezTo>
                      <a:pt x="13" y="14"/>
                      <a:pt x="14" y="14"/>
                      <a:pt x="16" y="15"/>
                    </a:cubicBezTo>
                    <a:cubicBezTo>
                      <a:pt x="17" y="12"/>
                      <a:pt x="19" y="8"/>
                      <a:pt x="21" y="6"/>
                    </a:cubicBezTo>
                    <a:cubicBezTo>
                      <a:pt x="17" y="8"/>
                      <a:pt x="14" y="10"/>
                      <a:pt x="11" y="1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84" name="Freeform 201">
                <a:extLst>
                  <a:ext uri="{FF2B5EF4-FFF2-40B4-BE49-F238E27FC236}">
                    <a16:creationId xmlns:a16="http://schemas.microsoft.com/office/drawing/2014/main" id="{5F02BEF8-2ED5-4144-B652-25A0C718A625}"/>
                  </a:ext>
                </a:extLst>
              </p:cNvPr>
              <p:cNvSpPr>
                <a:spLocks noEditPoints="1"/>
              </p:cNvSpPr>
              <p:nvPr/>
            </p:nvSpPr>
            <p:spPr bwMode="auto">
              <a:xfrm>
                <a:off x="7919187" y="4282820"/>
                <a:ext cx="197644" cy="202406"/>
              </a:xfrm>
              <a:custGeom>
                <a:avLst/>
                <a:gdLst>
                  <a:gd name="T0" fmla="*/ 6 w 64"/>
                  <a:gd name="T1" fmla="*/ 13 h 65"/>
                  <a:gd name="T2" fmla="*/ 6 w 64"/>
                  <a:gd name="T3" fmla="*/ 8 h 65"/>
                  <a:gd name="T4" fmla="*/ 0 w 64"/>
                  <a:gd name="T5" fmla="*/ 39 h 65"/>
                  <a:gd name="T6" fmla="*/ 13 w 64"/>
                  <a:gd name="T7" fmla="*/ 34 h 65"/>
                  <a:gd name="T8" fmla="*/ 0 w 64"/>
                  <a:gd name="T9" fmla="*/ 45 h 65"/>
                  <a:gd name="T10" fmla="*/ 13 w 64"/>
                  <a:gd name="T11" fmla="*/ 49 h 65"/>
                  <a:gd name="T12" fmla="*/ 6 w 64"/>
                  <a:gd name="T13" fmla="*/ 54 h 65"/>
                  <a:gd name="T14" fmla="*/ 6 w 64"/>
                  <a:gd name="T15" fmla="*/ 58 h 65"/>
                  <a:gd name="T16" fmla="*/ 6 w 64"/>
                  <a:gd name="T17" fmla="*/ 54 h 65"/>
                  <a:gd name="T18" fmla="*/ 6 w 64"/>
                  <a:gd name="T19" fmla="*/ 27 h 65"/>
                  <a:gd name="T20" fmla="*/ 6 w 64"/>
                  <a:gd name="T21" fmla="*/ 31 h 65"/>
                  <a:gd name="T22" fmla="*/ 6 w 64"/>
                  <a:gd name="T23" fmla="*/ 27 h 65"/>
                  <a:gd name="T24" fmla="*/ 6 w 64"/>
                  <a:gd name="T25" fmla="*/ 20 h 65"/>
                  <a:gd name="T26" fmla="*/ 6 w 64"/>
                  <a:gd name="T27" fmla="*/ 16 h 65"/>
                  <a:gd name="T28" fmla="*/ 51 w 64"/>
                  <a:gd name="T29" fmla="*/ 22 h 65"/>
                  <a:gd name="T30" fmla="*/ 64 w 64"/>
                  <a:gd name="T31" fmla="*/ 17 h 65"/>
                  <a:gd name="T32" fmla="*/ 51 w 64"/>
                  <a:gd name="T33" fmla="*/ 34 h 65"/>
                  <a:gd name="T34" fmla="*/ 64 w 64"/>
                  <a:gd name="T35" fmla="*/ 39 h 65"/>
                  <a:gd name="T36" fmla="*/ 57 w 64"/>
                  <a:gd name="T37" fmla="*/ 25 h 65"/>
                  <a:gd name="T38" fmla="*/ 57 w 64"/>
                  <a:gd name="T39" fmla="*/ 30 h 65"/>
                  <a:gd name="T40" fmla="*/ 57 w 64"/>
                  <a:gd name="T41" fmla="*/ 25 h 65"/>
                  <a:gd name="T42" fmla="*/ 47 w 64"/>
                  <a:gd name="T43" fmla="*/ 63 h 65"/>
                  <a:gd name="T44" fmla="*/ 17 w 64"/>
                  <a:gd name="T45" fmla="*/ 3 h 65"/>
                  <a:gd name="T46" fmla="*/ 28 w 64"/>
                  <a:gd name="T47" fmla="*/ 16 h 65"/>
                  <a:gd name="T48" fmla="*/ 25 w 64"/>
                  <a:gd name="T49" fmla="*/ 13 h 65"/>
                  <a:gd name="T50" fmla="*/ 23 w 64"/>
                  <a:gd name="T51" fmla="*/ 13 h 65"/>
                  <a:gd name="T52" fmla="*/ 23 w 64"/>
                  <a:gd name="T53" fmla="*/ 37 h 65"/>
                  <a:gd name="T54" fmla="*/ 25 w 64"/>
                  <a:gd name="T55" fmla="*/ 39 h 65"/>
                  <a:gd name="T56" fmla="*/ 28 w 64"/>
                  <a:gd name="T57" fmla="*/ 37 h 65"/>
                  <a:gd name="T58" fmla="*/ 23 w 64"/>
                  <a:gd name="T59" fmla="*/ 33 h 65"/>
                  <a:gd name="T60" fmla="*/ 28 w 64"/>
                  <a:gd name="T61" fmla="*/ 32 h 65"/>
                  <a:gd name="T62" fmla="*/ 28 w 64"/>
                  <a:gd name="T63" fmla="*/ 28 h 65"/>
                  <a:gd name="T64" fmla="*/ 23 w 64"/>
                  <a:gd name="T65" fmla="*/ 28 h 65"/>
                  <a:gd name="T66" fmla="*/ 29 w 64"/>
                  <a:gd name="T67" fmla="*/ 22 h 65"/>
                  <a:gd name="T68" fmla="*/ 26 w 64"/>
                  <a:gd name="T69" fmla="*/ 23 h 65"/>
                  <a:gd name="T70" fmla="*/ 23 w 64"/>
                  <a:gd name="T71" fmla="*/ 23 h 65"/>
                  <a:gd name="T72" fmla="*/ 29 w 64"/>
                  <a:gd name="T73" fmla="*/ 23 h 65"/>
                  <a:gd name="T74" fmla="*/ 23 w 64"/>
                  <a:gd name="T75" fmla="*/ 17 h 65"/>
                  <a:gd name="T76" fmla="*/ 26 w 64"/>
                  <a:gd name="T77" fmla="*/ 20 h 65"/>
                  <a:gd name="T78" fmla="*/ 28 w 64"/>
                  <a:gd name="T79" fmla="*/ 18 h 65"/>
                  <a:gd name="T80" fmla="*/ 36 w 64"/>
                  <a:gd name="T81" fmla="*/ 52 h 65"/>
                  <a:gd name="T82" fmla="*/ 43 w 64"/>
                  <a:gd name="T83" fmla="*/ 59 h 65"/>
                  <a:gd name="T84" fmla="*/ 51 w 64"/>
                  <a:gd name="T85" fmla="*/ 58 h 65"/>
                  <a:gd name="T86" fmla="*/ 64 w 64"/>
                  <a:gd name="T87" fmla="*/ 54 h 65"/>
                  <a:gd name="T88" fmla="*/ 50 w 64"/>
                  <a:gd name="T89" fmla="*/ 2 h 65"/>
                  <a:gd name="T90" fmla="*/ 14 w 64"/>
                  <a:gd name="T91" fmla="*/ 63 h 65"/>
                  <a:gd name="T92" fmla="*/ 49 w 64"/>
                  <a:gd name="T93" fmla="*/ 3 h 65"/>
                  <a:gd name="T94" fmla="*/ 15 w 64"/>
                  <a:gd name="T95" fmla="*/ 62 h 65"/>
                  <a:gd name="T96" fmla="*/ 49 w 64"/>
                  <a:gd name="T97" fmla="*/ 3 h 65"/>
                  <a:gd name="T98" fmla="*/ 57 w 64"/>
                  <a:gd name="T99" fmla="*/ 49 h 65"/>
                  <a:gd name="T100" fmla="*/ 57 w 64"/>
                  <a:gd name="T101" fmla="*/ 45 h 65"/>
                  <a:gd name="T102" fmla="*/ 51 w 64"/>
                  <a:gd name="T103" fmla="*/ 7 h 65"/>
                  <a:gd name="T104" fmla="*/ 64 w 64"/>
                  <a:gd name="T105"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 h="65">
                    <a:moveTo>
                      <a:pt x="6" y="7"/>
                    </a:moveTo>
                    <a:cubicBezTo>
                      <a:pt x="13" y="7"/>
                      <a:pt x="13" y="7"/>
                      <a:pt x="13" y="7"/>
                    </a:cubicBezTo>
                    <a:cubicBezTo>
                      <a:pt x="13" y="13"/>
                      <a:pt x="13" y="13"/>
                      <a:pt x="13" y="13"/>
                    </a:cubicBezTo>
                    <a:cubicBezTo>
                      <a:pt x="6" y="13"/>
                      <a:pt x="6" y="13"/>
                      <a:pt x="6" y="13"/>
                    </a:cubicBezTo>
                    <a:cubicBezTo>
                      <a:pt x="6" y="11"/>
                      <a:pt x="6" y="11"/>
                      <a:pt x="6" y="11"/>
                    </a:cubicBezTo>
                    <a:cubicBezTo>
                      <a:pt x="0" y="11"/>
                      <a:pt x="0" y="11"/>
                      <a:pt x="0" y="11"/>
                    </a:cubicBezTo>
                    <a:cubicBezTo>
                      <a:pt x="0" y="8"/>
                      <a:pt x="0" y="8"/>
                      <a:pt x="0" y="8"/>
                    </a:cubicBezTo>
                    <a:cubicBezTo>
                      <a:pt x="6" y="8"/>
                      <a:pt x="6" y="8"/>
                      <a:pt x="6" y="8"/>
                    </a:cubicBezTo>
                    <a:lnTo>
                      <a:pt x="6" y="7"/>
                    </a:lnTo>
                    <a:close/>
                    <a:moveTo>
                      <a:pt x="6" y="36"/>
                    </a:moveTo>
                    <a:cubicBezTo>
                      <a:pt x="0" y="36"/>
                      <a:pt x="0" y="36"/>
                      <a:pt x="0" y="36"/>
                    </a:cubicBezTo>
                    <a:cubicBezTo>
                      <a:pt x="0" y="39"/>
                      <a:pt x="0" y="39"/>
                      <a:pt x="0" y="39"/>
                    </a:cubicBezTo>
                    <a:cubicBezTo>
                      <a:pt x="6" y="39"/>
                      <a:pt x="6" y="39"/>
                      <a:pt x="6" y="39"/>
                    </a:cubicBezTo>
                    <a:cubicBezTo>
                      <a:pt x="6" y="40"/>
                      <a:pt x="6" y="40"/>
                      <a:pt x="6" y="40"/>
                    </a:cubicBezTo>
                    <a:cubicBezTo>
                      <a:pt x="13" y="40"/>
                      <a:pt x="13" y="40"/>
                      <a:pt x="13" y="40"/>
                    </a:cubicBezTo>
                    <a:cubicBezTo>
                      <a:pt x="13" y="34"/>
                      <a:pt x="13" y="34"/>
                      <a:pt x="13" y="34"/>
                    </a:cubicBezTo>
                    <a:cubicBezTo>
                      <a:pt x="6" y="34"/>
                      <a:pt x="6" y="34"/>
                      <a:pt x="6" y="34"/>
                    </a:cubicBezTo>
                    <a:lnTo>
                      <a:pt x="6" y="36"/>
                    </a:lnTo>
                    <a:close/>
                    <a:moveTo>
                      <a:pt x="6" y="45"/>
                    </a:moveTo>
                    <a:cubicBezTo>
                      <a:pt x="0" y="45"/>
                      <a:pt x="0" y="45"/>
                      <a:pt x="0" y="45"/>
                    </a:cubicBezTo>
                    <a:cubicBezTo>
                      <a:pt x="0" y="48"/>
                      <a:pt x="0" y="48"/>
                      <a:pt x="0" y="48"/>
                    </a:cubicBezTo>
                    <a:cubicBezTo>
                      <a:pt x="6" y="48"/>
                      <a:pt x="6" y="48"/>
                      <a:pt x="6" y="48"/>
                    </a:cubicBezTo>
                    <a:cubicBezTo>
                      <a:pt x="6" y="49"/>
                      <a:pt x="6" y="49"/>
                      <a:pt x="6" y="49"/>
                    </a:cubicBezTo>
                    <a:cubicBezTo>
                      <a:pt x="13" y="49"/>
                      <a:pt x="13" y="49"/>
                      <a:pt x="13" y="49"/>
                    </a:cubicBezTo>
                    <a:cubicBezTo>
                      <a:pt x="13" y="43"/>
                      <a:pt x="13" y="43"/>
                      <a:pt x="13" y="43"/>
                    </a:cubicBezTo>
                    <a:cubicBezTo>
                      <a:pt x="6" y="43"/>
                      <a:pt x="6" y="43"/>
                      <a:pt x="6" y="43"/>
                    </a:cubicBezTo>
                    <a:lnTo>
                      <a:pt x="6" y="45"/>
                    </a:lnTo>
                    <a:close/>
                    <a:moveTo>
                      <a:pt x="6" y="54"/>
                    </a:moveTo>
                    <a:cubicBezTo>
                      <a:pt x="0" y="54"/>
                      <a:pt x="0" y="54"/>
                      <a:pt x="0" y="54"/>
                    </a:cubicBezTo>
                    <a:cubicBezTo>
                      <a:pt x="0" y="57"/>
                      <a:pt x="0" y="57"/>
                      <a:pt x="0" y="57"/>
                    </a:cubicBezTo>
                    <a:cubicBezTo>
                      <a:pt x="6" y="57"/>
                      <a:pt x="6" y="57"/>
                      <a:pt x="6" y="57"/>
                    </a:cubicBezTo>
                    <a:cubicBezTo>
                      <a:pt x="6" y="58"/>
                      <a:pt x="6" y="58"/>
                      <a:pt x="6" y="58"/>
                    </a:cubicBezTo>
                    <a:cubicBezTo>
                      <a:pt x="13" y="58"/>
                      <a:pt x="13" y="58"/>
                      <a:pt x="13" y="58"/>
                    </a:cubicBezTo>
                    <a:cubicBezTo>
                      <a:pt x="13" y="53"/>
                      <a:pt x="13" y="53"/>
                      <a:pt x="13" y="53"/>
                    </a:cubicBezTo>
                    <a:cubicBezTo>
                      <a:pt x="6" y="53"/>
                      <a:pt x="6" y="53"/>
                      <a:pt x="6" y="53"/>
                    </a:cubicBezTo>
                    <a:lnTo>
                      <a:pt x="6" y="54"/>
                    </a:lnTo>
                    <a:close/>
                    <a:moveTo>
                      <a:pt x="24" y="33"/>
                    </a:moveTo>
                    <a:cubicBezTo>
                      <a:pt x="24" y="34"/>
                      <a:pt x="28" y="34"/>
                      <a:pt x="28" y="33"/>
                    </a:cubicBezTo>
                    <a:cubicBezTo>
                      <a:pt x="28" y="31"/>
                      <a:pt x="24" y="31"/>
                      <a:pt x="24" y="33"/>
                    </a:cubicBezTo>
                    <a:close/>
                    <a:moveTo>
                      <a:pt x="6" y="27"/>
                    </a:moveTo>
                    <a:cubicBezTo>
                      <a:pt x="0" y="27"/>
                      <a:pt x="0" y="27"/>
                      <a:pt x="0" y="27"/>
                    </a:cubicBezTo>
                    <a:cubicBezTo>
                      <a:pt x="0" y="30"/>
                      <a:pt x="0" y="30"/>
                      <a:pt x="0" y="30"/>
                    </a:cubicBezTo>
                    <a:cubicBezTo>
                      <a:pt x="6" y="30"/>
                      <a:pt x="6" y="30"/>
                      <a:pt x="6" y="30"/>
                    </a:cubicBezTo>
                    <a:cubicBezTo>
                      <a:pt x="6" y="31"/>
                      <a:pt x="6" y="31"/>
                      <a:pt x="6" y="31"/>
                    </a:cubicBezTo>
                    <a:cubicBezTo>
                      <a:pt x="13" y="31"/>
                      <a:pt x="13" y="31"/>
                      <a:pt x="13" y="31"/>
                    </a:cubicBezTo>
                    <a:cubicBezTo>
                      <a:pt x="13" y="25"/>
                      <a:pt x="13" y="25"/>
                      <a:pt x="13" y="25"/>
                    </a:cubicBezTo>
                    <a:cubicBezTo>
                      <a:pt x="6" y="25"/>
                      <a:pt x="6" y="25"/>
                      <a:pt x="6" y="25"/>
                    </a:cubicBezTo>
                    <a:lnTo>
                      <a:pt x="6" y="27"/>
                    </a:lnTo>
                    <a:close/>
                    <a:moveTo>
                      <a:pt x="6" y="17"/>
                    </a:moveTo>
                    <a:cubicBezTo>
                      <a:pt x="0" y="17"/>
                      <a:pt x="0" y="17"/>
                      <a:pt x="0" y="17"/>
                    </a:cubicBezTo>
                    <a:cubicBezTo>
                      <a:pt x="0" y="20"/>
                      <a:pt x="0" y="20"/>
                      <a:pt x="0" y="20"/>
                    </a:cubicBezTo>
                    <a:cubicBezTo>
                      <a:pt x="6" y="20"/>
                      <a:pt x="6" y="20"/>
                      <a:pt x="6" y="20"/>
                    </a:cubicBezTo>
                    <a:cubicBezTo>
                      <a:pt x="6" y="22"/>
                      <a:pt x="6" y="22"/>
                      <a:pt x="6" y="22"/>
                    </a:cubicBezTo>
                    <a:cubicBezTo>
                      <a:pt x="13" y="22"/>
                      <a:pt x="13" y="22"/>
                      <a:pt x="13" y="22"/>
                    </a:cubicBezTo>
                    <a:cubicBezTo>
                      <a:pt x="13" y="16"/>
                      <a:pt x="13" y="16"/>
                      <a:pt x="13" y="16"/>
                    </a:cubicBezTo>
                    <a:cubicBezTo>
                      <a:pt x="6" y="16"/>
                      <a:pt x="6" y="16"/>
                      <a:pt x="6" y="16"/>
                    </a:cubicBezTo>
                    <a:lnTo>
                      <a:pt x="6" y="17"/>
                    </a:lnTo>
                    <a:close/>
                    <a:moveTo>
                      <a:pt x="57" y="16"/>
                    </a:moveTo>
                    <a:cubicBezTo>
                      <a:pt x="51" y="16"/>
                      <a:pt x="51" y="16"/>
                      <a:pt x="51" y="16"/>
                    </a:cubicBezTo>
                    <a:cubicBezTo>
                      <a:pt x="51" y="22"/>
                      <a:pt x="51" y="22"/>
                      <a:pt x="51" y="22"/>
                    </a:cubicBezTo>
                    <a:cubicBezTo>
                      <a:pt x="57" y="22"/>
                      <a:pt x="57" y="22"/>
                      <a:pt x="57" y="22"/>
                    </a:cubicBezTo>
                    <a:cubicBezTo>
                      <a:pt x="57" y="20"/>
                      <a:pt x="57" y="20"/>
                      <a:pt x="57" y="20"/>
                    </a:cubicBezTo>
                    <a:cubicBezTo>
                      <a:pt x="64" y="20"/>
                      <a:pt x="64" y="20"/>
                      <a:pt x="64" y="20"/>
                    </a:cubicBezTo>
                    <a:cubicBezTo>
                      <a:pt x="64" y="17"/>
                      <a:pt x="64" y="17"/>
                      <a:pt x="64" y="17"/>
                    </a:cubicBezTo>
                    <a:cubicBezTo>
                      <a:pt x="57" y="17"/>
                      <a:pt x="57" y="17"/>
                      <a:pt x="57" y="17"/>
                    </a:cubicBezTo>
                    <a:lnTo>
                      <a:pt x="57" y="16"/>
                    </a:lnTo>
                    <a:close/>
                    <a:moveTo>
                      <a:pt x="57" y="34"/>
                    </a:moveTo>
                    <a:cubicBezTo>
                      <a:pt x="51" y="34"/>
                      <a:pt x="51" y="34"/>
                      <a:pt x="51" y="34"/>
                    </a:cubicBezTo>
                    <a:cubicBezTo>
                      <a:pt x="51" y="40"/>
                      <a:pt x="51" y="40"/>
                      <a:pt x="51" y="40"/>
                    </a:cubicBezTo>
                    <a:cubicBezTo>
                      <a:pt x="57" y="40"/>
                      <a:pt x="57" y="40"/>
                      <a:pt x="57" y="40"/>
                    </a:cubicBezTo>
                    <a:cubicBezTo>
                      <a:pt x="57" y="39"/>
                      <a:pt x="57" y="39"/>
                      <a:pt x="57" y="39"/>
                    </a:cubicBezTo>
                    <a:cubicBezTo>
                      <a:pt x="64" y="39"/>
                      <a:pt x="64" y="39"/>
                      <a:pt x="64" y="39"/>
                    </a:cubicBezTo>
                    <a:cubicBezTo>
                      <a:pt x="64" y="36"/>
                      <a:pt x="64" y="36"/>
                      <a:pt x="64" y="36"/>
                    </a:cubicBezTo>
                    <a:cubicBezTo>
                      <a:pt x="57" y="36"/>
                      <a:pt x="57" y="36"/>
                      <a:pt x="57" y="36"/>
                    </a:cubicBezTo>
                    <a:lnTo>
                      <a:pt x="57" y="34"/>
                    </a:lnTo>
                    <a:close/>
                    <a:moveTo>
                      <a:pt x="57" y="25"/>
                    </a:moveTo>
                    <a:cubicBezTo>
                      <a:pt x="51" y="25"/>
                      <a:pt x="51" y="25"/>
                      <a:pt x="51" y="25"/>
                    </a:cubicBezTo>
                    <a:cubicBezTo>
                      <a:pt x="51" y="31"/>
                      <a:pt x="51" y="31"/>
                      <a:pt x="51" y="31"/>
                    </a:cubicBezTo>
                    <a:cubicBezTo>
                      <a:pt x="57" y="31"/>
                      <a:pt x="57" y="31"/>
                      <a:pt x="57" y="31"/>
                    </a:cubicBezTo>
                    <a:cubicBezTo>
                      <a:pt x="57" y="30"/>
                      <a:pt x="57" y="30"/>
                      <a:pt x="57" y="30"/>
                    </a:cubicBezTo>
                    <a:cubicBezTo>
                      <a:pt x="64" y="30"/>
                      <a:pt x="64" y="30"/>
                      <a:pt x="64" y="30"/>
                    </a:cubicBezTo>
                    <a:cubicBezTo>
                      <a:pt x="64" y="27"/>
                      <a:pt x="64" y="27"/>
                      <a:pt x="64" y="27"/>
                    </a:cubicBezTo>
                    <a:cubicBezTo>
                      <a:pt x="57" y="27"/>
                      <a:pt x="57" y="27"/>
                      <a:pt x="57" y="27"/>
                    </a:cubicBezTo>
                    <a:lnTo>
                      <a:pt x="57" y="25"/>
                    </a:lnTo>
                    <a:close/>
                    <a:moveTo>
                      <a:pt x="47" y="3"/>
                    </a:moveTo>
                    <a:cubicBezTo>
                      <a:pt x="47" y="3"/>
                      <a:pt x="47" y="3"/>
                      <a:pt x="47" y="3"/>
                    </a:cubicBezTo>
                    <a:cubicBezTo>
                      <a:pt x="47" y="62"/>
                      <a:pt x="47" y="62"/>
                      <a:pt x="47" y="62"/>
                    </a:cubicBezTo>
                    <a:cubicBezTo>
                      <a:pt x="47" y="63"/>
                      <a:pt x="47" y="63"/>
                      <a:pt x="47" y="63"/>
                    </a:cubicBezTo>
                    <a:cubicBezTo>
                      <a:pt x="17" y="63"/>
                      <a:pt x="17" y="63"/>
                      <a:pt x="17" y="63"/>
                    </a:cubicBezTo>
                    <a:cubicBezTo>
                      <a:pt x="16" y="62"/>
                      <a:pt x="16" y="62"/>
                      <a:pt x="16" y="62"/>
                    </a:cubicBezTo>
                    <a:cubicBezTo>
                      <a:pt x="16" y="3"/>
                      <a:pt x="16" y="3"/>
                      <a:pt x="16" y="3"/>
                    </a:cubicBezTo>
                    <a:cubicBezTo>
                      <a:pt x="17" y="3"/>
                      <a:pt x="17" y="3"/>
                      <a:pt x="17" y="3"/>
                    </a:cubicBezTo>
                    <a:lnTo>
                      <a:pt x="47" y="3"/>
                    </a:lnTo>
                    <a:close/>
                    <a:moveTo>
                      <a:pt x="23" y="16"/>
                    </a:moveTo>
                    <a:cubicBezTo>
                      <a:pt x="24" y="16"/>
                      <a:pt x="25" y="16"/>
                      <a:pt x="26" y="16"/>
                    </a:cubicBezTo>
                    <a:cubicBezTo>
                      <a:pt x="27" y="16"/>
                      <a:pt x="27" y="16"/>
                      <a:pt x="28" y="16"/>
                    </a:cubicBezTo>
                    <a:cubicBezTo>
                      <a:pt x="28" y="16"/>
                      <a:pt x="28" y="15"/>
                      <a:pt x="28" y="15"/>
                    </a:cubicBezTo>
                    <a:cubicBezTo>
                      <a:pt x="26" y="15"/>
                      <a:pt x="26" y="15"/>
                      <a:pt x="26" y="15"/>
                    </a:cubicBezTo>
                    <a:cubicBezTo>
                      <a:pt x="26" y="15"/>
                      <a:pt x="26" y="14"/>
                      <a:pt x="26" y="14"/>
                    </a:cubicBezTo>
                    <a:cubicBezTo>
                      <a:pt x="26" y="13"/>
                      <a:pt x="25" y="13"/>
                      <a:pt x="25" y="13"/>
                    </a:cubicBezTo>
                    <a:cubicBezTo>
                      <a:pt x="25" y="15"/>
                      <a:pt x="25" y="15"/>
                      <a:pt x="25" y="15"/>
                    </a:cubicBezTo>
                    <a:cubicBezTo>
                      <a:pt x="23" y="15"/>
                      <a:pt x="23" y="15"/>
                      <a:pt x="23" y="15"/>
                    </a:cubicBezTo>
                    <a:cubicBezTo>
                      <a:pt x="23" y="14"/>
                      <a:pt x="23" y="14"/>
                      <a:pt x="23" y="13"/>
                    </a:cubicBezTo>
                    <a:cubicBezTo>
                      <a:pt x="23" y="13"/>
                      <a:pt x="23" y="13"/>
                      <a:pt x="23" y="13"/>
                    </a:cubicBezTo>
                    <a:lnTo>
                      <a:pt x="23" y="16"/>
                    </a:lnTo>
                    <a:close/>
                    <a:moveTo>
                      <a:pt x="28" y="36"/>
                    </a:moveTo>
                    <a:cubicBezTo>
                      <a:pt x="28" y="37"/>
                      <a:pt x="28" y="37"/>
                      <a:pt x="28" y="37"/>
                    </a:cubicBezTo>
                    <a:cubicBezTo>
                      <a:pt x="23" y="37"/>
                      <a:pt x="23" y="37"/>
                      <a:pt x="23" y="37"/>
                    </a:cubicBezTo>
                    <a:cubicBezTo>
                      <a:pt x="23" y="37"/>
                      <a:pt x="24" y="38"/>
                      <a:pt x="24" y="38"/>
                    </a:cubicBezTo>
                    <a:cubicBezTo>
                      <a:pt x="24" y="39"/>
                      <a:pt x="24" y="39"/>
                      <a:pt x="25" y="39"/>
                    </a:cubicBezTo>
                    <a:cubicBezTo>
                      <a:pt x="25" y="39"/>
                      <a:pt x="25" y="39"/>
                      <a:pt x="25" y="39"/>
                    </a:cubicBezTo>
                    <a:cubicBezTo>
                      <a:pt x="25" y="39"/>
                      <a:pt x="25" y="39"/>
                      <a:pt x="25" y="39"/>
                    </a:cubicBezTo>
                    <a:cubicBezTo>
                      <a:pt x="25" y="38"/>
                      <a:pt x="24" y="38"/>
                      <a:pt x="24" y="38"/>
                    </a:cubicBezTo>
                    <a:cubicBezTo>
                      <a:pt x="25" y="38"/>
                      <a:pt x="27" y="38"/>
                      <a:pt x="28" y="38"/>
                    </a:cubicBezTo>
                    <a:cubicBezTo>
                      <a:pt x="28" y="38"/>
                      <a:pt x="27" y="39"/>
                      <a:pt x="28" y="39"/>
                    </a:cubicBezTo>
                    <a:cubicBezTo>
                      <a:pt x="28" y="38"/>
                      <a:pt x="28" y="38"/>
                      <a:pt x="28" y="37"/>
                    </a:cubicBezTo>
                    <a:cubicBezTo>
                      <a:pt x="28" y="36"/>
                      <a:pt x="29" y="36"/>
                      <a:pt x="28" y="36"/>
                    </a:cubicBezTo>
                    <a:close/>
                    <a:moveTo>
                      <a:pt x="28" y="32"/>
                    </a:moveTo>
                    <a:cubicBezTo>
                      <a:pt x="28" y="30"/>
                      <a:pt x="23" y="30"/>
                      <a:pt x="23" y="33"/>
                    </a:cubicBezTo>
                    <a:cubicBezTo>
                      <a:pt x="23" y="33"/>
                      <a:pt x="23" y="33"/>
                      <a:pt x="23" y="33"/>
                    </a:cubicBezTo>
                    <a:cubicBezTo>
                      <a:pt x="23" y="33"/>
                      <a:pt x="23" y="33"/>
                      <a:pt x="23" y="33"/>
                    </a:cubicBezTo>
                    <a:cubicBezTo>
                      <a:pt x="23" y="33"/>
                      <a:pt x="23" y="33"/>
                      <a:pt x="23" y="33"/>
                    </a:cubicBezTo>
                    <a:cubicBezTo>
                      <a:pt x="23" y="33"/>
                      <a:pt x="23" y="33"/>
                      <a:pt x="23" y="33"/>
                    </a:cubicBezTo>
                    <a:cubicBezTo>
                      <a:pt x="23" y="36"/>
                      <a:pt x="29" y="35"/>
                      <a:pt x="28" y="32"/>
                    </a:cubicBezTo>
                    <a:close/>
                    <a:moveTo>
                      <a:pt x="24" y="28"/>
                    </a:moveTo>
                    <a:cubicBezTo>
                      <a:pt x="25" y="27"/>
                      <a:pt x="26" y="28"/>
                      <a:pt x="26" y="29"/>
                    </a:cubicBezTo>
                    <a:cubicBezTo>
                      <a:pt x="27" y="29"/>
                      <a:pt x="28" y="30"/>
                      <a:pt x="28" y="30"/>
                    </a:cubicBezTo>
                    <a:cubicBezTo>
                      <a:pt x="28" y="29"/>
                      <a:pt x="28" y="28"/>
                      <a:pt x="28" y="28"/>
                    </a:cubicBezTo>
                    <a:cubicBezTo>
                      <a:pt x="28" y="27"/>
                      <a:pt x="29" y="26"/>
                      <a:pt x="28" y="27"/>
                    </a:cubicBezTo>
                    <a:cubicBezTo>
                      <a:pt x="28" y="29"/>
                      <a:pt x="28" y="29"/>
                      <a:pt x="28" y="29"/>
                    </a:cubicBezTo>
                    <a:cubicBezTo>
                      <a:pt x="27" y="28"/>
                      <a:pt x="26" y="27"/>
                      <a:pt x="25" y="27"/>
                    </a:cubicBezTo>
                    <a:cubicBezTo>
                      <a:pt x="24" y="27"/>
                      <a:pt x="23" y="27"/>
                      <a:pt x="23" y="28"/>
                    </a:cubicBezTo>
                    <a:cubicBezTo>
                      <a:pt x="23" y="29"/>
                      <a:pt x="23" y="29"/>
                      <a:pt x="23" y="30"/>
                    </a:cubicBezTo>
                    <a:cubicBezTo>
                      <a:pt x="24" y="30"/>
                      <a:pt x="24" y="30"/>
                      <a:pt x="24" y="30"/>
                    </a:cubicBezTo>
                    <a:cubicBezTo>
                      <a:pt x="24" y="29"/>
                      <a:pt x="24" y="28"/>
                      <a:pt x="24" y="28"/>
                    </a:cubicBezTo>
                    <a:close/>
                    <a:moveTo>
                      <a:pt x="29" y="22"/>
                    </a:moveTo>
                    <a:cubicBezTo>
                      <a:pt x="28" y="22"/>
                      <a:pt x="28" y="22"/>
                      <a:pt x="28" y="22"/>
                    </a:cubicBezTo>
                    <a:cubicBezTo>
                      <a:pt x="28" y="21"/>
                      <a:pt x="28" y="21"/>
                      <a:pt x="27" y="21"/>
                    </a:cubicBezTo>
                    <a:cubicBezTo>
                      <a:pt x="27" y="22"/>
                      <a:pt x="27" y="22"/>
                      <a:pt x="27" y="22"/>
                    </a:cubicBezTo>
                    <a:cubicBezTo>
                      <a:pt x="26" y="22"/>
                      <a:pt x="25" y="22"/>
                      <a:pt x="26" y="23"/>
                    </a:cubicBezTo>
                    <a:cubicBezTo>
                      <a:pt x="27" y="23"/>
                      <a:pt x="27" y="23"/>
                      <a:pt x="27" y="23"/>
                    </a:cubicBezTo>
                    <a:cubicBezTo>
                      <a:pt x="27" y="24"/>
                      <a:pt x="27" y="24"/>
                      <a:pt x="27" y="24"/>
                    </a:cubicBezTo>
                    <a:cubicBezTo>
                      <a:pt x="26" y="24"/>
                      <a:pt x="26" y="24"/>
                      <a:pt x="25" y="23"/>
                    </a:cubicBezTo>
                    <a:cubicBezTo>
                      <a:pt x="24" y="23"/>
                      <a:pt x="23" y="22"/>
                      <a:pt x="23" y="23"/>
                    </a:cubicBezTo>
                    <a:cubicBezTo>
                      <a:pt x="24" y="24"/>
                      <a:pt x="25" y="24"/>
                      <a:pt x="26" y="25"/>
                    </a:cubicBezTo>
                    <a:cubicBezTo>
                      <a:pt x="26" y="25"/>
                      <a:pt x="27" y="26"/>
                      <a:pt x="28" y="25"/>
                    </a:cubicBezTo>
                    <a:cubicBezTo>
                      <a:pt x="28" y="25"/>
                      <a:pt x="28" y="24"/>
                      <a:pt x="28" y="23"/>
                    </a:cubicBezTo>
                    <a:cubicBezTo>
                      <a:pt x="29" y="23"/>
                      <a:pt x="29" y="23"/>
                      <a:pt x="29" y="23"/>
                    </a:cubicBezTo>
                    <a:cubicBezTo>
                      <a:pt x="29" y="23"/>
                      <a:pt x="29" y="22"/>
                      <a:pt x="29" y="22"/>
                    </a:cubicBezTo>
                    <a:close/>
                    <a:moveTo>
                      <a:pt x="28" y="18"/>
                    </a:moveTo>
                    <a:cubicBezTo>
                      <a:pt x="27" y="17"/>
                      <a:pt x="25" y="17"/>
                      <a:pt x="26" y="19"/>
                    </a:cubicBezTo>
                    <a:cubicBezTo>
                      <a:pt x="23" y="17"/>
                      <a:pt x="23" y="17"/>
                      <a:pt x="23" y="17"/>
                    </a:cubicBezTo>
                    <a:cubicBezTo>
                      <a:pt x="23" y="18"/>
                      <a:pt x="23" y="19"/>
                      <a:pt x="23" y="20"/>
                    </a:cubicBezTo>
                    <a:cubicBezTo>
                      <a:pt x="23" y="20"/>
                      <a:pt x="23" y="21"/>
                      <a:pt x="24" y="20"/>
                    </a:cubicBezTo>
                    <a:cubicBezTo>
                      <a:pt x="24" y="18"/>
                      <a:pt x="24" y="18"/>
                      <a:pt x="24" y="18"/>
                    </a:cubicBezTo>
                    <a:cubicBezTo>
                      <a:pt x="26" y="20"/>
                      <a:pt x="26" y="20"/>
                      <a:pt x="26" y="20"/>
                    </a:cubicBezTo>
                    <a:cubicBezTo>
                      <a:pt x="26" y="18"/>
                      <a:pt x="28" y="17"/>
                      <a:pt x="28" y="19"/>
                    </a:cubicBezTo>
                    <a:cubicBezTo>
                      <a:pt x="28" y="20"/>
                      <a:pt x="28" y="20"/>
                      <a:pt x="28" y="21"/>
                    </a:cubicBezTo>
                    <a:cubicBezTo>
                      <a:pt x="29" y="21"/>
                      <a:pt x="29" y="21"/>
                      <a:pt x="29" y="20"/>
                    </a:cubicBezTo>
                    <a:cubicBezTo>
                      <a:pt x="29" y="19"/>
                      <a:pt x="29" y="18"/>
                      <a:pt x="28" y="18"/>
                    </a:cubicBezTo>
                    <a:close/>
                    <a:moveTo>
                      <a:pt x="43" y="55"/>
                    </a:moveTo>
                    <a:cubicBezTo>
                      <a:pt x="40" y="55"/>
                      <a:pt x="40" y="55"/>
                      <a:pt x="40" y="55"/>
                    </a:cubicBezTo>
                    <a:cubicBezTo>
                      <a:pt x="40" y="52"/>
                      <a:pt x="40" y="52"/>
                      <a:pt x="40" y="52"/>
                    </a:cubicBezTo>
                    <a:cubicBezTo>
                      <a:pt x="36" y="52"/>
                      <a:pt x="36" y="52"/>
                      <a:pt x="36" y="52"/>
                    </a:cubicBezTo>
                    <a:cubicBezTo>
                      <a:pt x="36" y="55"/>
                      <a:pt x="36" y="55"/>
                      <a:pt x="36" y="55"/>
                    </a:cubicBezTo>
                    <a:cubicBezTo>
                      <a:pt x="40" y="55"/>
                      <a:pt x="40" y="55"/>
                      <a:pt x="40" y="55"/>
                    </a:cubicBezTo>
                    <a:cubicBezTo>
                      <a:pt x="40" y="59"/>
                      <a:pt x="40" y="59"/>
                      <a:pt x="40" y="59"/>
                    </a:cubicBezTo>
                    <a:cubicBezTo>
                      <a:pt x="43" y="59"/>
                      <a:pt x="43" y="59"/>
                      <a:pt x="43" y="59"/>
                    </a:cubicBezTo>
                    <a:lnTo>
                      <a:pt x="43" y="55"/>
                    </a:lnTo>
                    <a:close/>
                    <a:moveTo>
                      <a:pt x="57" y="53"/>
                    </a:moveTo>
                    <a:cubicBezTo>
                      <a:pt x="51" y="53"/>
                      <a:pt x="51" y="53"/>
                      <a:pt x="51" y="53"/>
                    </a:cubicBezTo>
                    <a:cubicBezTo>
                      <a:pt x="51" y="58"/>
                      <a:pt x="51" y="58"/>
                      <a:pt x="51" y="58"/>
                    </a:cubicBezTo>
                    <a:cubicBezTo>
                      <a:pt x="57" y="58"/>
                      <a:pt x="57" y="58"/>
                      <a:pt x="57" y="58"/>
                    </a:cubicBezTo>
                    <a:cubicBezTo>
                      <a:pt x="57" y="57"/>
                      <a:pt x="57" y="57"/>
                      <a:pt x="57" y="57"/>
                    </a:cubicBezTo>
                    <a:cubicBezTo>
                      <a:pt x="64" y="57"/>
                      <a:pt x="64" y="57"/>
                      <a:pt x="64" y="57"/>
                    </a:cubicBezTo>
                    <a:cubicBezTo>
                      <a:pt x="64" y="54"/>
                      <a:pt x="64" y="54"/>
                      <a:pt x="64" y="54"/>
                    </a:cubicBezTo>
                    <a:cubicBezTo>
                      <a:pt x="57" y="54"/>
                      <a:pt x="57" y="54"/>
                      <a:pt x="57" y="54"/>
                    </a:cubicBezTo>
                    <a:lnTo>
                      <a:pt x="57" y="53"/>
                    </a:lnTo>
                    <a:close/>
                    <a:moveTo>
                      <a:pt x="48" y="0"/>
                    </a:moveTo>
                    <a:cubicBezTo>
                      <a:pt x="50" y="2"/>
                      <a:pt x="50" y="2"/>
                      <a:pt x="50" y="2"/>
                    </a:cubicBezTo>
                    <a:cubicBezTo>
                      <a:pt x="50" y="63"/>
                      <a:pt x="50" y="63"/>
                      <a:pt x="50" y="63"/>
                    </a:cubicBezTo>
                    <a:cubicBezTo>
                      <a:pt x="48" y="65"/>
                      <a:pt x="48" y="65"/>
                      <a:pt x="48" y="65"/>
                    </a:cubicBezTo>
                    <a:cubicBezTo>
                      <a:pt x="16" y="65"/>
                      <a:pt x="16" y="65"/>
                      <a:pt x="16" y="65"/>
                    </a:cubicBezTo>
                    <a:cubicBezTo>
                      <a:pt x="14" y="63"/>
                      <a:pt x="14" y="63"/>
                      <a:pt x="14" y="63"/>
                    </a:cubicBezTo>
                    <a:cubicBezTo>
                      <a:pt x="14" y="2"/>
                      <a:pt x="14" y="2"/>
                      <a:pt x="14" y="2"/>
                    </a:cubicBezTo>
                    <a:cubicBezTo>
                      <a:pt x="16" y="0"/>
                      <a:pt x="16" y="0"/>
                      <a:pt x="16" y="0"/>
                    </a:cubicBezTo>
                    <a:lnTo>
                      <a:pt x="48" y="0"/>
                    </a:lnTo>
                    <a:close/>
                    <a:moveTo>
                      <a:pt x="49" y="3"/>
                    </a:moveTo>
                    <a:cubicBezTo>
                      <a:pt x="47" y="1"/>
                      <a:pt x="47" y="1"/>
                      <a:pt x="47" y="1"/>
                    </a:cubicBezTo>
                    <a:cubicBezTo>
                      <a:pt x="16" y="1"/>
                      <a:pt x="16" y="1"/>
                      <a:pt x="16" y="1"/>
                    </a:cubicBezTo>
                    <a:cubicBezTo>
                      <a:pt x="15" y="3"/>
                      <a:pt x="15" y="3"/>
                      <a:pt x="15" y="3"/>
                    </a:cubicBezTo>
                    <a:cubicBezTo>
                      <a:pt x="15" y="62"/>
                      <a:pt x="15" y="62"/>
                      <a:pt x="15" y="62"/>
                    </a:cubicBezTo>
                    <a:cubicBezTo>
                      <a:pt x="16" y="64"/>
                      <a:pt x="16" y="64"/>
                      <a:pt x="16" y="64"/>
                    </a:cubicBezTo>
                    <a:cubicBezTo>
                      <a:pt x="47" y="64"/>
                      <a:pt x="47" y="64"/>
                      <a:pt x="47" y="64"/>
                    </a:cubicBezTo>
                    <a:cubicBezTo>
                      <a:pt x="49" y="62"/>
                      <a:pt x="49" y="62"/>
                      <a:pt x="49" y="62"/>
                    </a:cubicBezTo>
                    <a:lnTo>
                      <a:pt x="49" y="3"/>
                    </a:lnTo>
                    <a:close/>
                    <a:moveTo>
                      <a:pt x="57" y="43"/>
                    </a:moveTo>
                    <a:cubicBezTo>
                      <a:pt x="51" y="43"/>
                      <a:pt x="51" y="43"/>
                      <a:pt x="51" y="43"/>
                    </a:cubicBezTo>
                    <a:cubicBezTo>
                      <a:pt x="51" y="49"/>
                      <a:pt x="51" y="49"/>
                      <a:pt x="51" y="49"/>
                    </a:cubicBezTo>
                    <a:cubicBezTo>
                      <a:pt x="57" y="49"/>
                      <a:pt x="57" y="49"/>
                      <a:pt x="57" y="49"/>
                    </a:cubicBezTo>
                    <a:cubicBezTo>
                      <a:pt x="57" y="48"/>
                      <a:pt x="57" y="48"/>
                      <a:pt x="57" y="48"/>
                    </a:cubicBezTo>
                    <a:cubicBezTo>
                      <a:pt x="64" y="48"/>
                      <a:pt x="64" y="48"/>
                      <a:pt x="64" y="48"/>
                    </a:cubicBezTo>
                    <a:cubicBezTo>
                      <a:pt x="64" y="45"/>
                      <a:pt x="64" y="45"/>
                      <a:pt x="64" y="45"/>
                    </a:cubicBezTo>
                    <a:cubicBezTo>
                      <a:pt x="57" y="45"/>
                      <a:pt x="57" y="45"/>
                      <a:pt x="57" y="45"/>
                    </a:cubicBezTo>
                    <a:lnTo>
                      <a:pt x="57" y="43"/>
                    </a:lnTo>
                    <a:close/>
                    <a:moveTo>
                      <a:pt x="57" y="8"/>
                    </a:moveTo>
                    <a:cubicBezTo>
                      <a:pt x="57" y="7"/>
                      <a:pt x="57" y="7"/>
                      <a:pt x="57" y="7"/>
                    </a:cubicBezTo>
                    <a:cubicBezTo>
                      <a:pt x="51" y="7"/>
                      <a:pt x="51" y="7"/>
                      <a:pt x="51" y="7"/>
                    </a:cubicBezTo>
                    <a:cubicBezTo>
                      <a:pt x="51" y="13"/>
                      <a:pt x="51" y="13"/>
                      <a:pt x="51" y="13"/>
                    </a:cubicBezTo>
                    <a:cubicBezTo>
                      <a:pt x="57" y="13"/>
                      <a:pt x="57" y="13"/>
                      <a:pt x="57" y="13"/>
                    </a:cubicBezTo>
                    <a:cubicBezTo>
                      <a:pt x="57" y="11"/>
                      <a:pt x="57" y="11"/>
                      <a:pt x="57" y="11"/>
                    </a:cubicBezTo>
                    <a:cubicBezTo>
                      <a:pt x="64" y="11"/>
                      <a:pt x="64" y="11"/>
                      <a:pt x="64" y="11"/>
                    </a:cubicBezTo>
                    <a:cubicBezTo>
                      <a:pt x="64" y="8"/>
                      <a:pt x="64" y="8"/>
                      <a:pt x="64" y="8"/>
                    </a:cubicBezTo>
                    <a:lnTo>
                      <a:pt x="57"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17" name="矩形 116">
              <a:extLst>
                <a:ext uri="{FF2B5EF4-FFF2-40B4-BE49-F238E27FC236}">
                  <a16:creationId xmlns:a16="http://schemas.microsoft.com/office/drawing/2014/main" id="{AD78E054-2695-4D7C-9C6E-0B4AD35DBCD6}"/>
                </a:ext>
              </a:extLst>
            </p:cNvPr>
            <p:cNvSpPr/>
            <p:nvPr/>
          </p:nvSpPr>
          <p:spPr>
            <a:xfrm rot="16200000">
              <a:off x="1986449" y="2087751"/>
              <a:ext cx="660037" cy="2420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010101101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000101101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endParaRPr lang="zh-CN" altLang="en-US" sz="1300" dirty="0">
                <a:solidFill>
                  <a:schemeClr val="bg1">
                    <a:lumMod val="75000"/>
                  </a:schemeClr>
                </a:solidFill>
                <a:latin typeface="微软雅黑" panose="020B0503020204020204" pitchFamily="34" charset="-122"/>
                <a:ea typeface="微软雅黑" panose="020B0503020204020204" pitchFamily="34" charset="-122"/>
              </a:endParaRPr>
            </a:p>
          </p:txBody>
        </p:sp>
        <p:grpSp>
          <p:nvGrpSpPr>
            <p:cNvPr id="118" name="组 174"/>
            <p:cNvGrpSpPr/>
            <p:nvPr/>
          </p:nvGrpSpPr>
          <p:grpSpPr>
            <a:xfrm>
              <a:off x="978607" y="1259395"/>
              <a:ext cx="2775325" cy="1613518"/>
              <a:chOff x="2987824" y="1131590"/>
              <a:chExt cx="3657828" cy="2126589"/>
            </a:xfrm>
          </p:grpSpPr>
          <p:sp>
            <p:nvSpPr>
              <p:cNvPr id="119" name="object 7">
                <a:extLst>
                  <a:ext uri="{FF2B5EF4-FFF2-40B4-BE49-F238E27FC236}">
                    <a16:creationId xmlns:a16="http://schemas.microsoft.com/office/drawing/2014/main" id="{8B36F4C2-CE13-4EA0-ACB0-5A7593DC8AAB}"/>
                  </a:ext>
                </a:extLst>
              </p:cNvPr>
              <p:cNvSpPr>
                <a:spLocks/>
              </p:cNvSpPr>
              <p:nvPr/>
            </p:nvSpPr>
            <p:spPr bwMode="auto">
              <a:xfrm>
                <a:off x="2987824" y="1131590"/>
                <a:ext cx="3438397" cy="2126589"/>
              </a:xfrm>
              <a:custGeom>
                <a:avLst/>
                <a:gdLst>
                  <a:gd name="T0" fmla="*/ 862745 w 2159000"/>
                  <a:gd name="T1" fmla="*/ 2046 h 1498600"/>
                  <a:gd name="T2" fmla="*/ 768293 w 2159000"/>
                  <a:gd name="T3" fmla="*/ 17898 h 1498600"/>
                  <a:gd name="T4" fmla="*/ 679614 w 2159000"/>
                  <a:gd name="T5" fmla="*/ 48270 h 1498600"/>
                  <a:gd name="T6" fmla="*/ 598078 w 2159000"/>
                  <a:gd name="T7" fmla="*/ 91771 h 1498600"/>
                  <a:gd name="T8" fmla="*/ 525055 w 2159000"/>
                  <a:gd name="T9" fmla="*/ 147010 h 1498600"/>
                  <a:gd name="T10" fmla="*/ 461916 w 2159000"/>
                  <a:gd name="T11" fmla="*/ 212598 h 1498600"/>
                  <a:gd name="T12" fmla="*/ 410030 w 2159000"/>
                  <a:gd name="T13" fmla="*/ 287143 h 1498600"/>
                  <a:gd name="T14" fmla="*/ 370768 w 2159000"/>
                  <a:gd name="T15" fmla="*/ 369256 h 1498600"/>
                  <a:gd name="T16" fmla="*/ 345500 w 2159000"/>
                  <a:gd name="T17" fmla="*/ 457545 h 1498600"/>
                  <a:gd name="T18" fmla="*/ 335597 w 2159000"/>
                  <a:gd name="T19" fmla="*/ 550621 h 1498600"/>
                  <a:gd name="T20" fmla="*/ 249523 w 2159000"/>
                  <a:gd name="T21" fmla="*/ 589812 h 1498600"/>
                  <a:gd name="T22" fmla="*/ 173224 w 2159000"/>
                  <a:gd name="T23" fmla="*/ 643264 h 1498600"/>
                  <a:gd name="T24" fmla="*/ 108533 w 2159000"/>
                  <a:gd name="T25" fmla="*/ 709118 h 1498600"/>
                  <a:gd name="T26" fmla="*/ 57284 w 2159000"/>
                  <a:gd name="T27" fmla="*/ 785514 h 1498600"/>
                  <a:gd name="T28" fmla="*/ 21309 w 2159000"/>
                  <a:gd name="T29" fmla="*/ 870593 h 1498600"/>
                  <a:gd name="T30" fmla="*/ 2444 w 2159000"/>
                  <a:gd name="T31" fmla="*/ 962495 h 1498600"/>
                  <a:gd name="T32" fmla="*/ 2288 w 2159000"/>
                  <a:gd name="T33" fmla="*/ 1056997 h 1498600"/>
                  <a:gd name="T34" fmla="*/ 19980 w 2159000"/>
                  <a:gd name="T35" fmla="*/ 1146456 h 1498600"/>
                  <a:gd name="T36" fmla="*/ 53793 w 2159000"/>
                  <a:gd name="T37" fmla="*/ 1229566 h 1498600"/>
                  <a:gd name="T38" fmla="*/ 102087 w 2159000"/>
                  <a:gd name="T39" fmla="*/ 1304607 h 1498600"/>
                  <a:gd name="T40" fmla="*/ 163222 w 2159000"/>
                  <a:gd name="T41" fmla="*/ 1369859 h 1498600"/>
                  <a:gd name="T42" fmla="*/ 235560 w 2159000"/>
                  <a:gd name="T43" fmla="*/ 1423604 h 1498600"/>
                  <a:gd name="T44" fmla="*/ 317460 w 2159000"/>
                  <a:gd name="T45" fmla="*/ 1464122 h 1498600"/>
                  <a:gd name="T46" fmla="*/ 407283 w 2159000"/>
                  <a:gd name="T47" fmla="*/ 1489694 h 1498600"/>
                  <a:gd name="T48" fmla="*/ 503389 w 2159000"/>
                  <a:gd name="T49" fmla="*/ 1498600 h 1498600"/>
                  <a:gd name="T50" fmla="*/ 1704348 w 2159000"/>
                  <a:gd name="T51" fmla="*/ 1496337 h 1498600"/>
                  <a:gd name="T52" fmla="*/ 1797520 w 2159000"/>
                  <a:gd name="T53" fmla="*/ 1478883 h 1498600"/>
                  <a:gd name="T54" fmla="*/ 1883587 w 2159000"/>
                  <a:gd name="T55" fmla="*/ 1445624 h 1498600"/>
                  <a:gd name="T56" fmla="*/ 1960911 w 2159000"/>
                  <a:gd name="T57" fmla="*/ 1398277 h 1498600"/>
                  <a:gd name="T58" fmla="*/ 2027852 w 2159000"/>
                  <a:gd name="T59" fmla="*/ 1338564 h 1498600"/>
                  <a:gd name="T60" fmla="*/ 2082770 w 2159000"/>
                  <a:gd name="T61" fmla="*/ 1268202 h 1498600"/>
                  <a:gd name="T62" fmla="*/ 2124027 w 2159000"/>
                  <a:gd name="T63" fmla="*/ 1188912 h 1498600"/>
                  <a:gd name="T64" fmla="*/ 2149983 w 2159000"/>
                  <a:gd name="T65" fmla="*/ 1102413 h 1498600"/>
                  <a:gd name="T66" fmla="*/ 2158999 w 2159000"/>
                  <a:gd name="T67" fmla="*/ 1010424 h 1498600"/>
                  <a:gd name="T68" fmla="*/ 2149004 w 2159000"/>
                  <a:gd name="T69" fmla="*/ 913345 h 1498600"/>
                  <a:gd name="T70" fmla="*/ 2120054 w 2159000"/>
                  <a:gd name="T71" fmla="*/ 822258 h 1498600"/>
                  <a:gd name="T72" fmla="*/ 2073703 w 2159000"/>
                  <a:gd name="T73" fmla="*/ 739370 h 1498600"/>
                  <a:gd name="T74" fmla="*/ 2011505 w 2159000"/>
                  <a:gd name="T75" fmla="*/ 666888 h 1498600"/>
                  <a:gd name="T76" fmla="*/ 1935012 w 2159000"/>
                  <a:gd name="T77" fmla="*/ 607021 h 1498600"/>
                  <a:gd name="T78" fmla="*/ 1845779 w 2159000"/>
                  <a:gd name="T79" fmla="*/ 561975 h 1498600"/>
                  <a:gd name="T80" fmla="*/ 1828980 w 2159000"/>
                  <a:gd name="T81" fmla="*/ 470016 h 1498600"/>
                  <a:gd name="T82" fmla="*/ 1787369 w 2159000"/>
                  <a:gd name="T83" fmla="*/ 388704 h 1498600"/>
                  <a:gd name="T84" fmla="*/ 1724980 w 2159000"/>
                  <a:gd name="T85" fmla="*/ 321926 h 1498600"/>
                  <a:gd name="T86" fmla="*/ 1645851 w 2159000"/>
                  <a:gd name="T87" fmla="*/ 273572 h 1498600"/>
                  <a:gd name="T88" fmla="*/ 1398320 w 2159000"/>
                  <a:gd name="T89" fmla="*/ 261124 h 1498600"/>
                  <a:gd name="T90" fmla="*/ 1339358 w 2159000"/>
                  <a:gd name="T91" fmla="*/ 186594 h 1498600"/>
                  <a:gd name="T92" fmla="*/ 1269675 w 2159000"/>
                  <a:gd name="T93" fmla="*/ 122785 h 1498600"/>
                  <a:gd name="T94" fmla="*/ 1190671 w 2159000"/>
                  <a:gd name="T95" fmla="*/ 70959 h 1498600"/>
                  <a:gd name="T96" fmla="*/ 1103742 w 2159000"/>
                  <a:gd name="T97" fmla="*/ 32378 h 1498600"/>
                  <a:gd name="T98" fmla="*/ 1010289 w 2159000"/>
                  <a:gd name="T99" fmla="*/ 8305 h 1498600"/>
                  <a:gd name="T100" fmla="*/ 911707 w 2159000"/>
                  <a:gd name="T101" fmla="*/ 0 h 1498600"/>
                  <a:gd name="T102" fmla="*/ 1476189 w 2159000"/>
                  <a:gd name="T103" fmla="*/ 245158 h 1498600"/>
                  <a:gd name="T104" fmla="*/ 1423575 w 2159000"/>
                  <a:gd name="T105" fmla="*/ 253673 h 1498600"/>
                  <a:gd name="T106" fmla="*/ 1611282 w 2159000"/>
                  <a:gd name="T107" fmla="*/ 261124 h 1498600"/>
                  <a:gd name="T108" fmla="*/ 1554015 w 2159000"/>
                  <a:gd name="T109" fmla="*/ 247531 h 14986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159000" h="1498600">
                    <a:moveTo>
                      <a:pt x="911707" y="0"/>
                    </a:moveTo>
                    <a:lnTo>
                      <a:pt x="862745" y="2046"/>
                    </a:lnTo>
                    <a:lnTo>
                      <a:pt x="814883" y="8070"/>
                    </a:lnTo>
                    <a:lnTo>
                      <a:pt x="768293" y="17898"/>
                    </a:lnTo>
                    <a:lnTo>
                      <a:pt x="723146" y="31356"/>
                    </a:lnTo>
                    <a:lnTo>
                      <a:pt x="679614" y="48270"/>
                    </a:lnTo>
                    <a:lnTo>
                      <a:pt x="637867" y="68466"/>
                    </a:lnTo>
                    <a:lnTo>
                      <a:pt x="598078" y="91771"/>
                    </a:lnTo>
                    <a:lnTo>
                      <a:pt x="560417" y="118010"/>
                    </a:lnTo>
                    <a:lnTo>
                      <a:pt x="525055" y="147010"/>
                    </a:lnTo>
                    <a:lnTo>
                      <a:pt x="492164" y="178597"/>
                    </a:lnTo>
                    <a:lnTo>
                      <a:pt x="461916" y="212598"/>
                    </a:lnTo>
                    <a:lnTo>
                      <a:pt x="434480" y="248838"/>
                    </a:lnTo>
                    <a:lnTo>
                      <a:pt x="410030" y="287143"/>
                    </a:lnTo>
                    <a:lnTo>
                      <a:pt x="388736" y="327340"/>
                    </a:lnTo>
                    <a:lnTo>
                      <a:pt x="370768" y="369256"/>
                    </a:lnTo>
                    <a:lnTo>
                      <a:pt x="356299" y="412715"/>
                    </a:lnTo>
                    <a:lnTo>
                      <a:pt x="345500" y="457545"/>
                    </a:lnTo>
                    <a:lnTo>
                      <a:pt x="338543" y="503571"/>
                    </a:lnTo>
                    <a:lnTo>
                      <a:pt x="335597" y="550621"/>
                    </a:lnTo>
                    <a:lnTo>
                      <a:pt x="291453" y="568318"/>
                    </a:lnTo>
                    <a:lnTo>
                      <a:pt x="249523" y="589812"/>
                    </a:lnTo>
                    <a:lnTo>
                      <a:pt x="210037" y="614872"/>
                    </a:lnTo>
                    <a:lnTo>
                      <a:pt x="173224" y="643264"/>
                    </a:lnTo>
                    <a:lnTo>
                      <a:pt x="139313" y="674757"/>
                    </a:lnTo>
                    <a:lnTo>
                      <a:pt x="108533" y="709118"/>
                    </a:lnTo>
                    <a:lnTo>
                      <a:pt x="81114" y="746115"/>
                    </a:lnTo>
                    <a:lnTo>
                      <a:pt x="57284" y="785514"/>
                    </a:lnTo>
                    <a:lnTo>
                      <a:pt x="37273" y="827084"/>
                    </a:lnTo>
                    <a:lnTo>
                      <a:pt x="21309" y="870593"/>
                    </a:lnTo>
                    <a:lnTo>
                      <a:pt x="9623" y="915807"/>
                    </a:lnTo>
                    <a:lnTo>
                      <a:pt x="2444" y="962495"/>
                    </a:lnTo>
                    <a:lnTo>
                      <a:pt x="0" y="1010424"/>
                    </a:lnTo>
                    <a:lnTo>
                      <a:pt x="2288" y="1056997"/>
                    </a:lnTo>
                    <a:lnTo>
                      <a:pt x="9016" y="1102413"/>
                    </a:lnTo>
                    <a:lnTo>
                      <a:pt x="19980" y="1146456"/>
                    </a:lnTo>
                    <a:lnTo>
                      <a:pt x="34974" y="1188912"/>
                    </a:lnTo>
                    <a:lnTo>
                      <a:pt x="53793" y="1229566"/>
                    </a:lnTo>
                    <a:lnTo>
                      <a:pt x="76232" y="1268202"/>
                    </a:lnTo>
                    <a:lnTo>
                      <a:pt x="102087" y="1304607"/>
                    </a:lnTo>
                    <a:lnTo>
                      <a:pt x="131152" y="1338564"/>
                    </a:lnTo>
                    <a:lnTo>
                      <a:pt x="163222" y="1369859"/>
                    </a:lnTo>
                    <a:lnTo>
                      <a:pt x="198093" y="1398277"/>
                    </a:lnTo>
                    <a:lnTo>
                      <a:pt x="235560" y="1423604"/>
                    </a:lnTo>
                    <a:lnTo>
                      <a:pt x="275417" y="1445624"/>
                    </a:lnTo>
                    <a:lnTo>
                      <a:pt x="317460" y="1464122"/>
                    </a:lnTo>
                    <a:lnTo>
                      <a:pt x="361484" y="1478883"/>
                    </a:lnTo>
                    <a:lnTo>
                      <a:pt x="407283" y="1489694"/>
                    </a:lnTo>
                    <a:lnTo>
                      <a:pt x="454653" y="1496337"/>
                    </a:lnTo>
                    <a:lnTo>
                      <a:pt x="503389" y="1498600"/>
                    </a:lnTo>
                    <a:lnTo>
                      <a:pt x="1655610" y="1498600"/>
                    </a:lnTo>
                    <a:lnTo>
                      <a:pt x="1704348" y="1496337"/>
                    </a:lnTo>
                    <a:lnTo>
                      <a:pt x="1751719" y="1489694"/>
                    </a:lnTo>
                    <a:lnTo>
                      <a:pt x="1797520" y="1478883"/>
                    </a:lnTo>
                    <a:lnTo>
                      <a:pt x="1841544" y="1464122"/>
                    </a:lnTo>
                    <a:lnTo>
                      <a:pt x="1883587" y="1445624"/>
                    </a:lnTo>
                    <a:lnTo>
                      <a:pt x="1923445" y="1423604"/>
                    </a:lnTo>
                    <a:lnTo>
                      <a:pt x="1960911" y="1398277"/>
                    </a:lnTo>
                    <a:lnTo>
                      <a:pt x="1995782" y="1369859"/>
                    </a:lnTo>
                    <a:lnTo>
                      <a:pt x="2027852" y="1338564"/>
                    </a:lnTo>
                    <a:lnTo>
                      <a:pt x="2056916" y="1304607"/>
                    </a:lnTo>
                    <a:lnTo>
                      <a:pt x="2082770" y="1268202"/>
                    </a:lnTo>
                    <a:lnTo>
                      <a:pt x="2105209" y="1229566"/>
                    </a:lnTo>
                    <a:lnTo>
                      <a:pt x="2124027" y="1188912"/>
                    </a:lnTo>
                    <a:lnTo>
                      <a:pt x="2139020" y="1146456"/>
                    </a:lnTo>
                    <a:lnTo>
                      <a:pt x="2149983" y="1102413"/>
                    </a:lnTo>
                    <a:lnTo>
                      <a:pt x="2156711" y="1056997"/>
                    </a:lnTo>
                    <a:lnTo>
                      <a:pt x="2158999" y="1010424"/>
                    </a:lnTo>
                    <a:lnTo>
                      <a:pt x="2156468" y="961274"/>
                    </a:lnTo>
                    <a:lnTo>
                      <a:pt x="2149004" y="913345"/>
                    </a:lnTo>
                    <a:lnTo>
                      <a:pt x="2136801" y="866914"/>
                    </a:lnTo>
                    <a:lnTo>
                      <a:pt x="2120054" y="822258"/>
                    </a:lnTo>
                    <a:lnTo>
                      <a:pt x="2098957" y="779651"/>
                    </a:lnTo>
                    <a:lnTo>
                      <a:pt x="2073703" y="739370"/>
                    </a:lnTo>
                    <a:lnTo>
                      <a:pt x="2044488" y="701690"/>
                    </a:lnTo>
                    <a:lnTo>
                      <a:pt x="2011505" y="666888"/>
                    </a:lnTo>
                    <a:lnTo>
                      <a:pt x="1974948" y="635240"/>
                    </a:lnTo>
                    <a:lnTo>
                      <a:pt x="1935012" y="607021"/>
                    </a:lnTo>
                    <a:lnTo>
                      <a:pt x="1891891" y="582507"/>
                    </a:lnTo>
                    <a:lnTo>
                      <a:pt x="1845779" y="561975"/>
                    </a:lnTo>
                    <a:lnTo>
                      <a:pt x="1840734" y="514908"/>
                    </a:lnTo>
                    <a:lnTo>
                      <a:pt x="1828980" y="470016"/>
                    </a:lnTo>
                    <a:lnTo>
                      <a:pt x="1811024" y="427786"/>
                    </a:lnTo>
                    <a:lnTo>
                      <a:pt x="1787369" y="388704"/>
                    </a:lnTo>
                    <a:lnTo>
                      <a:pt x="1758519" y="353255"/>
                    </a:lnTo>
                    <a:lnTo>
                      <a:pt x="1724980" y="321926"/>
                    </a:lnTo>
                    <a:lnTo>
                      <a:pt x="1687256" y="295202"/>
                    </a:lnTo>
                    <a:lnTo>
                      <a:pt x="1645851" y="273572"/>
                    </a:lnTo>
                    <a:lnTo>
                      <a:pt x="1611282" y="261124"/>
                    </a:lnTo>
                    <a:lnTo>
                      <a:pt x="1398320" y="261124"/>
                    </a:lnTo>
                    <a:lnTo>
                      <a:pt x="1370266" y="222598"/>
                    </a:lnTo>
                    <a:lnTo>
                      <a:pt x="1339358" y="186594"/>
                    </a:lnTo>
                    <a:lnTo>
                      <a:pt x="1305769" y="153270"/>
                    </a:lnTo>
                    <a:lnTo>
                      <a:pt x="1269675" y="122785"/>
                    </a:lnTo>
                    <a:lnTo>
                      <a:pt x="1231251" y="95295"/>
                    </a:lnTo>
                    <a:lnTo>
                      <a:pt x="1190671" y="70959"/>
                    </a:lnTo>
                    <a:lnTo>
                      <a:pt x="1148110" y="49934"/>
                    </a:lnTo>
                    <a:lnTo>
                      <a:pt x="1103742" y="32378"/>
                    </a:lnTo>
                    <a:lnTo>
                      <a:pt x="1057744" y="18449"/>
                    </a:lnTo>
                    <a:lnTo>
                      <a:pt x="1010289" y="8305"/>
                    </a:lnTo>
                    <a:lnTo>
                      <a:pt x="961551" y="2102"/>
                    </a:lnTo>
                    <a:lnTo>
                      <a:pt x="911707" y="0"/>
                    </a:lnTo>
                    <a:close/>
                  </a:path>
                  <a:path w="2159000" h="1498600">
                    <a:moveTo>
                      <a:pt x="1504594" y="244094"/>
                    </a:moveTo>
                    <a:lnTo>
                      <a:pt x="1476189" y="245158"/>
                    </a:lnTo>
                    <a:lnTo>
                      <a:pt x="1449357" y="248351"/>
                    </a:lnTo>
                    <a:lnTo>
                      <a:pt x="1423575" y="253673"/>
                    </a:lnTo>
                    <a:lnTo>
                      <a:pt x="1398320" y="261124"/>
                    </a:lnTo>
                    <a:lnTo>
                      <a:pt x="1611282" y="261124"/>
                    </a:lnTo>
                    <a:lnTo>
                      <a:pt x="1601269" y="257519"/>
                    </a:lnTo>
                    <a:lnTo>
                      <a:pt x="1554015" y="247531"/>
                    </a:lnTo>
                    <a:lnTo>
                      <a:pt x="1504594" y="244094"/>
                    </a:lnTo>
                    <a:close/>
                  </a:path>
                </a:pathLst>
              </a:custGeom>
              <a:solidFill>
                <a:srgbClr val="0070C0"/>
              </a:solidFill>
              <a:ln>
                <a:noFill/>
              </a:ln>
            </p:spPr>
            <p:txBody>
              <a:bodyPr lIns="0" tIns="0" rIns="0" bIns="0"/>
              <a:lstStyle/>
              <a:p>
                <a:endParaRPr lang="zh-CN" altLang="en-US" sz="1327"/>
              </a:p>
            </p:txBody>
          </p:sp>
          <p:sp>
            <p:nvSpPr>
              <p:cNvPr id="120" name="圆角矩形 119"/>
              <p:cNvSpPr/>
              <p:nvPr/>
            </p:nvSpPr>
            <p:spPr>
              <a:xfrm>
                <a:off x="3687859" y="1720788"/>
                <a:ext cx="921199"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a:r>
                  <a:rPr lang="zh-CN" altLang="en-US" sz="1067" kern="0" dirty="0">
                    <a:latin typeface="微软雅黑" pitchFamily="34" charset="-122"/>
                    <a:ea typeface="微软雅黑" pitchFamily="34" charset="-122"/>
                  </a:rPr>
                  <a:t>工业监测</a:t>
                </a:r>
              </a:p>
            </p:txBody>
          </p:sp>
          <p:sp>
            <p:nvSpPr>
              <p:cNvPr id="121" name="圆角矩形 120"/>
              <p:cNvSpPr/>
              <p:nvPr/>
            </p:nvSpPr>
            <p:spPr>
              <a:xfrm>
                <a:off x="4739111" y="1722757"/>
                <a:ext cx="921199"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a:r>
                  <a:rPr lang="zh-CN" altLang="en-US" sz="1067" kern="0" dirty="0">
                    <a:latin typeface="微软雅黑" pitchFamily="34" charset="-122"/>
                    <a:ea typeface="微软雅黑" pitchFamily="34" charset="-122"/>
                  </a:rPr>
                  <a:t>协同制造</a:t>
                </a:r>
              </a:p>
            </p:txBody>
          </p:sp>
          <p:sp>
            <p:nvSpPr>
              <p:cNvPr id="122" name="圆角矩形 121"/>
              <p:cNvSpPr/>
              <p:nvPr/>
            </p:nvSpPr>
            <p:spPr>
              <a:xfrm>
                <a:off x="3758273" y="2031909"/>
                <a:ext cx="1897498"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a:latin typeface="微软雅黑" pitchFamily="34" charset="-122"/>
                    <a:ea typeface="微软雅黑" pitchFamily="34" charset="-122"/>
                  </a:rPr>
                  <a:t>智能制造</a:t>
                </a:r>
                <a:endParaRPr lang="zh-CN" altLang="en-US" sz="1067" kern="0" dirty="0">
                  <a:latin typeface="微软雅黑" pitchFamily="34" charset="-122"/>
                  <a:ea typeface="微软雅黑" pitchFamily="34" charset="-122"/>
                </a:endParaRPr>
              </a:p>
            </p:txBody>
          </p:sp>
          <p:sp>
            <p:nvSpPr>
              <p:cNvPr id="125" name="圆角矩形 124"/>
              <p:cNvSpPr/>
              <p:nvPr/>
            </p:nvSpPr>
            <p:spPr>
              <a:xfrm>
                <a:off x="3575287" y="2933329"/>
                <a:ext cx="2116977"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defTabSz="1219170"/>
                <a:r>
                  <a:rPr lang="zh-CN" altLang="en-US" sz="1067" kern="0" dirty="0">
                    <a:latin typeface="微软雅黑" pitchFamily="34" charset="-122"/>
                    <a:ea typeface="微软雅黑" pitchFamily="34" charset="-122"/>
                  </a:rPr>
                  <a:t>物联网</a:t>
                </a:r>
                <a:endParaRPr lang="en-US" altLang="zh-CN" sz="1067" kern="0" dirty="0">
                  <a:latin typeface="微软雅黑" pitchFamily="34" charset="-122"/>
                  <a:ea typeface="微软雅黑" pitchFamily="34" charset="-122"/>
                </a:endParaRPr>
              </a:p>
              <a:p>
                <a:pPr algn="ctr" defTabSz="1219170"/>
                <a:r>
                  <a:rPr lang="zh-CN" altLang="en-US" sz="800" kern="0" dirty="0">
                    <a:latin typeface="微软雅黑" pitchFamily="34" charset="-122"/>
                    <a:ea typeface="微软雅黑" pitchFamily="34" charset="-122"/>
                  </a:rPr>
                  <a:t>连接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感知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安全</a:t>
                </a:r>
                <a:r>
                  <a:rPr lang="en-US" altLang="zh-CN" sz="800" kern="0" dirty="0">
                    <a:latin typeface="微软雅黑" pitchFamily="34" charset="-122"/>
                    <a:ea typeface="微软雅黑" pitchFamily="34" charset="-122"/>
                  </a:rPr>
                  <a:t>&amp;</a:t>
                </a:r>
                <a:r>
                  <a:rPr lang="zh-CN" altLang="en-US" sz="800" kern="0" dirty="0">
                    <a:latin typeface="微软雅黑" pitchFamily="34" charset="-122"/>
                    <a:ea typeface="微软雅黑" pitchFamily="34" charset="-122"/>
                  </a:rPr>
                  <a:t>隐私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资产管理</a:t>
                </a:r>
                <a:endParaRPr lang="en-US" altLang="zh-CN" sz="800" kern="0" dirty="0">
                  <a:latin typeface="微软雅黑" pitchFamily="34" charset="-122"/>
                  <a:ea typeface="微软雅黑" pitchFamily="34" charset="-122"/>
                </a:endParaRPr>
              </a:p>
            </p:txBody>
          </p:sp>
          <p:sp>
            <p:nvSpPr>
              <p:cNvPr id="126" name="圆角矩形 125"/>
              <p:cNvSpPr/>
              <p:nvPr/>
            </p:nvSpPr>
            <p:spPr>
              <a:xfrm>
                <a:off x="3889337" y="1380796"/>
                <a:ext cx="973003"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defTabSz="1219170"/>
                <a:r>
                  <a:rPr lang="zh-CN" altLang="en-US" sz="1067" kern="0" dirty="0">
                    <a:latin typeface="微软雅黑" pitchFamily="34" charset="-122"/>
                    <a:ea typeface="微软雅黑" pitchFamily="34" charset="-122"/>
                  </a:rPr>
                  <a:t>提质增效</a:t>
                </a:r>
              </a:p>
            </p:txBody>
          </p:sp>
          <p:sp>
            <p:nvSpPr>
              <p:cNvPr id="127" name="圆角矩形 126"/>
              <p:cNvSpPr/>
              <p:nvPr/>
            </p:nvSpPr>
            <p:spPr>
              <a:xfrm>
                <a:off x="3903017" y="2450713"/>
                <a:ext cx="1506255" cy="224787"/>
              </a:xfrm>
              <a:prstGeom prst="roundRect">
                <a:avLst>
                  <a:gd name="adj" fmla="val 50000"/>
                </a:avLst>
              </a:prstGeom>
              <a:noFill/>
              <a:ln w="12700" cap="flat" cmpd="sng" algn="ctr">
                <a:noFill/>
                <a:prstDash val="dash"/>
              </a:ln>
              <a:effectLst/>
            </p:spPr>
            <p:txBody>
              <a:bodyPr rtlCol="0" anchor="ctr"/>
              <a:lstStyle/>
              <a:p>
                <a:pPr algn="ctr" defTabSz="1219170"/>
                <a:r>
                  <a:rPr lang="zh-CN" altLang="en-US" sz="1600" kern="0" dirty="0">
                    <a:solidFill>
                      <a:schemeClr val="bg1"/>
                    </a:solidFill>
                    <a:latin typeface="微软雅黑" pitchFamily="34" charset="-122"/>
                    <a:ea typeface="微软雅黑" pitchFamily="34" charset="-122"/>
                  </a:rPr>
                  <a:t>云中心</a:t>
                </a:r>
              </a:p>
            </p:txBody>
          </p:sp>
          <p:sp>
            <p:nvSpPr>
              <p:cNvPr id="128" name="文本框 127"/>
              <p:cNvSpPr txBox="1"/>
              <p:nvPr/>
            </p:nvSpPr>
            <p:spPr>
              <a:xfrm>
                <a:off x="5409549" y="1255264"/>
                <a:ext cx="729857"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合作伙伴</a:t>
                </a:r>
              </a:p>
            </p:txBody>
          </p:sp>
          <p:sp>
            <p:nvSpPr>
              <p:cNvPr id="129" name="文本框 128"/>
              <p:cNvSpPr txBox="1"/>
              <p:nvPr/>
            </p:nvSpPr>
            <p:spPr>
              <a:xfrm>
                <a:off x="5653008" y="1366990"/>
                <a:ext cx="478182"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客户</a:t>
                </a:r>
              </a:p>
            </p:txBody>
          </p:sp>
          <p:sp>
            <p:nvSpPr>
              <p:cNvPr id="130" name="文本框 129"/>
              <p:cNvSpPr txBox="1"/>
              <p:nvPr/>
            </p:nvSpPr>
            <p:spPr>
              <a:xfrm>
                <a:off x="5811708" y="1478254"/>
                <a:ext cx="729857"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开发人员</a:t>
                </a:r>
              </a:p>
            </p:txBody>
          </p:sp>
          <p:sp>
            <p:nvSpPr>
              <p:cNvPr id="131" name="文本框 130"/>
              <p:cNvSpPr txBox="1"/>
              <p:nvPr/>
            </p:nvSpPr>
            <p:spPr>
              <a:xfrm>
                <a:off x="5894334" y="1601890"/>
                <a:ext cx="478182"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员工</a:t>
                </a:r>
              </a:p>
            </p:txBody>
          </p:sp>
          <p:sp>
            <p:nvSpPr>
              <p:cNvPr id="132" name="文本框 131"/>
              <p:cNvSpPr txBox="1"/>
              <p:nvPr/>
            </p:nvSpPr>
            <p:spPr>
              <a:xfrm>
                <a:off x="5915795" y="1765672"/>
                <a:ext cx="729857"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其他人员</a:t>
                </a:r>
              </a:p>
            </p:txBody>
          </p:sp>
          <p:sp>
            <p:nvSpPr>
              <p:cNvPr id="133" name="圆角矩形 132"/>
              <p:cNvSpPr/>
              <p:nvPr/>
            </p:nvSpPr>
            <p:spPr>
              <a:xfrm>
                <a:off x="5399421" y="1537653"/>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34" name="圆角矩形 133"/>
              <p:cNvSpPr/>
              <p:nvPr/>
            </p:nvSpPr>
            <p:spPr>
              <a:xfrm>
                <a:off x="5551029" y="1590068"/>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35" name="圆角矩形 134"/>
              <p:cNvSpPr/>
              <p:nvPr/>
            </p:nvSpPr>
            <p:spPr>
              <a:xfrm>
                <a:off x="5646141" y="1669721"/>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36" name="圆角矩形 135"/>
              <p:cNvSpPr/>
              <p:nvPr/>
            </p:nvSpPr>
            <p:spPr>
              <a:xfrm>
                <a:off x="5726007" y="1766447"/>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37" name="圆角矩形 136"/>
              <p:cNvSpPr/>
              <p:nvPr/>
            </p:nvSpPr>
            <p:spPr>
              <a:xfrm>
                <a:off x="5758902" y="1880883"/>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cxnSp>
            <p:nvCxnSpPr>
              <p:cNvPr id="138" name="直线箭头连接符 252"/>
              <p:cNvCxnSpPr/>
              <p:nvPr/>
            </p:nvCxnSpPr>
            <p:spPr>
              <a:xfrm flipV="1">
                <a:off x="5476266" y="1402373"/>
                <a:ext cx="62888" cy="1352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253"/>
              <p:cNvCxnSpPr/>
              <p:nvPr/>
            </p:nvCxnSpPr>
            <p:spPr>
              <a:xfrm flipV="1">
                <a:off x="5660818" y="1461288"/>
                <a:ext cx="62888" cy="1352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线箭头连接符 254"/>
              <p:cNvCxnSpPr/>
              <p:nvPr/>
            </p:nvCxnSpPr>
            <p:spPr>
              <a:xfrm flipV="1">
                <a:off x="5769814" y="1581343"/>
                <a:ext cx="116432" cy="89925"/>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255"/>
              <p:cNvCxnSpPr/>
              <p:nvPr/>
            </p:nvCxnSpPr>
            <p:spPr>
              <a:xfrm flipV="1">
                <a:off x="5861584" y="1685897"/>
                <a:ext cx="116432" cy="89925"/>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直线箭头连接符 256"/>
              <p:cNvCxnSpPr/>
              <p:nvPr/>
            </p:nvCxnSpPr>
            <p:spPr>
              <a:xfrm flipV="1">
                <a:off x="5896832" y="1853828"/>
                <a:ext cx="95795" cy="49664"/>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10" name="组合 9"/>
          <p:cNvGrpSpPr/>
          <p:nvPr/>
        </p:nvGrpSpPr>
        <p:grpSpPr>
          <a:xfrm>
            <a:off x="4065672" y="2317864"/>
            <a:ext cx="960000" cy="960000"/>
            <a:chOff x="3131794" y="1549908"/>
            <a:chExt cx="720000" cy="720000"/>
          </a:xfrm>
        </p:grpSpPr>
        <p:sp>
          <p:nvSpPr>
            <p:cNvPr id="186" name="Freeform 5"/>
            <p:cNvSpPr>
              <a:spLocks noEditPoints="1"/>
            </p:cNvSpPr>
            <p:nvPr/>
          </p:nvSpPr>
          <p:spPr bwMode="auto">
            <a:xfrm>
              <a:off x="3131794" y="1549908"/>
              <a:ext cx="720000" cy="720000"/>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EA545D"/>
            </a:solidFill>
            <a:ln>
              <a:noFill/>
            </a:ln>
          </p:spPr>
          <p:txBody>
            <a:bodyPr vert="horz" wrap="square" lIns="121920" tIns="60960" rIns="121920" bIns="60960" numCol="1" anchor="t" anchorCtr="0" compatLnSpc="1"/>
            <a:lstStyle/>
            <a:p>
              <a:endParaRPr lang="en-US" sz="2400" dirty="0"/>
            </a:p>
          </p:txBody>
        </p:sp>
        <p:sp>
          <p:nvSpPr>
            <p:cNvPr id="187" name="文本框 186"/>
            <p:cNvSpPr txBox="1"/>
            <p:nvPr/>
          </p:nvSpPr>
          <p:spPr>
            <a:xfrm>
              <a:off x="3288695" y="1705580"/>
              <a:ext cx="369332" cy="346249"/>
            </a:xfrm>
            <a:prstGeom prst="rect">
              <a:avLst/>
            </a:prstGeom>
            <a:noFill/>
          </p:spPr>
          <p:txBody>
            <a:bodyPr wrap="none" rtlCol="0">
              <a:spAutoFit/>
            </a:bodyPr>
            <a:lstStyle/>
            <a:p>
              <a:r>
                <a:rPr lang="zh-CN" altLang="en-US" sz="2400" dirty="0">
                  <a:solidFill>
                    <a:srgbClr val="C00000"/>
                  </a:solidFill>
                  <a:latin typeface="微软雅黑" panose="020B0503020204020204" pitchFamily="34" charset="-122"/>
                  <a:ea typeface="微软雅黑" panose="020B0503020204020204" pitchFamily="34" charset="-122"/>
                </a:rPr>
                <a:t>云</a:t>
              </a:r>
            </a:p>
          </p:txBody>
        </p:sp>
      </p:grpSp>
      <p:grpSp>
        <p:nvGrpSpPr>
          <p:cNvPr id="8" name="组合 7"/>
          <p:cNvGrpSpPr/>
          <p:nvPr/>
        </p:nvGrpSpPr>
        <p:grpSpPr>
          <a:xfrm>
            <a:off x="4065672" y="3603871"/>
            <a:ext cx="960000" cy="960000"/>
            <a:chOff x="3121167" y="2570038"/>
            <a:chExt cx="720000" cy="720000"/>
          </a:xfrm>
        </p:grpSpPr>
        <p:sp>
          <p:nvSpPr>
            <p:cNvPr id="185" name="Freeform 3"/>
            <p:cNvSpPr>
              <a:spLocks noEditPoints="1"/>
            </p:cNvSpPr>
            <p:nvPr/>
          </p:nvSpPr>
          <p:spPr bwMode="auto">
            <a:xfrm>
              <a:off x="3121167" y="2570038"/>
              <a:ext cx="720000" cy="720000"/>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FFE55F"/>
            </a:solidFill>
            <a:ln>
              <a:noFill/>
            </a:ln>
          </p:spPr>
          <p:txBody>
            <a:bodyPr vert="horz" wrap="square" lIns="121920" tIns="60960" rIns="121920" bIns="60960" numCol="1" anchor="t" anchorCtr="0" compatLnSpc="1"/>
            <a:lstStyle/>
            <a:p>
              <a:endParaRPr lang="en-US" sz="2400"/>
            </a:p>
          </p:txBody>
        </p:sp>
        <p:sp>
          <p:nvSpPr>
            <p:cNvPr id="188" name="文本框 187"/>
            <p:cNvSpPr txBox="1"/>
            <p:nvPr/>
          </p:nvSpPr>
          <p:spPr>
            <a:xfrm>
              <a:off x="3273418" y="2733842"/>
              <a:ext cx="369332" cy="346249"/>
            </a:xfrm>
            <a:prstGeom prst="rect">
              <a:avLst/>
            </a:prstGeom>
            <a:noFill/>
          </p:spPr>
          <p:txBody>
            <a:bodyPr wrap="none" rtlCol="0">
              <a:spAutoFit/>
            </a:bodyPr>
            <a:lstStyle/>
            <a:p>
              <a:r>
                <a:rPr lang="zh-CN" altLang="en-US" sz="2400" dirty="0">
                  <a:solidFill>
                    <a:srgbClr val="C00000"/>
                  </a:solidFill>
                  <a:latin typeface="微软雅黑" panose="020B0503020204020204" pitchFamily="34" charset="-122"/>
                  <a:ea typeface="微软雅黑" panose="020B0503020204020204" pitchFamily="34" charset="-122"/>
                </a:rPr>
                <a:t>网</a:t>
              </a:r>
            </a:p>
          </p:txBody>
        </p:sp>
      </p:grpSp>
      <p:grpSp>
        <p:nvGrpSpPr>
          <p:cNvPr id="9" name="组合 8"/>
          <p:cNvGrpSpPr/>
          <p:nvPr/>
        </p:nvGrpSpPr>
        <p:grpSpPr>
          <a:xfrm>
            <a:off x="4065672" y="4827599"/>
            <a:ext cx="960000" cy="960000"/>
            <a:chOff x="3148914" y="3534083"/>
            <a:chExt cx="720000" cy="720000"/>
          </a:xfrm>
        </p:grpSpPr>
        <p:sp>
          <p:nvSpPr>
            <p:cNvPr id="184" name="Freeform 2"/>
            <p:cNvSpPr>
              <a:spLocks noEditPoints="1"/>
            </p:cNvSpPr>
            <p:nvPr/>
          </p:nvSpPr>
          <p:spPr bwMode="auto">
            <a:xfrm>
              <a:off x="3148914" y="3534083"/>
              <a:ext cx="720000" cy="720000"/>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03B8DF"/>
            </a:solidFill>
            <a:ln>
              <a:noFill/>
            </a:ln>
          </p:spPr>
          <p:txBody>
            <a:bodyPr vert="horz" wrap="square" lIns="121920" tIns="60960" rIns="121920" bIns="60960" numCol="1" anchor="t" anchorCtr="0" compatLnSpc="1"/>
            <a:lstStyle/>
            <a:p>
              <a:endParaRPr lang="en-US" sz="2400"/>
            </a:p>
          </p:txBody>
        </p:sp>
        <p:sp>
          <p:nvSpPr>
            <p:cNvPr id="189" name="文本框 188"/>
            <p:cNvSpPr txBox="1"/>
            <p:nvPr/>
          </p:nvSpPr>
          <p:spPr>
            <a:xfrm>
              <a:off x="3288695" y="3687509"/>
              <a:ext cx="369332" cy="346249"/>
            </a:xfrm>
            <a:prstGeom prst="rect">
              <a:avLst/>
            </a:prstGeom>
            <a:noFill/>
          </p:spPr>
          <p:txBody>
            <a:bodyPr wrap="none" rtlCol="0">
              <a:spAutoFit/>
            </a:bodyPr>
            <a:lstStyle/>
            <a:p>
              <a:r>
                <a:rPr lang="zh-CN" altLang="en-US" sz="2400" dirty="0">
                  <a:solidFill>
                    <a:srgbClr val="C00000"/>
                  </a:solidFill>
                  <a:latin typeface="微软雅黑" panose="020B0503020204020204" pitchFamily="34" charset="-122"/>
                  <a:ea typeface="微软雅黑" panose="020B0503020204020204" pitchFamily="34" charset="-122"/>
                </a:rPr>
                <a:t>端</a:t>
              </a:r>
            </a:p>
          </p:txBody>
        </p:sp>
      </p:grpSp>
      <p:sp>
        <p:nvSpPr>
          <p:cNvPr id="18" name="线形标注 1(带强调线) 17"/>
          <p:cNvSpPr/>
          <p:nvPr/>
        </p:nvSpPr>
        <p:spPr>
          <a:xfrm>
            <a:off x="7260018" y="4287350"/>
            <a:ext cx="4155833" cy="505681"/>
          </a:xfrm>
          <a:prstGeom prst="accentCallout1">
            <a:avLst>
              <a:gd name="adj1" fmla="val 18750"/>
              <a:gd name="adj2" fmla="val -8333"/>
              <a:gd name="adj3" fmla="val 204480"/>
              <a:gd name="adj4" fmla="val -55178"/>
            </a:avLst>
          </a:prstGeom>
          <a:noFill/>
          <a:ln w="12700" cap="flat" cmpd="sng" algn="ctr">
            <a:solidFill>
              <a:srgbClr val="92D050"/>
            </a:solidFill>
            <a:prstDash val="dash"/>
          </a:ln>
        </p:spPr>
        <p:txBody>
          <a:bodyPr rtlCol="0" anchor="ctr"/>
          <a:lstStyle/>
          <a:p>
            <a:r>
              <a:rPr lang="en-US" altLang="zh-CN" sz="1867" b="1" kern="0" dirty="0">
                <a:latin typeface="微软雅黑" panose="020B0503020204020204" pitchFamily="34" charset="-122"/>
                <a:ea typeface="微软雅黑" panose="020B0503020204020204" pitchFamily="34" charset="-122"/>
              </a:rPr>
              <a:t>3.</a:t>
            </a:r>
            <a:r>
              <a:rPr lang="zh-CN" altLang="en-US" sz="1867" b="1" kern="0" dirty="0">
                <a:latin typeface="微软雅黑" panose="020B0503020204020204" pitchFamily="34" charset="-122"/>
                <a:ea typeface="微软雅黑" panose="020B0503020204020204" pitchFamily="34" charset="-122"/>
              </a:rPr>
              <a:t>物联世界的</a:t>
            </a:r>
            <a:r>
              <a:rPr lang="zh-CN" altLang="en-US" sz="1867" b="1" kern="0" dirty="0">
                <a:solidFill>
                  <a:srgbClr val="C00000"/>
                </a:solidFill>
                <a:latin typeface="微软雅黑" panose="020B0503020204020204" pitchFamily="34" charset="-122"/>
                <a:ea typeface="微软雅黑" panose="020B0503020204020204" pitchFamily="34" charset="-122"/>
              </a:rPr>
              <a:t>安全性</a:t>
            </a:r>
            <a:r>
              <a:rPr lang="zh-CN" altLang="en-US" sz="1867" b="1" kern="0" dirty="0">
                <a:latin typeface="微软雅黑" panose="020B0503020204020204" pitchFamily="34" charset="-122"/>
                <a:ea typeface="微软雅黑" panose="020B0503020204020204" pitchFamily="34" charset="-122"/>
              </a:rPr>
              <a:t>要求</a:t>
            </a:r>
            <a:endParaRPr lang="en-US" altLang="zh-CN" sz="1867" b="1" kern="0" dirty="0">
              <a:latin typeface="微软雅黑" panose="020B0503020204020204" pitchFamily="34" charset="-122"/>
              <a:ea typeface="微软雅黑" panose="020B0503020204020204" pitchFamily="34" charset="-122"/>
            </a:endParaRPr>
          </a:p>
        </p:txBody>
      </p:sp>
      <p:sp>
        <p:nvSpPr>
          <p:cNvPr id="19" name="矩形 18"/>
          <p:cNvSpPr/>
          <p:nvPr/>
        </p:nvSpPr>
        <p:spPr>
          <a:xfrm>
            <a:off x="7602452" y="1698095"/>
            <a:ext cx="4050400" cy="1117935"/>
          </a:xfrm>
          <a:prstGeom prst="rect">
            <a:avLst/>
          </a:prstGeom>
        </p:spPr>
        <p:txBody>
          <a:bodyPr wrap="square">
            <a:spAutoFit/>
          </a:bodyPr>
          <a:lstStyle/>
          <a:p>
            <a:r>
              <a:rPr lang="zh-CN" altLang="en-US" sz="1333" dirty="0">
                <a:latin typeface="微软雅黑" panose="020B0503020204020204" pitchFamily="34" charset="-122"/>
                <a:ea typeface="微软雅黑" panose="020B0503020204020204" pitchFamily="34" charset="-122"/>
              </a:rPr>
              <a:t>以工业为例，存在</a:t>
            </a:r>
            <a:r>
              <a:rPr lang="en-US" altLang="zh-CN" sz="1333" dirty="0">
                <a:latin typeface="微软雅黑" panose="020B0503020204020204" pitchFamily="34" charset="-122"/>
                <a:ea typeface="微软雅黑" panose="020B0503020204020204" pitchFamily="34" charset="-122"/>
              </a:rPr>
              <a:t>40+</a:t>
            </a:r>
            <a:r>
              <a:rPr lang="zh-CN" altLang="en-US" sz="1333" dirty="0">
                <a:latin typeface="微软雅黑" panose="020B0503020204020204" pitchFamily="34" charset="-122"/>
                <a:ea typeface="微软雅黑" panose="020B0503020204020204" pitchFamily="34" charset="-122"/>
              </a:rPr>
              <a:t>协议：</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工业以太网：</a:t>
            </a:r>
            <a:r>
              <a:rPr lang="en-US" altLang="zh-CN" sz="1333" dirty="0">
                <a:latin typeface="微软雅黑" panose="020B0503020204020204" pitchFamily="34" charset="-122"/>
                <a:ea typeface="微软雅黑" panose="020B0503020204020204" pitchFamily="34" charset="-122"/>
              </a:rPr>
              <a:t>MQTT</a:t>
            </a:r>
            <a:r>
              <a:rPr lang="zh-CN" altLang="en-US" sz="1333" dirty="0">
                <a:latin typeface="微软雅黑" panose="020B0503020204020204" pitchFamily="34" charset="-122"/>
                <a:ea typeface="微软雅黑" panose="020B0503020204020204" pitchFamily="34" charset="-122"/>
              </a:rPr>
              <a:t>、</a:t>
            </a:r>
            <a:r>
              <a:rPr lang="en-US" altLang="zh-CN" sz="1333" dirty="0">
                <a:latin typeface="微软雅黑" panose="020B0503020204020204" pitchFamily="34" charset="-122"/>
                <a:ea typeface="微软雅黑" panose="020B0503020204020204" pitchFamily="34" charset="-122"/>
              </a:rPr>
              <a:t>COAP</a:t>
            </a:r>
            <a:r>
              <a:rPr lang="zh-CN" altLang="en-US" sz="1333" dirty="0">
                <a:latin typeface="微软雅黑" panose="020B0503020204020204" pitchFamily="34" charset="-122"/>
                <a:ea typeface="微软雅黑" panose="020B0503020204020204" pitchFamily="34" charset="-122"/>
              </a:rPr>
              <a:t>、</a:t>
            </a:r>
            <a:r>
              <a:rPr lang="en-US" altLang="zh-CN" sz="1333" dirty="0">
                <a:latin typeface="微软雅黑" panose="020B0503020204020204" pitchFamily="34" charset="-122"/>
                <a:ea typeface="微软雅黑" panose="020B0503020204020204" pitchFamily="34" charset="-122"/>
              </a:rPr>
              <a:t>OPC UA</a:t>
            </a:r>
            <a:r>
              <a:rPr lang="zh-CN" altLang="en-US" sz="1333" dirty="0">
                <a:latin typeface="微软雅黑" panose="020B0503020204020204" pitchFamily="34" charset="-122"/>
                <a:ea typeface="微软雅黑" panose="020B0503020204020204" pitchFamily="34" charset="-122"/>
              </a:rPr>
              <a:t>、</a:t>
            </a:r>
            <a:r>
              <a:rPr lang="en-US" altLang="zh-CN" sz="1333" dirty="0" err="1">
                <a:latin typeface="微软雅黑" panose="020B0503020204020204" pitchFamily="34" charset="-122"/>
                <a:ea typeface="微软雅黑" panose="020B0503020204020204" pitchFamily="34" charset="-122"/>
              </a:rPr>
              <a:t>EtherCAT</a:t>
            </a:r>
            <a:r>
              <a:rPr lang="zh-CN" altLang="en-US" sz="1333" dirty="0">
                <a:latin typeface="微软雅黑" panose="020B0503020204020204" pitchFamily="34" charset="-122"/>
                <a:ea typeface="微软雅黑" panose="020B0503020204020204" pitchFamily="34" charset="-122"/>
              </a:rPr>
              <a:t>、</a:t>
            </a:r>
            <a:r>
              <a:rPr lang="en-US" altLang="zh-CN" sz="1333" dirty="0" err="1">
                <a:latin typeface="微软雅黑" panose="020B0503020204020204" pitchFamily="34" charset="-122"/>
                <a:ea typeface="微软雅黑" panose="020B0503020204020204" pitchFamily="34" charset="-122"/>
              </a:rPr>
              <a:t>Profinet</a:t>
            </a:r>
            <a:r>
              <a:rPr lang="zh-CN" altLang="en-US" sz="1333" dirty="0">
                <a:latin typeface="微软雅黑" panose="020B0503020204020204" pitchFamily="34" charset="-122"/>
                <a:ea typeface="微软雅黑" panose="020B0503020204020204" pitchFamily="34" charset="-122"/>
              </a:rPr>
              <a:t>、</a:t>
            </a:r>
            <a:r>
              <a:rPr lang="en-US" altLang="zh-CN" sz="1333" dirty="0">
                <a:latin typeface="微软雅黑" panose="020B0503020204020204" pitchFamily="34" charset="-122"/>
                <a:ea typeface="微软雅黑" panose="020B0503020204020204" pitchFamily="34" charset="-122"/>
              </a:rPr>
              <a:t>EIP</a:t>
            </a:r>
            <a:r>
              <a:rPr lang="zh-CN" altLang="en-US" sz="1333" dirty="0">
                <a:latin typeface="微软雅黑" panose="020B0503020204020204" pitchFamily="34" charset="-122"/>
                <a:ea typeface="微软雅黑" panose="020B0503020204020204" pitchFamily="34" charset="-122"/>
              </a:rPr>
              <a:t>、</a:t>
            </a:r>
            <a:r>
              <a:rPr lang="en-US" altLang="zh-CN" sz="1333" dirty="0">
                <a:latin typeface="微软雅黑" panose="020B0503020204020204" pitchFamily="34" charset="-122"/>
                <a:ea typeface="微软雅黑" panose="020B0503020204020204" pitchFamily="34" charset="-122"/>
              </a:rPr>
              <a:t>POWERLINK</a:t>
            </a:r>
            <a:r>
              <a:rPr lang="zh-CN" altLang="en-US" sz="1333" dirty="0">
                <a:latin typeface="微软雅黑" panose="020B0503020204020204" pitchFamily="34" charset="-122"/>
                <a:ea typeface="微软雅黑" panose="020B0503020204020204" pitchFamily="34" charset="-122"/>
              </a:rPr>
              <a:t>等；</a:t>
            </a: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现场总线：</a:t>
            </a:r>
            <a:r>
              <a:rPr lang="en-US" altLang="zh-CN" sz="1333" dirty="0">
                <a:latin typeface="微软雅黑" panose="020B0503020204020204" pitchFamily="34" charset="-122"/>
                <a:ea typeface="微软雅黑" panose="020B0503020204020204" pitchFamily="34" charset="-122"/>
              </a:rPr>
              <a:t>CAN</a:t>
            </a:r>
            <a:r>
              <a:rPr lang="zh-CN" altLang="en-US" sz="1333" dirty="0">
                <a:latin typeface="微软雅黑" panose="020B0503020204020204" pitchFamily="34" charset="-122"/>
                <a:ea typeface="微软雅黑" panose="020B0503020204020204" pitchFamily="34" charset="-122"/>
              </a:rPr>
              <a:t>、</a:t>
            </a:r>
            <a:r>
              <a:rPr lang="en-US" altLang="zh-CN" sz="1333" dirty="0">
                <a:latin typeface="微软雅黑" panose="020B0503020204020204" pitchFamily="34" charset="-122"/>
                <a:ea typeface="微软雅黑" panose="020B0503020204020204" pitchFamily="34" charset="-122"/>
              </a:rPr>
              <a:t>MODBUS</a:t>
            </a:r>
            <a:r>
              <a:rPr lang="zh-CN" altLang="en-US" sz="1333" dirty="0">
                <a:latin typeface="微软雅黑" panose="020B0503020204020204" pitchFamily="34" charset="-122"/>
                <a:ea typeface="微软雅黑" panose="020B0503020204020204" pitchFamily="34" charset="-122"/>
              </a:rPr>
              <a:t>、</a:t>
            </a:r>
            <a:r>
              <a:rPr lang="en-US" altLang="zh-CN" sz="1333" dirty="0" err="1">
                <a:latin typeface="微软雅黑" panose="020B0503020204020204" pitchFamily="34" charset="-122"/>
                <a:ea typeface="微软雅黑" panose="020B0503020204020204" pitchFamily="34" charset="-122"/>
              </a:rPr>
              <a:t>Profibus</a:t>
            </a:r>
            <a:r>
              <a:rPr lang="zh-CN" altLang="en-US" sz="1333" dirty="0">
                <a:latin typeface="微软雅黑" panose="020B0503020204020204" pitchFamily="34" charset="-122"/>
                <a:ea typeface="微软雅黑" panose="020B0503020204020204" pitchFamily="34" charset="-122"/>
              </a:rPr>
              <a:t>、</a:t>
            </a:r>
            <a:r>
              <a:rPr lang="en-US" altLang="zh-CN" sz="1333" dirty="0">
                <a:latin typeface="微软雅黑" panose="020B0503020204020204" pitchFamily="34" charset="-122"/>
                <a:ea typeface="微软雅黑" panose="020B0503020204020204" pitchFamily="34" charset="-122"/>
              </a:rPr>
              <a:t>HART</a:t>
            </a:r>
            <a:r>
              <a:rPr lang="zh-CN" altLang="en-US" sz="1333" dirty="0">
                <a:latin typeface="微软雅黑" panose="020B0503020204020204" pitchFamily="34" charset="-122"/>
                <a:ea typeface="微软雅黑" panose="020B0503020204020204" pitchFamily="34" charset="-122"/>
              </a:rPr>
              <a:t>等；通讯</a:t>
            </a:r>
          </a:p>
        </p:txBody>
      </p:sp>
      <p:pic>
        <p:nvPicPr>
          <p:cNvPr id="20" name="图片 1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23020" y="5716595"/>
            <a:ext cx="4629833" cy="688736"/>
          </a:xfrm>
          <a:prstGeom prst="rect">
            <a:avLst/>
          </a:prstGeom>
        </p:spPr>
      </p:pic>
      <p:sp>
        <p:nvSpPr>
          <p:cNvPr id="194" name="线形标注 1(带强调线) 193"/>
          <p:cNvSpPr/>
          <p:nvPr/>
        </p:nvSpPr>
        <p:spPr>
          <a:xfrm>
            <a:off x="7227729" y="2856826"/>
            <a:ext cx="4425123" cy="505681"/>
          </a:xfrm>
          <a:prstGeom prst="accentCallout1">
            <a:avLst>
              <a:gd name="adj1" fmla="val 18750"/>
              <a:gd name="adj2" fmla="val -8333"/>
              <a:gd name="adj3" fmla="val 495255"/>
              <a:gd name="adj4" fmla="val -51310"/>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2. </a:t>
            </a:r>
            <a:r>
              <a:rPr lang="zh-CN" altLang="en-US" sz="1867" b="1" kern="0" dirty="0">
                <a:latin typeface="微软雅黑" panose="020B0503020204020204" pitchFamily="34" charset="-122"/>
                <a:ea typeface="微软雅黑" panose="020B0503020204020204" pitchFamily="34" charset="-122"/>
              </a:rPr>
              <a:t>数据处理传输</a:t>
            </a:r>
            <a:r>
              <a:rPr lang="zh-CN" altLang="en-US" sz="1867" b="1" kern="0" dirty="0">
                <a:solidFill>
                  <a:srgbClr val="C00000"/>
                </a:solidFill>
                <a:latin typeface="微软雅黑" panose="020B0503020204020204" pitchFamily="34" charset="-122"/>
                <a:ea typeface="微软雅黑" panose="020B0503020204020204" pitchFamily="34" charset="-122"/>
              </a:rPr>
              <a:t>实时性</a:t>
            </a:r>
            <a:r>
              <a:rPr lang="zh-CN" altLang="en-US" sz="1867" b="1" kern="0" dirty="0">
                <a:latin typeface="微软雅黑" panose="020B0503020204020204" pitchFamily="34" charset="-122"/>
                <a:ea typeface="微软雅黑" panose="020B0503020204020204" pitchFamily="34" charset="-122"/>
              </a:rPr>
              <a:t>要求</a:t>
            </a:r>
            <a:r>
              <a:rPr lang="en-US" altLang="zh-CN" sz="1867" b="1" kern="0" dirty="0">
                <a:latin typeface="微软雅黑" panose="020B0503020204020204" pitchFamily="34" charset="-122"/>
                <a:ea typeface="微软雅黑" panose="020B0503020204020204" pitchFamily="34" charset="-122"/>
              </a:rPr>
              <a:t>-</a:t>
            </a:r>
            <a:r>
              <a:rPr lang="zh-CN" altLang="en-US" sz="1867" b="1" kern="0" dirty="0">
                <a:latin typeface="微软雅黑" panose="020B0503020204020204" pitchFamily="34" charset="-122"/>
                <a:ea typeface="微软雅黑" panose="020B0503020204020204" pitchFamily="34" charset="-122"/>
              </a:rPr>
              <a:t>边缘计算</a:t>
            </a:r>
            <a:endParaRPr lang="en-US" altLang="zh-CN" sz="1867" b="1" kern="0" dirty="0">
              <a:latin typeface="微软雅黑" panose="020B0503020204020204" pitchFamily="34" charset="-122"/>
              <a:ea typeface="微软雅黑" panose="020B0503020204020204" pitchFamily="34" charset="-122"/>
            </a:endParaRPr>
          </a:p>
        </p:txBody>
      </p:sp>
      <p:sp>
        <p:nvSpPr>
          <p:cNvPr id="195" name="矩形 194"/>
          <p:cNvSpPr/>
          <p:nvPr/>
        </p:nvSpPr>
        <p:spPr>
          <a:xfrm>
            <a:off x="7602452" y="3218594"/>
            <a:ext cx="4050400" cy="912814"/>
          </a:xfrm>
          <a:prstGeom prst="rect">
            <a:avLst/>
          </a:prstGeom>
        </p:spPr>
        <p:txBody>
          <a:bodyPr wrap="square">
            <a:spAutoFit/>
          </a:bodyPr>
          <a:lstStyle/>
          <a:p>
            <a:r>
              <a:rPr lang="zh-CN" altLang="en-US" sz="1333" dirty="0">
                <a:latin typeface="微软雅黑" panose="020B0503020204020204" pitchFamily="34" charset="-122"/>
                <a:ea typeface="微软雅黑" panose="020B0503020204020204" pitchFamily="34" charset="-122"/>
              </a:rPr>
              <a:t>以工业为例，存在大量嵌入式设计</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kern="0" dirty="0">
                <a:latin typeface="微软雅黑" panose="020B0503020204020204" pitchFamily="34" charset="-122"/>
                <a:ea typeface="微软雅黑" panose="020B0503020204020204" pitchFamily="34" charset="-122"/>
              </a:rPr>
              <a:t>嵌入式控制系统软件设计</a:t>
            </a:r>
            <a:endParaRPr lang="en-US" altLang="zh-CN" sz="1333" kern="0"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嵌入式控制系统硬件设计：芯片</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要具备具有边缘计算能力的端</a:t>
            </a:r>
            <a:endParaRPr lang="en-US" altLang="zh-CN" sz="1333" dirty="0">
              <a:latin typeface="微软雅黑" panose="020B0503020204020204" pitchFamily="34" charset="-122"/>
              <a:ea typeface="微软雅黑" panose="020B0503020204020204" pitchFamily="34" charset="-122"/>
            </a:endParaRPr>
          </a:p>
        </p:txBody>
      </p:sp>
      <p:sp>
        <p:nvSpPr>
          <p:cNvPr id="196" name="线形标注 1(带强调线) 195"/>
          <p:cNvSpPr/>
          <p:nvPr/>
        </p:nvSpPr>
        <p:spPr>
          <a:xfrm>
            <a:off x="7241776" y="1294862"/>
            <a:ext cx="4155833" cy="505681"/>
          </a:xfrm>
          <a:prstGeom prst="accentCallout1">
            <a:avLst>
              <a:gd name="adj1" fmla="val 18750"/>
              <a:gd name="adj2" fmla="val -8333"/>
              <a:gd name="adj3" fmla="val 798888"/>
              <a:gd name="adj4" fmla="val -54554"/>
            </a:avLst>
          </a:prstGeom>
          <a:noFill/>
          <a:ln w="12700" cap="flat" cmpd="sng" algn="ctr">
            <a:solidFill>
              <a:srgbClr val="92D050"/>
            </a:solidFill>
            <a:prstDash val="dash"/>
          </a:ln>
        </p:spPr>
        <p:txBody>
          <a:bodyPr rtlCol="0" anchor="ctr"/>
          <a:lstStyle/>
          <a:p>
            <a:r>
              <a:rPr lang="en-US" altLang="zh-CN" sz="1867" b="1" kern="0" dirty="0">
                <a:latin typeface="微软雅黑" panose="020B0503020204020204" pitchFamily="34" charset="-122"/>
                <a:ea typeface="微软雅黑" panose="020B0503020204020204" pitchFamily="34" charset="-122"/>
              </a:rPr>
              <a:t>1.</a:t>
            </a:r>
            <a:r>
              <a:rPr lang="zh-CN" altLang="en-US" sz="1867" b="1" kern="0" dirty="0">
                <a:latin typeface="微软雅黑" panose="020B0503020204020204" pitchFamily="34" charset="-122"/>
                <a:ea typeface="微软雅黑" panose="020B0503020204020204" pitchFamily="34" charset="-122"/>
              </a:rPr>
              <a:t>复杂的设备导致数据</a:t>
            </a:r>
            <a:r>
              <a:rPr lang="zh-CN" altLang="en-US" sz="1867" b="1" kern="0" dirty="0">
                <a:solidFill>
                  <a:srgbClr val="C00000"/>
                </a:solidFill>
                <a:latin typeface="微软雅黑" panose="020B0503020204020204" pitchFamily="34" charset="-122"/>
                <a:ea typeface="微软雅黑" panose="020B0503020204020204" pitchFamily="34" charset="-122"/>
              </a:rPr>
              <a:t>难以接入</a:t>
            </a:r>
            <a:endParaRPr lang="en-US" altLang="zh-CN" sz="1867" b="1" kern="0" dirty="0">
              <a:solidFill>
                <a:srgbClr val="C00000"/>
              </a:solidFill>
              <a:latin typeface="微软雅黑" panose="020B0503020204020204" pitchFamily="34" charset="-122"/>
              <a:ea typeface="微软雅黑" panose="020B0503020204020204" pitchFamily="34" charset="-122"/>
            </a:endParaRPr>
          </a:p>
        </p:txBody>
      </p:sp>
      <p:sp>
        <p:nvSpPr>
          <p:cNvPr id="197" name="矩形 196"/>
          <p:cNvSpPr/>
          <p:nvPr/>
        </p:nvSpPr>
        <p:spPr>
          <a:xfrm>
            <a:off x="7614219" y="4719723"/>
            <a:ext cx="4050400" cy="707694"/>
          </a:xfrm>
          <a:prstGeom prst="rect">
            <a:avLst/>
          </a:prstGeom>
        </p:spPr>
        <p:txBody>
          <a:bodyPr wrap="square">
            <a:spAutoFit/>
          </a:bodyPr>
          <a:lstStyle/>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不同于传统互联网世界，物联网世界带来新的安全风险</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物联网设备安全基础弱，缺乏统一的安全标准</a:t>
            </a:r>
            <a:endParaRPr lang="en-US" altLang="zh-CN" sz="1333"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301041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9350" y="273533"/>
            <a:ext cx="10972591" cy="609600"/>
          </a:xfrm>
        </p:spPr>
        <p:txBody>
          <a:bodyPr>
            <a:normAutofit fontScale="90000"/>
          </a:bodyPr>
          <a:lstStyle/>
          <a:p>
            <a:r>
              <a:rPr lang="zh-CN" altLang="en-US" dirty="0"/>
              <a:t>工业互联网的挑战</a:t>
            </a:r>
            <a:r>
              <a:rPr lang="en-US" altLang="zh-CN" dirty="0"/>
              <a:t>-</a:t>
            </a:r>
            <a:r>
              <a:rPr lang="zh-CN" altLang="en-US" dirty="0"/>
              <a:t>网</a:t>
            </a:r>
          </a:p>
        </p:txBody>
      </p:sp>
      <p:grpSp>
        <p:nvGrpSpPr>
          <p:cNvPr id="10" name="组合 9"/>
          <p:cNvGrpSpPr/>
          <p:nvPr/>
        </p:nvGrpSpPr>
        <p:grpSpPr>
          <a:xfrm>
            <a:off x="4065672" y="2317864"/>
            <a:ext cx="960000" cy="960000"/>
            <a:chOff x="3131794" y="1549908"/>
            <a:chExt cx="720000" cy="720000"/>
          </a:xfrm>
        </p:grpSpPr>
        <p:sp>
          <p:nvSpPr>
            <p:cNvPr id="186" name="Freeform 5"/>
            <p:cNvSpPr>
              <a:spLocks noEditPoints="1"/>
            </p:cNvSpPr>
            <p:nvPr/>
          </p:nvSpPr>
          <p:spPr bwMode="auto">
            <a:xfrm>
              <a:off x="3131794" y="1549908"/>
              <a:ext cx="720000" cy="720000"/>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EA545D"/>
            </a:solidFill>
            <a:ln>
              <a:noFill/>
            </a:ln>
          </p:spPr>
          <p:txBody>
            <a:bodyPr vert="horz" wrap="square" lIns="121920" tIns="60960" rIns="121920" bIns="60960" numCol="1" anchor="t" anchorCtr="0" compatLnSpc="1"/>
            <a:lstStyle/>
            <a:p>
              <a:endParaRPr lang="en-US" sz="2400" dirty="0"/>
            </a:p>
          </p:txBody>
        </p:sp>
        <p:sp>
          <p:nvSpPr>
            <p:cNvPr id="187" name="文本框 186"/>
            <p:cNvSpPr txBox="1"/>
            <p:nvPr/>
          </p:nvSpPr>
          <p:spPr>
            <a:xfrm>
              <a:off x="3288695" y="1705580"/>
              <a:ext cx="369332" cy="346249"/>
            </a:xfrm>
            <a:prstGeom prst="rect">
              <a:avLst/>
            </a:prstGeom>
            <a:noFill/>
          </p:spPr>
          <p:txBody>
            <a:bodyPr wrap="none" rtlCol="0">
              <a:spAutoFit/>
            </a:bodyPr>
            <a:lstStyle/>
            <a:p>
              <a:r>
                <a:rPr lang="zh-CN" altLang="en-US" sz="2400" dirty="0">
                  <a:solidFill>
                    <a:srgbClr val="C00000"/>
                  </a:solidFill>
                  <a:latin typeface="微软雅黑" panose="020B0503020204020204" pitchFamily="34" charset="-122"/>
                  <a:ea typeface="微软雅黑" panose="020B0503020204020204" pitchFamily="34" charset="-122"/>
                </a:rPr>
                <a:t>云</a:t>
              </a:r>
            </a:p>
          </p:txBody>
        </p:sp>
      </p:grpSp>
      <p:grpSp>
        <p:nvGrpSpPr>
          <p:cNvPr id="8" name="组合 7"/>
          <p:cNvGrpSpPr/>
          <p:nvPr/>
        </p:nvGrpSpPr>
        <p:grpSpPr>
          <a:xfrm>
            <a:off x="4065672" y="3603871"/>
            <a:ext cx="960000" cy="960000"/>
            <a:chOff x="3121167" y="2570038"/>
            <a:chExt cx="720000" cy="720000"/>
          </a:xfrm>
        </p:grpSpPr>
        <p:sp>
          <p:nvSpPr>
            <p:cNvPr id="185" name="Freeform 3"/>
            <p:cNvSpPr>
              <a:spLocks noEditPoints="1"/>
            </p:cNvSpPr>
            <p:nvPr/>
          </p:nvSpPr>
          <p:spPr bwMode="auto">
            <a:xfrm>
              <a:off x="3121167" y="2570038"/>
              <a:ext cx="720000" cy="720000"/>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FFE55F"/>
            </a:solidFill>
            <a:ln>
              <a:noFill/>
            </a:ln>
          </p:spPr>
          <p:txBody>
            <a:bodyPr vert="horz" wrap="square" lIns="121920" tIns="60960" rIns="121920" bIns="60960" numCol="1" anchor="t" anchorCtr="0" compatLnSpc="1"/>
            <a:lstStyle/>
            <a:p>
              <a:endParaRPr lang="en-US" sz="2400"/>
            </a:p>
          </p:txBody>
        </p:sp>
        <p:sp>
          <p:nvSpPr>
            <p:cNvPr id="188" name="文本框 187"/>
            <p:cNvSpPr txBox="1"/>
            <p:nvPr/>
          </p:nvSpPr>
          <p:spPr>
            <a:xfrm>
              <a:off x="3273418" y="2733842"/>
              <a:ext cx="369332" cy="346249"/>
            </a:xfrm>
            <a:prstGeom prst="rect">
              <a:avLst/>
            </a:prstGeom>
            <a:noFill/>
          </p:spPr>
          <p:txBody>
            <a:bodyPr wrap="none" rtlCol="0">
              <a:spAutoFit/>
            </a:bodyPr>
            <a:lstStyle/>
            <a:p>
              <a:r>
                <a:rPr lang="zh-CN" altLang="en-US" sz="2400" dirty="0">
                  <a:solidFill>
                    <a:srgbClr val="C00000"/>
                  </a:solidFill>
                  <a:latin typeface="微软雅黑" panose="020B0503020204020204" pitchFamily="34" charset="-122"/>
                  <a:ea typeface="微软雅黑" panose="020B0503020204020204" pitchFamily="34" charset="-122"/>
                </a:rPr>
                <a:t>网</a:t>
              </a:r>
            </a:p>
          </p:txBody>
        </p:sp>
      </p:grpSp>
      <p:grpSp>
        <p:nvGrpSpPr>
          <p:cNvPr id="9" name="组合 8"/>
          <p:cNvGrpSpPr/>
          <p:nvPr/>
        </p:nvGrpSpPr>
        <p:grpSpPr>
          <a:xfrm>
            <a:off x="4065672" y="4827599"/>
            <a:ext cx="960000" cy="960000"/>
            <a:chOff x="3148914" y="3534083"/>
            <a:chExt cx="720000" cy="720000"/>
          </a:xfrm>
        </p:grpSpPr>
        <p:sp>
          <p:nvSpPr>
            <p:cNvPr id="184" name="Freeform 2"/>
            <p:cNvSpPr>
              <a:spLocks noEditPoints="1"/>
            </p:cNvSpPr>
            <p:nvPr/>
          </p:nvSpPr>
          <p:spPr bwMode="auto">
            <a:xfrm>
              <a:off x="3148914" y="3534083"/>
              <a:ext cx="720000" cy="720000"/>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03B8DF"/>
            </a:solidFill>
            <a:ln>
              <a:noFill/>
            </a:ln>
          </p:spPr>
          <p:txBody>
            <a:bodyPr vert="horz" wrap="square" lIns="121920" tIns="60960" rIns="121920" bIns="60960" numCol="1" anchor="t" anchorCtr="0" compatLnSpc="1"/>
            <a:lstStyle/>
            <a:p>
              <a:endParaRPr lang="en-US" sz="2400"/>
            </a:p>
          </p:txBody>
        </p:sp>
        <p:sp>
          <p:nvSpPr>
            <p:cNvPr id="189" name="文本框 188"/>
            <p:cNvSpPr txBox="1"/>
            <p:nvPr/>
          </p:nvSpPr>
          <p:spPr>
            <a:xfrm>
              <a:off x="3288695" y="3687509"/>
              <a:ext cx="369332" cy="346249"/>
            </a:xfrm>
            <a:prstGeom prst="rect">
              <a:avLst/>
            </a:prstGeom>
            <a:noFill/>
          </p:spPr>
          <p:txBody>
            <a:bodyPr wrap="none" rtlCol="0">
              <a:spAutoFit/>
            </a:bodyPr>
            <a:lstStyle/>
            <a:p>
              <a:r>
                <a:rPr lang="zh-CN" altLang="en-US" sz="2400" dirty="0">
                  <a:solidFill>
                    <a:srgbClr val="C00000"/>
                  </a:solidFill>
                  <a:latin typeface="微软雅黑" panose="020B0503020204020204" pitchFamily="34" charset="-122"/>
                  <a:ea typeface="微软雅黑" panose="020B0503020204020204" pitchFamily="34" charset="-122"/>
                </a:rPr>
                <a:t>端</a:t>
              </a:r>
            </a:p>
          </p:txBody>
        </p:sp>
      </p:grpSp>
      <p:sp>
        <p:nvSpPr>
          <p:cNvPr id="18" name="线形标注 1(带强调线) 17"/>
          <p:cNvSpPr/>
          <p:nvPr/>
        </p:nvSpPr>
        <p:spPr>
          <a:xfrm>
            <a:off x="7248128" y="1988841"/>
            <a:ext cx="4347243" cy="505681"/>
          </a:xfrm>
          <a:prstGeom prst="accentCallout1">
            <a:avLst>
              <a:gd name="adj1" fmla="val 18750"/>
              <a:gd name="adj2" fmla="val -8333"/>
              <a:gd name="adj3" fmla="val 391969"/>
              <a:gd name="adj4" fmla="val -50013"/>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2.</a:t>
            </a:r>
            <a:r>
              <a:rPr lang="zh-CN" altLang="en-US" sz="1867" b="1" kern="0" dirty="0">
                <a:latin typeface="微软雅黑" panose="020B0503020204020204" pitchFamily="34" charset="-122"/>
                <a:ea typeface="微软雅黑" panose="020B0503020204020204" pitchFamily="34" charset="-122"/>
              </a:rPr>
              <a:t> 适应不同工业业务特征的网络</a:t>
            </a:r>
            <a:r>
              <a:rPr lang="zh-CN" altLang="en-US" sz="1867" b="1" kern="0" dirty="0">
                <a:solidFill>
                  <a:srgbClr val="C00000"/>
                </a:solidFill>
                <a:latin typeface="微软雅黑" panose="020B0503020204020204" pitchFamily="34" charset="-122"/>
                <a:ea typeface="微软雅黑" panose="020B0503020204020204" pitchFamily="34" charset="-122"/>
              </a:rPr>
              <a:t>服务质量保障</a:t>
            </a:r>
            <a:r>
              <a:rPr lang="zh-CN" altLang="en-US" sz="1867" b="1" kern="0" dirty="0">
                <a:latin typeface="微软雅黑" panose="020B0503020204020204" pitchFamily="34" charset="-122"/>
                <a:ea typeface="微软雅黑" panose="020B0503020204020204" pitchFamily="34" charset="-122"/>
              </a:rPr>
              <a:t>能力</a:t>
            </a:r>
            <a:endParaRPr lang="en-US" altLang="zh-CN" sz="1867" b="1" kern="0" dirty="0">
              <a:latin typeface="微软雅黑" panose="020B0503020204020204" pitchFamily="34" charset="-122"/>
              <a:ea typeface="微软雅黑" panose="020B0503020204020204" pitchFamily="34" charset="-122"/>
            </a:endParaRPr>
          </a:p>
        </p:txBody>
      </p:sp>
      <p:sp>
        <p:nvSpPr>
          <p:cNvPr id="19" name="矩形 18"/>
          <p:cNvSpPr/>
          <p:nvPr/>
        </p:nvSpPr>
        <p:spPr>
          <a:xfrm>
            <a:off x="7521356" y="2545130"/>
            <a:ext cx="4416491" cy="707694"/>
          </a:xfrm>
          <a:prstGeom prst="rect">
            <a:avLst/>
          </a:prstGeom>
        </p:spPr>
        <p:txBody>
          <a:bodyPr wrap="square">
            <a:spAutoFit/>
          </a:bodyPr>
          <a:lstStyle/>
          <a:p>
            <a:pPr marL="228594" indent="-228594">
              <a:buFont typeface="Arial" panose="020B0604020202020204" pitchFamily="34" charset="0"/>
              <a:buChar char="•"/>
            </a:pPr>
            <a:r>
              <a:rPr lang="zh-CN" altLang="en-US" sz="1333" dirty="0">
                <a:latin typeface="微软雅黑" panose="020B0503020204020204" pitchFamily="34" charset="-122"/>
                <a:ea typeface="微软雅黑" panose="020B0503020204020204" pitchFamily="34" charset="-122"/>
              </a:rPr>
              <a:t>工业互联网承载的业务特征差异巨大，保障困难：既需要支持高带宽的图像、视频业务，又需要支持大连接、低速率的传感器和控制信号业务等</a:t>
            </a:r>
          </a:p>
        </p:txBody>
      </p:sp>
      <p:sp>
        <p:nvSpPr>
          <p:cNvPr id="194" name="线形标注 1(带强调线) 193"/>
          <p:cNvSpPr/>
          <p:nvPr/>
        </p:nvSpPr>
        <p:spPr>
          <a:xfrm>
            <a:off x="7211494" y="3236980"/>
            <a:ext cx="4155833" cy="505681"/>
          </a:xfrm>
          <a:prstGeom prst="accentCallout1">
            <a:avLst>
              <a:gd name="adj1" fmla="val 18750"/>
              <a:gd name="adj2" fmla="val -8333"/>
              <a:gd name="adj3" fmla="val 128443"/>
              <a:gd name="adj4" fmla="val -50942"/>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3.</a:t>
            </a:r>
            <a:r>
              <a:rPr lang="zh-CN" altLang="en-US" sz="1867" b="1" kern="0" dirty="0">
                <a:latin typeface="微软雅黑" panose="020B0503020204020204" pitchFamily="34" charset="-122"/>
                <a:ea typeface="微软雅黑" panose="020B0503020204020204" pitchFamily="34" charset="-122"/>
              </a:rPr>
              <a:t>网络的高效传输和</a:t>
            </a:r>
            <a:r>
              <a:rPr lang="zh-CN" altLang="en-US" sz="1867" b="1" kern="0" dirty="0">
                <a:solidFill>
                  <a:srgbClr val="C00000"/>
                </a:solidFill>
                <a:latin typeface="微软雅黑" panose="020B0503020204020204" pitchFamily="34" charset="-122"/>
                <a:ea typeface="微软雅黑" panose="020B0503020204020204" pitchFamily="34" charset="-122"/>
              </a:rPr>
              <a:t>低时延</a:t>
            </a:r>
            <a:r>
              <a:rPr lang="zh-CN" altLang="en-US" sz="1867" b="1" kern="0" dirty="0">
                <a:latin typeface="微软雅黑" panose="020B0503020204020204" pitchFamily="34" charset="-122"/>
                <a:ea typeface="微软雅黑" panose="020B0503020204020204" pitchFamily="34" charset="-122"/>
              </a:rPr>
              <a:t>保障能力</a:t>
            </a:r>
            <a:endParaRPr lang="en-US" altLang="zh-CN" sz="1867" b="1" kern="0" dirty="0">
              <a:latin typeface="微软雅黑" panose="020B0503020204020204" pitchFamily="34" charset="-122"/>
              <a:ea typeface="微软雅黑" panose="020B0503020204020204" pitchFamily="34" charset="-122"/>
            </a:endParaRPr>
          </a:p>
        </p:txBody>
      </p:sp>
      <p:sp>
        <p:nvSpPr>
          <p:cNvPr id="195" name="矩形 194"/>
          <p:cNvSpPr/>
          <p:nvPr/>
        </p:nvSpPr>
        <p:spPr>
          <a:xfrm>
            <a:off x="7521356" y="3665343"/>
            <a:ext cx="4279424" cy="707694"/>
          </a:xfrm>
          <a:prstGeom prst="rect">
            <a:avLst/>
          </a:prstGeom>
        </p:spPr>
        <p:txBody>
          <a:bodyPr wrap="square">
            <a:spAutoFit/>
          </a:bodyPr>
          <a:lstStyle/>
          <a:p>
            <a:pPr marL="228594" indent="-228594">
              <a:buFont typeface="Arial" panose="020B0604020202020204" pitchFamily="34" charset="0"/>
              <a:buChar char="•"/>
            </a:pPr>
            <a:r>
              <a:rPr lang="zh-CN" altLang="en-US" sz="1333" dirty="0">
                <a:latin typeface="微软雅黑" panose="020B0503020204020204" pitchFamily="34" charset="-122"/>
                <a:ea typeface="微软雅黑" panose="020B0503020204020204" pitchFamily="34" charset="-122"/>
              </a:rPr>
              <a:t>对设备、机器人、传感器等的</a:t>
            </a:r>
            <a:r>
              <a:rPr lang="zh-CN" altLang="en-US" sz="1333" b="1" dirty="0">
                <a:solidFill>
                  <a:srgbClr val="C00000"/>
                </a:solidFill>
                <a:latin typeface="微软雅黑" panose="020B0503020204020204" pitchFamily="34" charset="-122"/>
                <a:ea typeface="微软雅黑" panose="020B0503020204020204" pitchFamily="34" charset="-122"/>
              </a:rPr>
              <a:t>实时</a:t>
            </a:r>
            <a:r>
              <a:rPr lang="zh-CN" altLang="en-US" sz="1333" dirty="0">
                <a:latin typeface="微软雅黑" panose="020B0503020204020204" pitchFamily="34" charset="-122"/>
                <a:ea typeface="微软雅黑" panose="020B0503020204020204" pitchFamily="34" charset="-122"/>
              </a:rPr>
              <a:t>远程遥感操控和动态配置，需要实时处理的图像、视频信号，都对传输时延要求极高</a:t>
            </a:r>
            <a:endParaRPr lang="en-US" altLang="zh-CN" sz="1333" dirty="0">
              <a:latin typeface="微软雅黑" panose="020B0503020204020204" pitchFamily="34" charset="-122"/>
              <a:ea typeface="微软雅黑" panose="020B0503020204020204" pitchFamily="34" charset="-122"/>
            </a:endParaRPr>
          </a:p>
        </p:txBody>
      </p:sp>
      <p:sp>
        <p:nvSpPr>
          <p:cNvPr id="196" name="线形标注 1(带强调线) 195"/>
          <p:cNvSpPr/>
          <p:nvPr/>
        </p:nvSpPr>
        <p:spPr>
          <a:xfrm>
            <a:off x="7205498" y="4389108"/>
            <a:ext cx="4155833" cy="505681"/>
          </a:xfrm>
          <a:prstGeom prst="accentCallout1">
            <a:avLst>
              <a:gd name="adj1" fmla="val 18750"/>
              <a:gd name="adj2" fmla="val -8333"/>
              <a:gd name="adj3" fmla="val -83589"/>
              <a:gd name="adj4" fmla="val -52817"/>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4. </a:t>
            </a:r>
            <a:r>
              <a:rPr lang="zh-CN" altLang="en-US" sz="1867" b="1" kern="0" dirty="0">
                <a:latin typeface="微软雅黑" panose="020B0503020204020204" pitchFamily="34" charset="-122"/>
                <a:ea typeface="微软雅黑" panose="020B0503020204020204" pitchFamily="34" charset="-122"/>
              </a:rPr>
              <a:t>网络</a:t>
            </a:r>
            <a:r>
              <a:rPr lang="zh-CN" altLang="en-US" sz="1867" b="1" kern="0" dirty="0">
                <a:solidFill>
                  <a:srgbClr val="C00000"/>
                </a:solidFill>
                <a:latin typeface="微软雅黑" panose="020B0503020204020204" pitchFamily="34" charset="-122"/>
                <a:ea typeface="微软雅黑" panose="020B0503020204020204" pitchFamily="34" charset="-122"/>
              </a:rPr>
              <a:t>传输的高可靠、高安全</a:t>
            </a:r>
            <a:r>
              <a:rPr lang="zh-CN" altLang="en-US" sz="1867" b="1" kern="0" dirty="0">
                <a:latin typeface="微软雅黑" panose="020B0503020204020204" pitchFamily="34" charset="-122"/>
                <a:ea typeface="微软雅黑" panose="020B0503020204020204" pitchFamily="34" charset="-122"/>
              </a:rPr>
              <a:t>能力</a:t>
            </a:r>
            <a:endParaRPr lang="en-US" altLang="zh-CN" sz="1867" b="1" kern="0" dirty="0">
              <a:latin typeface="微软雅黑" panose="020B0503020204020204" pitchFamily="34" charset="-122"/>
              <a:ea typeface="微软雅黑" panose="020B0503020204020204" pitchFamily="34" charset="-122"/>
            </a:endParaRPr>
          </a:p>
        </p:txBody>
      </p:sp>
      <p:sp>
        <p:nvSpPr>
          <p:cNvPr id="197" name="矩形 196"/>
          <p:cNvSpPr/>
          <p:nvPr/>
        </p:nvSpPr>
        <p:spPr>
          <a:xfrm>
            <a:off x="7536160" y="1291640"/>
            <a:ext cx="4416491" cy="502573"/>
          </a:xfrm>
          <a:prstGeom prst="rect">
            <a:avLst/>
          </a:prstGeom>
        </p:spPr>
        <p:txBody>
          <a:bodyPr wrap="square">
            <a:spAutoFit/>
          </a:bodyPr>
          <a:lstStyle/>
          <a:p>
            <a:pPr marL="228594" indent="-228594">
              <a:buFont typeface="Arial" panose="020B0604020202020204" pitchFamily="34" charset="0"/>
              <a:buChar char="•"/>
            </a:pPr>
            <a:r>
              <a:rPr lang="zh-CN" altLang="en-US" sz="1333" dirty="0">
                <a:latin typeface="微软雅黑" panose="020B0503020204020204" pitchFamily="34" charset="-122"/>
                <a:ea typeface="微软雅黑" panose="020B0503020204020204" pitchFamily="34" charset="-122"/>
              </a:rPr>
              <a:t>工业现场总线、工业以太网、工业无线接入等</a:t>
            </a:r>
            <a:endParaRPr lang="en-US" altLang="zh-CN" sz="1333" dirty="0">
              <a:latin typeface="微软雅黑" panose="020B0503020204020204" pitchFamily="34" charset="-122"/>
              <a:ea typeface="微软雅黑" panose="020B0503020204020204" pitchFamily="34" charset="-122"/>
            </a:endParaRPr>
          </a:p>
          <a:p>
            <a:pPr marL="228594" indent="-228594">
              <a:buFont typeface="Arial" panose="020B0604020202020204" pitchFamily="34" charset="0"/>
              <a:buChar char="•"/>
            </a:pPr>
            <a:r>
              <a:rPr lang="zh-CN" altLang="en-US" sz="1333" dirty="0">
                <a:latin typeface="微软雅黑" panose="020B0503020204020204" pitchFamily="34" charset="-122"/>
                <a:ea typeface="微软雅黑" panose="020B0503020204020204" pitchFamily="34" charset="-122"/>
              </a:rPr>
              <a:t>工业广域无线接入：</a:t>
            </a:r>
            <a:r>
              <a:rPr lang="en-US" altLang="zh-CN" sz="1333" dirty="0">
                <a:latin typeface="微软雅黑" panose="020B0503020204020204" pitchFamily="34" charset="-122"/>
                <a:ea typeface="微软雅黑" panose="020B0503020204020204" pitchFamily="34" charset="-122"/>
              </a:rPr>
              <a:t>NB-</a:t>
            </a:r>
            <a:r>
              <a:rPr lang="en-US" altLang="zh-CN" sz="1333" dirty="0" err="1">
                <a:latin typeface="微软雅黑" panose="020B0503020204020204" pitchFamily="34" charset="-122"/>
                <a:ea typeface="微软雅黑" panose="020B0503020204020204" pitchFamily="34" charset="-122"/>
              </a:rPr>
              <a:t>IoT</a:t>
            </a:r>
            <a:r>
              <a:rPr lang="zh-CN" altLang="en-US" sz="1333" dirty="0">
                <a:latin typeface="微软雅黑" panose="020B0503020204020204" pitchFamily="34" charset="-122"/>
                <a:ea typeface="微软雅黑" panose="020B0503020204020204" pitchFamily="34" charset="-122"/>
              </a:rPr>
              <a:t>、</a:t>
            </a:r>
            <a:r>
              <a:rPr lang="en-US" altLang="zh-CN" sz="1333" dirty="0" err="1">
                <a:latin typeface="微软雅黑" panose="020B0503020204020204" pitchFamily="34" charset="-122"/>
                <a:ea typeface="微软雅黑" panose="020B0503020204020204" pitchFamily="34" charset="-122"/>
              </a:rPr>
              <a:t>LoRa</a:t>
            </a:r>
            <a:r>
              <a:rPr lang="zh-CN" altLang="en-US" sz="1333" dirty="0">
                <a:latin typeface="微软雅黑" panose="020B0503020204020204" pitchFamily="34" charset="-122"/>
                <a:ea typeface="微软雅黑" panose="020B0503020204020204" pitchFamily="34" charset="-122"/>
              </a:rPr>
              <a:t>、</a:t>
            </a:r>
            <a:r>
              <a:rPr lang="en-US" altLang="zh-CN" sz="1333" dirty="0">
                <a:latin typeface="微软雅黑" panose="020B0503020204020204" pitchFamily="34" charset="-122"/>
                <a:ea typeface="微软雅黑" panose="020B0503020204020204" pitchFamily="34" charset="-122"/>
              </a:rPr>
              <a:t>4G/LTE</a:t>
            </a:r>
            <a:r>
              <a:rPr lang="zh-CN" altLang="en-US" sz="1333" dirty="0">
                <a:latin typeface="微软雅黑" panose="020B0503020204020204" pitchFamily="34" charset="-122"/>
                <a:ea typeface="微软雅黑" panose="020B0503020204020204" pitchFamily="34" charset="-122"/>
              </a:rPr>
              <a:t>等</a:t>
            </a:r>
            <a:endParaRPr lang="en-US" altLang="zh-CN" sz="1333" dirty="0">
              <a:latin typeface="微软雅黑" panose="020B0503020204020204" pitchFamily="34" charset="-122"/>
              <a:ea typeface="微软雅黑" panose="020B0503020204020204" pitchFamily="34" charset="-122"/>
            </a:endParaRPr>
          </a:p>
        </p:txBody>
      </p:sp>
      <p:sp>
        <p:nvSpPr>
          <p:cNvPr id="123" name="线形标注 1(带强调线) 122"/>
          <p:cNvSpPr/>
          <p:nvPr/>
        </p:nvSpPr>
        <p:spPr>
          <a:xfrm>
            <a:off x="7205498" y="5253204"/>
            <a:ext cx="4308591" cy="505681"/>
          </a:xfrm>
          <a:prstGeom prst="accentCallout1">
            <a:avLst>
              <a:gd name="adj1" fmla="val 18750"/>
              <a:gd name="adj2" fmla="val -8333"/>
              <a:gd name="adj3" fmla="val -260051"/>
              <a:gd name="adj4" fmla="val -49596"/>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5.</a:t>
            </a:r>
            <a:r>
              <a:rPr lang="zh-CN" altLang="en-US" sz="1867" b="1" kern="0" dirty="0">
                <a:solidFill>
                  <a:srgbClr val="C00000"/>
                </a:solidFill>
                <a:latin typeface="微软雅黑" panose="020B0503020204020204" pitchFamily="34" charset="-122"/>
                <a:ea typeface="微软雅黑" panose="020B0503020204020204" pitchFamily="34" charset="-122"/>
              </a:rPr>
              <a:t> </a:t>
            </a:r>
            <a:r>
              <a:rPr lang="zh-CN" altLang="en-US" sz="1867" b="1" kern="0" dirty="0">
                <a:latin typeface="微软雅黑" panose="020B0503020204020204" pitchFamily="34" charset="-122"/>
                <a:ea typeface="微软雅黑" panose="020B0503020204020204" pitchFamily="34" charset="-122"/>
              </a:rPr>
              <a:t>网络</a:t>
            </a:r>
            <a:r>
              <a:rPr lang="zh-CN" altLang="en-US" sz="1867" b="1" kern="0" dirty="0">
                <a:solidFill>
                  <a:srgbClr val="C00000"/>
                </a:solidFill>
                <a:latin typeface="微软雅黑" panose="020B0503020204020204" pitchFamily="34" charset="-122"/>
                <a:ea typeface="微软雅黑" panose="020B0503020204020204" pitchFamily="34" charset="-122"/>
              </a:rPr>
              <a:t>资源的灵活配置与调度</a:t>
            </a:r>
            <a:r>
              <a:rPr lang="zh-CN" altLang="en-US" sz="1867" b="1" kern="0" dirty="0">
                <a:latin typeface="微软雅黑" panose="020B0503020204020204" pitchFamily="34" charset="-122"/>
                <a:ea typeface="微软雅黑" panose="020B0503020204020204" pitchFamily="34" charset="-122"/>
              </a:rPr>
              <a:t>能力</a:t>
            </a:r>
            <a:endParaRPr lang="en-US" altLang="zh-CN" sz="1867" b="1" kern="0" dirty="0">
              <a:solidFill>
                <a:srgbClr val="C00000"/>
              </a:solidFill>
              <a:latin typeface="微软雅黑" panose="020B0503020204020204" pitchFamily="34" charset="-122"/>
              <a:ea typeface="微软雅黑" panose="020B0503020204020204" pitchFamily="34" charset="-122"/>
            </a:endParaRPr>
          </a:p>
        </p:txBody>
      </p:sp>
      <p:sp>
        <p:nvSpPr>
          <p:cNvPr id="124" name="矩形 123"/>
          <p:cNvSpPr/>
          <p:nvPr/>
        </p:nvSpPr>
        <p:spPr>
          <a:xfrm>
            <a:off x="7384289" y="5650952"/>
            <a:ext cx="4416491" cy="912814"/>
          </a:xfrm>
          <a:prstGeom prst="rect">
            <a:avLst/>
          </a:prstGeom>
        </p:spPr>
        <p:txBody>
          <a:bodyPr wrap="square">
            <a:spAutoFit/>
          </a:bodyPr>
          <a:lstStyle/>
          <a:p>
            <a:pPr marL="228594" indent="-228594">
              <a:buFont typeface="Arial" panose="020B0604020202020204" pitchFamily="34" charset="0"/>
              <a:buChar char="•"/>
            </a:pPr>
            <a:r>
              <a:rPr lang="zh-CN" altLang="en-US" sz="1333" dirty="0">
                <a:latin typeface="微软雅黑" panose="020B0503020204020204" pitchFamily="34" charset="-122"/>
                <a:ea typeface="微软雅黑" panose="020B0503020204020204" pitchFamily="34" charset="-122"/>
              </a:rPr>
              <a:t>工业云业务的快速部署与弹性扩展，网络需要实现业务驱动的灵活资源配置能力</a:t>
            </a:r>
            <a:endParaRPr lang="en-US" altLang="zh-CN" sz="1333" dirty="0">
              <a:latin typeface="微软雅黑" panose="020B0503020204020204" pitchFamily="34" charset="-122"/>
              <a:ea typeface="微软雅黑" panose="020B0503020204020204" pitchFamily="34" charset="-122"/>
            </a:endParaRPr>
          </a:p>
          <a:p>
            <a:pPr marL="228594" indent="-228594">
              <a:buFont typeface="Arial" panose="020B0604020202020204" pitchFamily="34" charset="0"/>
              <a:buChar char="•"/>
            </a:pPr>
            <a:r>
              <a:rPr lang="zh-CN" altLang="en-US" sz="1333" dirty="0">
                <a:latin typeface="微软雅黑" panose="020B0503020204020204" pitchFamily="34" charset="-122"/>
                <a:ea typeface="微软雅黑" panose="020B0503020204020204" pitchFamily="34" charset="-122"/>
              </a:rPr>
              <a:t>复杂的工业现场环境，高度差异化的业务需求，要求网络具备弹性扩展、业务开放、运维智能等能力</a:t>
            </a:r>
          </a:p>
        </p:txBody>
      </p:sp>
      <p:sp>
        <p:nvSpPr>
          <p:cNvPr id="143" name="线形标注 1(带强调线) 142"/>
          <p:cNvSpPr/>
          <p:nvPr/>
        </p:nvSpPr>
        <p:spPr>
          <a:xfrm>
            <a:off x="7248129" y="932724"/>
            <a:ext cx="4308591" cy="505681"/>
          </a:xfrm>
          <a:prstGeom prst="accentCallout1">
            <a:avLst>
              <a:gd name="adj1" fmla="val 18750"/>
              <a:gd name="adj2" fmla="val -8333"/>
              <a:gd name="adj3" fmla="val 612550"/>
              <a:gd name="adj4" fmla="val -50916"/>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1.</a:t>
            </a:r>
            <a:r>
              <a:rPr lang="zh-CN" altLang="en-US" sz="1867" b="1" kern="0" dirty="0">
                <a:latin typeface="微软雅黑" panose="020B0503020204020204" pitchFamily="34" charset="-122"/>
                <a:ea typeface="微软雅黑" panose="020B0503020204020204" pitchFamily="34" charset="-122"/>
              </a:rPr>
              <a:t> 异构工业网络</a:t>
            </a:r>
            <a:r>
              <a:rPr lang="zh-CN" altLang="en-US" sz="1867" b="1" kern="0" dirty="0">
                <a:solidFill>
                  <a:srgbClr val="C00000"/>
                </a:solidFill>
                <a:latin typeface="微软雅黑" panose="020B0503020204020204" pitchFamily="34" charset="-122"/>
                <a:ea typeface="微软雅黑" panose="020B0503020204020204" pitchFamily="34" charset="-122"/>
              </a:rPr>
              <a:t>接入</a:t>
            </a:r>
            <a:r>
              <a:rPr lang="zh-CN" altLang="en-US" sz="1867" b="1" kern="0" dirty="0">
                <a:latin typeface="微软雅黑" panose="020B0503020204020204" pitchFamily="34" charset="-122"/>
                <a:ea typeface="微软雅黑" panose="020B0503020204020204" pitchFamily="34" charset="-122"/>
              </a:rPr>
              <a:t>能力</a:t>
            </a:r>
            <a:endParaRPr lang="en-US" altLang="zh-CN" sz="1867" b="1" kern="0" dirty="0">
              <a:latin typeface="微软雅黑" panose="020B0503020204020204" pitchFamily="34" charset="-122"/>
              <a:ea typeface="微软雅黑" panose="020B0503020204020204" pitchFamily="34" charset="-122"/>
            </a:endParaRPr>
          </a:p>
        </p:txBody>
      </p:sp>
      <p:sp>
        <p:nvSpPr>
          <p:cNvPr id="144" name="矩形 143"/>
          <p:cNvSpPr/>
          <p:nvPr/>
        </p:nvSpPr>
        <p:spPr>
          <a:xfrm>
            <a:off x="7440149" y="4765712"/>
            <a:ext cx="4416491" cy="502573"/>
          </a:xfrm>
          <a:prstGeom prst="rect">
            <a:avLst/>
          </a:prstGeom>
        </p:spPr>
        <p:txBody>
          <a:bodyPr wrap="square">
            <a:spAutoFit/>
          </a:bodyPr>
          <a:lstStyle/>
          <a:p>
            <a:pPr marL="228594" indent="-228594">
              <a:buFont typeface="Arial" panose="020B0604020202020204" pitchFamily="34" charset="0"/>
              <a:buChar char="•"/>
            </a:pPr>
            <a:r>
              <a:rPr lang="zh-CN" altLang="en-US" sz="1333" dirty="0">
                <a:latin typeface="微软雅黑" panose="020B0503020204020204" pitchFamily="34" charset="-122"/>
                <a:ea typeface="微软雅黑" panose="020B0503020204020204" pitchFamily="34" charset="-122"/>
              </a:rPr>
              <a:t>业务传输的可靠性和安全性直接关系到生产安全，影响工业运作效率，甚至影响到公共安全</a:t>
            </a:r>
            <a:endParaRPr lang="en-US" altLang="zh-CN" sz="1333" dirty="0">
              <a:latin typeface="微软雅黑" panose="020B0503020204020204" pitchFamily="34" charset="-122"/>
              <a:ea typeface="微软雅黑" panose="020B0503020204020204" pitchFamily="34" charset="-122"/>
            </a:endParaRPr>
          </a:p>
        </p:txBody>
      </p:sp>
      <p:grpSp>
        <p:nvGrpSpPr>
          <p:cNvPr id="145" name="组合 144"/>
          <p:cNvGrpSpPr/>
          <p:nvPr/>
        </p:nvGrpSpPr>
        <p:grpSpPr>
          <a:xfrm>
            <a:off x="78915" y="1781147"/>
            <a:ext cx="3791323" cy="3851584"/>
            <a:chOff x="504293" y="1259395"/>
            <a:chExt cx="3528392" cy="2888688"/>
          </a:xfrm>
        </p:grpSpPr>
        <p:sp>
          <p:nvSpPr>
            <p:cNvPr id="146" name="Freeform 90">
              <a:extLst>
                <a:ext uri="{FF2B5EF4-FFF2-40B4-BE49-F238E27FC236}">
                  <a16:creationId xmlns:a16="http://schemas.microsoft.com/office/drawing/2014/main" id="{BE871330-BAEA-40F4-94D5-7CA07F5ED0CE}"/>
                </a:ext>
              </a:extLst>
            </p:cNvPr>
            <p:cNvSpPr>
              <a:spLocks noEditPoints="1"/>
            </p:cNvSpPr>
            <p:nvPr/>
          </p:nvSpPr>
          <p:spPr bwMode="auto">
            <a:xfrm>
              <a:off x="1065946" y="1607861"/>
              <a:ext cx="1441847" cy="295275"/>
            </a:xfrm>
            <a:custGeom>
              <a:avLst/>
              <a:gdLst>
                <a:gd name="T0" fmla="*/ 0 w 1211"/>
                <a:gd name="T1" fmla="*/ 237 h 248"/>
                <a:gd name="T2" fmla="*/ 3 w 1211"/>
                <a:gd name="T3" fmla="*/ 248 h 248"/>
                <a:gd name="T4" fmla="*/ 3 w 1211"/>
                <a:gd name="T5" fmla="*/ 248 h 248"/>
                <a:gd name="T6" fmla="*/ 3 w 1211"/>
                <a:gd name="T7" fmla="*/ 248 h 248"/>
                <a:gd name="T8" fmla="*/ 0 w 1211"/>
                <a:gd name="T9" fmla="*/ 237 h 248"/>
                <a:gd name="T10" fmla="*/ 1211 w 1211"/>
                <a:gd name="T11" fmla="*/ 0 h 248"/>
                <a:gd name="T12" fmla="*/ 1211 w 1211"/>
                <a:gd name="T13" fmla="*/ 0 h 248"/>
                <a:gd name="T14" fmla="*/ 1211 w 1211"/>
                <a:gd name="T15" fmla="*/ 21 h 248"/>
                <a:gd name="T16" fmla="*/ 1211 w 1211"/>
                <a:gd name="T17" fmla="*/ 21 h 248"/>
                <a:gd name="T18" fmla="*/ 1211 w 1211"/>
                <a:gd name="T1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1" h="248">
                  <a:moveTo>
                    <a:pt x="0" y="237"/>
                  </a:moveTo>
                  <a:lnTo>
                    <a:pt x="3" y="248"/>
                  </a:lnTo>
                  <a:lnTo>
                    <a:pt x="3" y="248"/>
                  </a:lnTo>
                  <a:lnTo>
                    <a:pt x="3" y="248"/>
                  </a:lnTo>
                  <a:lnTo>
                    <a:pt x="0" y="237"/>
                  </a:lnTo>
                  <a:close/>
                  <a:moveTo>
                    <a:pt x="1211" y="0"/>
                  </a:moveTo>
                  <a:lnTo>
                    <a:pt x="1211" y="0"/>
                  </a:lnTo>
                  <a:lnTo>
                    <a:pt x="1211" y="21"/>
                  </a:lnTo>
                  <a:lnTo>
                    <a:pt x="1211" y="21"/>
                  </a:lnTo>
                  <a:lnTo>
                    <a:pt x="1211" y="0"/>
                  </a:lnTo>
                  <a:close/>
                </a:path>
              </a:pathLst>
            </a:custGeom>
            <a:solidFill>
              <a:srgbClr val="BEDC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47" name="Freeform 91">
              <a:extLst>
                <a:ext uri="{FF2B5EF4-FFF2-40B4-BE49-F238E27FC236}">
                  <a16:creationId xmlns:a16="http://schemas.microsoft.com/office/drawing/2014/main" id="{00804628-8D5F-4779-8D18-7C68092C4AAB}"/>
                </a:ext>
              </a:extLst>
            </p:cNvPr>
            <p:cNvSpPr>
              <a:spLocks noEditPoints="1"/>
            </p:cNvSpPr>
            <p:nvPr/>
          </p:nvSpPr>
          <p:spPr bwMode="auto">
            <a:xfrm>
              <a:off x="1065946" y="1607861"/>
              <a:ext cx="1441847" cy="295275"/>
            </a:xfrm>
            <a:custGeom>
              <a:avLst/>
              <a:gdLst>
                <a:gd name="T0" fmla="*/ 0 w 1211"/>
                <a:gd name="T1" fmla="*/ 237 h 248"/>
                <a:gd name="T2" fmla="*/ 3 w 1211"/>
                <a:gd name="T3" fmla="*/ 248 h 248"/>
                <a:gd name="T4" fmla="*/ 3 w 1211"/>
                <a:gd name="T5" fmla="*/ 248 h 248"/>
                <a:gd name="T6" fmla="*/ 3 w 1211"/>
                <a:gd name="T7" fmla="*/ 248 h 248"/>
                <a:gd name="T8" fmla="*/ 0 w 1211"/>
                <a:gd name="T9" fmla="*/ 237 h 248"/>
                <a:gd name="T10" fmla="*/ 1211 w 1211"/>
                <a:gd name="T11" fmla="*/ 0 h 248"/>
                <a:gd name="T12" fmla="*/ 1211 w 1211"/>
                <a:gd name="T13" fmla="*/ 0 h 248"/>
                <a:gd name="T14" fmla="*/ 1211 w 1211"/>
                <a:gd name="T15" fmla="*/ 21 h 248"/>
                <a:gd name="T16" fmla="*/ 1211 w 1211"/>
                <a:gd name="T17" fmla="*/ 21 h 248"/>
                <a:gd name="T18" fmla="*/ 1211 w 1211"/>
                <a:gd name="T1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1" h="248">
                  <a:moveTo>
                    <a:pt x="0" y="237"/>
                  </a:moveTo>
                  <a:lnTo>
                    <a:pt x="3" y="248"/>
                  </a:lnTo>
                  <a:lnTo>
                    <a:pt x="3" y="248"/>
                  </a:lnTo>
                  <a:lnTo>
                    <a:pt x="3" y="248"/>
                  </a:lnTo>
                  <a:lnTo>
                    <a:pt x="0" y="237"/>
                  </a:lnTo>
                  <a:moveTo>
                    <a:pt x="1211" y="0"/>
                  </a:moveTo>
                  <a:lnTo>
                    <a:pt x="1211" y="0"/>
                  </a:lnTo>
                  <a:lnTo>
                    <a:pt x="1211" y="21"/>
                  </a:lnTo>
                  <a:lnTo>
                    <a:pt x="1211" y="21"/>
                  </a:lnTo>
                  <a:lnTo>
                    <a:pt x="12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48" name="组 6"/>
            <p:cNvGrpSpPr/>
            <p:nvPr/>
          </p:nvGrpSpPr>
          <p:grpSpPr>
            <a:xfrm>
              <a:off x="504293" y="3740181"/>
              <a:ext cx="3528392" cy="407902"/>
              <a:chOff x="649605" y="4180072"/>
              <a:chExt cx="7788316" cy="407902"/>
            </a:xfrm>
          </p:grpSpPr>
          <p:sp>
            <p:nvSpPr>
              <p:cNvPr id="173" name="矩形 172"/>
              <p:cNvSpPr/>
              <p:nvPr/>
            </p:nvSpPr>
            <p:spPr>
              <a:xfrm>
                <a:off x="649605" y="4180072"/>
                <a:ext cx="7788316" cy="407902"/>
              </a:xfrm>
              <a:prstGeom prst="rect">
                <a:avLst/>
              </a:prstGeom>
              <a:solidFill>
                <a:srgbClr val="7030A0"/>
              </a:solidFill>
              <a:ln w="12700" cap="flat" cmpd="sng" algn="ctr">
                <a:noFill/>
                <a:prstDash val="dash"/>
              </a:ln>
              <a:effectLst/>
            </p:spPr>
            <p:txBody>
              <a:bodyPr rtlCol="0" anchor="ctr"/>
              <a:lstStyle/>
              <a:p>
                <a:pPr algn="ctr" defTabSz="1219170"/>
                <a:endParaRPr lang="zh-CN" altLang="en-US" sz="1867" b="1" kern="0">
                  <a:latin typeface="微软雅黑" pitchFamily="34" charset="-122"/>
                  <a:ea typeface="微软雅黑" pitchFamily="34" charset="-122"/>
                </a:endParaRPr>
              </a:p>
            </p:txBody>
          </p:sp>
          <p:grpSp>
            <p:nvGrpSpPr>
              <p:cNvPr id="174" name="组合 173">
                <a:extLst>
                  <a:ext uri="{FF2B5EF4-FFF2-40B4-BE49-F238E27FC236}">
                    <a16:creationId xmlns:a16="http://schemas.microsoft.com/office/drawing/2014/main" id="{24BE1D91-B7DD-40F7-B818-3668CD5FB82E}"/>
                  </a:ext>
                </a:extLst>
              </p:cNvPr>
              <p:cNvGrpSpPr/>
              <p:nvPr/>
            </p:nvGrpSpPr>
            <p:grpSpPr>
              <a:xfrm>
                <a:off x="1031421" y="4294131"/>
                <a:ext cx="176213" cy="179785"/>
                <a:chOff x="1371587" y="5654640"/>
                <a:chExt cx="234939" cy="239711"/>
              </a:xfrm>
              <a:solidFill>
                <a:schemeClr val="bg1"/>
              </a:solidFill>
            </p:grpSpPr>
            <p:sp>
              <p:nvSpPr>
                <p:cNvPr id="222" name="Freeform 165">
                  <a:extLst>
                    <a:ext uri="{FF2B5EF4-FFF2-40B4-BE49-F238E27FC236}">
                      <a16:creationId xmlns:a16="http://schemas.microsoft.com/office/drawing/2014/main" id="{971B2BBE-2212-4965-9A29-343B1B243617}"/>
                    </a:ext>
                  </a:extLst>
                </p:cNvPr>
                <p:cNvSpPr>
                  <a:spLocks noEditPoints="1"/>
                </p:cNvSpPr>
                <p:nvPr/>
              </p:nvSpPr>
              <p:spPr bwMode="auto">
                <a:xfrm>
                  <a:off x="1474762" y="5794338"/>
                  <a:ext cx="95248" cy="100013"/>
                </a:xfrm>
                <a:custGeom>
                  <a:avLst/>
                  <a:gdLst>
                    <a:gd name="T0" fmla="*/ 17 w 23"/>
                    <a:gd name="T1" fmla="*/ 4 h 24"/>
                    <a:gd name="T2" fmla="*/ 13 w 23"/>
                    <a:gd name="T3" fmla="*/ 2 h 24"/>
                    <a:gd name="T4" fmla="*/ 13 w 23"/>
                    <a:gd name="T5" fmla="*/ 1 h 24"/>
                    <a:gd name="T6" fmla="*/ 10 w 23"/>
                    <a:gd name="T7" fmla="*/ 0 h 24"/>
                    <a:gd name="T8" fmla="*/ 10 w 23"/>
                    <a:gd name="T9" fmla="*/ 2 h 24"/>
                    <a:gd name="T10" fmla="*/ 6 w 23"/>
                    <a:gd name="T11" fmla="*/ 3 h 24"/>
                    <a:gd name="T12" fmla="*/ 5 w 23"/>
                    <a:gd name="T13" fmla="*/ 2 h 24"/>
                    <a:gd name="T14" fmla="*/ 2 w 23"/>
                    <a:gd name="T15" fmla="*/ 5 h 24"/>
                    <a:gd name="T16" fmla="*/ 3 w 23"/>
                    <a:gd name="T17" fmla="*/ 6 h 24"/>
                    <a:gd name="T18" fmla="*/ 1 w 23"/>
                    <a:gd name="T19" fmla="*/ 10 h 24"/>
                    <a:gd name="T20" fmla="*/ 0 w 23"/>
                    <a:gd name="T21" fmla="*/ 10 h 24"/>
                    <a:gd name="T22" fmla="*/ 0 w 23"/>
                    <a:gd name="T23" fmla="*/ 13 h 24"/>
                    <a:gd name="T24" fmla="*/ 1 w 23"/>
                    <a:gd name="T25" fmla="*/ 14 h 24"/>
                    <a:gd name="T26" fmla="*/ 3 w 23"/>
                    <a:gd name="T27" fmla="*/ 18 h 24"/>
                    <a:gd name="T28" fmla="*/ 2 w 23"/>
                    <a:gd name="T29" fmla="*/ 19 h 24"/>
                    <a:gd name="T30" fmla="*/ 4 w 23"/>
                    <a:gd name="T31" fmla="*/ 22 h 24"/>
                    <a:gd name="T32" fmla="*/ 5 w 23"/>
                    <a:gd name="T33" fmla="*/ 21 h 24"/>
                    <a:gd name="T34" fmla="*/ 10 w 23"/>
                    <a:gd name="T35" fmla="*/ 22 h 24"/>
                    <a:gd name="T36" fmla="*/ 10 w 23"/>
                    <a:gd name="T37" fmla="*/ 24 h 24"/>
                    <a:gd name="T38" fmla="*/ 13 w 23"/>
                    <a:gd name="T39" fmla="*/ 24 h 24"/>
                    <a:gd name="T40" fmla="*/ 13 w 23"/>
                    <a:gd name="T41" fmla="*/ 22 h 24"/>
                    <a:gd name="T42" fmla="*/ 17 w 23"/>
                    <a:gd name="T43" fmla="*/ 20 h 24"/>
                    <a:gd name="T44" fmla="*/ 18 w 23"/>
                    <a:gd name="T45" fmla="*/ 21 h 24"/>
                    <a:gd name="T46" fmla="*/ 21 w 23"/>
                    <a:gd name="T47" fmla="*/ 19 h 24"/>
                    <a:gd name="T48" fmla="*/ 20 w 23"/>
                    <a:gd name="T49" fmla="*/ 18 h 24"/>
                    <a:gd name="T50" fmla="*/ 21 w 23"/>
                    <a:gd name="T51" fmla="*/ 14 h 24"/>
                    <a:gd name="T52" fmla="*/ 23 w 23"/>
                    <a:gd name="T53" fmla="*/ 14 h 24"/>
                    <a:gd name="T54" fmla="*/ 23 w 23"/>
                    <a:gd name="T55" fmla="*/ 10 h 24"/>
                    <a:gd name="T56" fmla="*/ 21 w 23"/>
                    <a:gd name="T57" fmla="*/ 11 h 24"/>
                    <a:gd name="T58" fmla="*/ 20 w 23"/>
                    <a:gd name="T59" fmla="*/ 6 h 24"/>
                    <a:gd name="T60" fmla="*/ 21 w 23"/>
                    <a:gd name="T61" fmla="*/ 6 h 24"/>
                    <a:gd name="T62" fmla="*/ 18 w 23"/>
                    <a:gd name="T63" fmla="*/ 3 h 24"/>
                    <a:gd name="T64" fmla="*/ 17 w 23"/>
                    <a:gd name="T65" fmla="*/ 4 h 24"/>
                    <a:gd name="T66" fmla="*/ 16 w 23"/>
                    <a:gd name="T67" fmla="*/ 17 h 24"/>
                    <a:gd name="T68" fmla="*/ 6 w 23"/>
                    <a:gd name="T69" fmla="*/ 17 h 24"/>
                    <a:gd name="T70" fmla="*/ 6 w 23"/>
                    <a:gd name="T71" fmla="*/ 7 h 24"/>
                    <a:gd name="T72" fmla="*/ 16 w 23"/>
                    <a:gd name="T73" fmla="*/ 7 h 24"/>
                    <a:gd name="T74" fmla="*/ 16 w 23"/>
                    <a:gd name="T75"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 h="24">
                      <a:moveTo>
                        <a:pt x="17" y="4"/>
                      </a:moveTo>
                      <a:cubicBezTo>
                        <a:pt x="16" y="3"/>
                        <a:pt x="15" y="2"/>
                        <a:pt x="13" y="2"/>
                      </a:cubicBezTo>
                      <a:cubicBezTo>
                        <a:pt x="13" y="1"/>
                        <a:pt x="13" y="1"/>
                        <a:pt x="13" y="1"/>
                      </a:cubicBezTo>
                      <a:cubicBezTo>
                        <a:pt x="10" y="0"/>
                        <a:pt x="10" y="0"/>
                        <a:pt x="10" y="0"/>
                      </a:cubicBezTo>
                      <a:cubicBezTo>
                        <a:pt x="10" y="2"/>
                        <a:pt x="10" y="2"/>
                        <a:pt x="10" y="2"/>
                      </a:cubicBezTo>
                      <a:cubicBezTo>
                        <a:pt x="8" y="2"/>
                        <a:pt x="7" y="2"/>
                        <a:pt x="6" y="3"/>
                      </a:cubicBezTo>
                      <a:cubicBezTo>
                        <a:pt x="5" y="2"/>
                        <a:pt x="5" y="2"/>
                        <a:pt x="5" y="2"/>
                      </a:cubicBezTo>
                      <a:cubicBezTo>
                        <a:pt x="2" y="5"/>
                        <a:pt x="2" y="5"/>
                        <a:pt x="2" y="5"/>
                      </a:cubicBezTo>
                      <a:cubicBezTo>
                        <a:pt x="3" y="6"/>
                        <a:pt x="3" y="6"/>
                        <a:pt x="3" y="6"/>
                      </a:cubicBezTo>
                      <a:cubicBezTo>
                        <a:pt x="2" y="7"/>
                        <a:pt x="1" y="9"/>
                        <a:pt x="1" y="10"/>
                      </a:cubicBezTo>
                      <a:cubicBezTo>
                        <a:pt x="0" y="10"/>
                        <a:pt x="0" y="10"/>
                        <a:pt x="0" y="10"/>
                      </a:cubicBezTo>
                      <a:cubicBezTo>
                        <a:pt x="0" y="13"/>
                        <a:pt x="0" y="13"/>
                        <a:pt x="0" y="13"/>
                      </a:cubicBezTo>
                      <a:cubicBezTo>
                        <a:pt x="1" y="14"/>
                        <a:pt x="1" y="14"/>
                        <a:pt x="1" y="14"/>
                      </a:cubicBezTo>
                      <a:cubicBezTo>
                        <a:pt x="1" y="15"/>
                        <a:pt x="2" y="17"/>
                        <a:pt x="3" y="18"/>
                      </a:cubicBezTo>
                      <a:cubicBezTo>
                        <a:pt x="2" y="19"/>
                        <a:pt x="2" y="19"/>
                        <a:pt x="2" y="19"/>
                      </a:cubicBezTo>
                      <a:cubicBezTo>
                        <a:pt x="4" y="22"/>
                        <a:pt x="4" y="22"/>
                        <a:pt x="4" y="22"/>
                      </a:cubicBezTo>
                      <a:cubicBezTo>
                        <a:pt x="5" y="21"/>
                        <a:pt x="5" y="21"/>
                        <a:pt x="5" y="21"/>
                      </a:cubicBezTo>
                      <a:cubicBezTo>
                        <a:pt x="6" y="21"/>
                        <a:pt x="8" y="22"/>
                        <a:pt x="10" y="22"/>
                      </a:cubicBezTo>
                      <a:cubicBezTo>
                        <a:pt x="10" y="24"/>
                        <a:pt x="10" y="24"/>
                        <a:pt x="10" y="24"/>
                      </a:cubicBezTo>
                      <a:cubicBezTo>
                        <a:pt x="13" y="24"/>
                        <a:pt x="13" y="24"/>
                        <a:pt x="13" y="24"/>
                      </a:cubicBezTo>
                      <a:cubicBezTo>
                        <a:pt x="13" y="22"/>
                        <a:pt x="13" y="22"/>
                        <a:pt x="13" y="22"/>
                      </a:cubicBezTo>
                      <a:cubicBezTo>
                        <a:pt x="14" y="22"/>
                        <a:pt x="16" y="21"/>
                        <a:pt x="17" y="20"/>
                      </a:cubicBezTo>
                      <a:cubicBezTo>
                        <a:pt x="18" y="21"/>
                        <a:pt x="18" y="21"/>
                        <a:pt x="18" y="21"/>
                      </a:cubicBezTo>
                      <a:cubicBezTo>
                        <a:pt x="21" y="19"/>
                        <a:pt x="21" y="19"/>
                        <a:pt x="21" y="19"/>
                      </a:cubicBezTo>
                      <a:cubicBezTo>
                        <a:pt x="20" y="18"/>
                        <a:pt x="20" y="18"/>
                        <a:pt x="20" y="18"/>
                      </a:cubicBezTo>
                      <a:cubicBezTo>
                        <a:pt x="21" y="17"/>
                        <a:pt x="21" y="15"/>
                        <a:pt x="21" y="14"/>
                      </a:cubicBezTo>
                      <a:cubicBezTo>
                        <a:pt x="23" y="14"/>
                        <a:pt x="23" y="14"/>
                        <a:pt x="23" y="14"/>
                      </a:cubicBezTo>
                      <a:cubicBezTo>
                        <a:pt x="23" y="10"/>
                        <a:pt x="23" y="10"/>
                        <a:pt x="23" y="10"/>
                      </a:cubicBezTo>
                      <a:cubicBezTo>
                        <a:pt x="21" y="11"/>
                        <a:pt x="21" y="11"/>
                        <a:pt x="21" y="11"/>
                      </a:cubicBezTo>
                      <a:cubicBezTo>
                        <a:pt x="21" y="9"/>
                        <a:pt x="20" y="7"/>
                        <a:pt x="20" y="6"/>
                      </a:cubicBezTo>
                      <a:cubicBezTo>
                        <a:pt x="21" y="6"/>
                        <a:pt x="21" y="6"/>
                        <a:pt x="21" y="6"/>
                      </a:cubicBezTo>
                      <a:cubicBezTo>
                        <a:pt x="18" y="3"/>
                        <a:pt x="18" y="3"/>
                        <a:pt x="18" y="3"/>
                      </a:cubicBezTo>
                      <a:lnTo>
                        <a:pt x="17" y="4"/>
                      </a:lnTo>
                      <a:close/>
                      <a:moveTo>
                        <a:pt x="16" y="17"/>
                      </a:moveTo>
                      <a:cubicBezTo>
                        <a:pt x="13" y="20"/>
                        <a:pt x="9" y="20"/>
                        <a:pt x="6" y="17"/>
                      </a:cubicBezTo>
                      <a:cubicBezTo>
                        <a:pt x="3" y="14"/>
                        <a:pt x="4" y="10"/>
                        <a:pt x="6" y="7"/>
                      </a:cubicBezTo>
                      <a:cubicBezTo>
                        <a:pt x="9" y="4"/>
                        <a:pt x="14" y="4"/>
                        <a:pt x="16" y="7"/>
                      </a:cubicBezTo>
                      <a:cubicBezTo>
                        <a:pt x="19" y="10"/>
                        <a:pt x="19" y="14"/>
                        <a:pt x="16"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3" name="Freeform 166">
                  <a:extLst>
                    <a:ext uri="{FF2B5EF4-FFF2-40B4-BE49-F238E27FC236}">
                      <a16:creationId xmlns:a16="http://schemas.microsoft.com/office/drawing/2014/main" id="{EEC3345B-AF57-4ED2-9149-8C3E5E6D561F}"/>
                    </a:ext>
                  </a:extLst>
                </p:cNvPr>
                <p:cNvSpPr>
                  <a:spLocks noEditPoints="1"/>
                </p:cNvSpPr>
                <p:nvPr/>
              </p:nvSpPr>
              <p:spPr bwMode="auto">
                <a:xfrm>
                  <a:off x="1495400" y="5819750"/>
                  <a:ext cx="53974" cy="49213"/>
                </a:xfrm>
                <a:custGeom>
                  <a:avLst/>
                  <a:gdLst>
                    <a:gd name="T0" fmla="*/ 2 w 13"/>
                    <a:gd name="T1" fmla="*/ 2 h 12"/>
                    <a:gd name="T2" fmla="*/ 2 w 13"/>
                    <a:gd name="T3" fmla="*/ 10 h 12"/>
                    <a:gd name="T4" fmla="*/ 10 w 13"/>
                    <a:gd name="T5" fmla="*/ 10 h 12"/>
                    <a:gd name="T6" fmla="*/ 10 w 13"/>
                    <a:gd name="T7" fmla="*/ 2 h 12"/>
                    <a:gd name="T8" fmla="*/ 2 w 13"/>
                    <a:gd name="T9" fmla="*/ 2 h 12"/>
                    <a:gd name="T10" fmla="*/ 9 w 13"/>
                    <a:gd name="T11" fmla="*/ 9 h 12"/>
                    <a:gd name="T12" fmla="*/ 3 w 13"/>
                    <a:gd name="T13" fmla="*/ 9 h 12"/>
                    <a:gd name="T14" fmla="*/ 3 w 13"/>
                    <a:gd name="T15" fmla="*/ 3 h 12"/>
                    <a:gd name="T16" fmla="*/ 10 w 13"/>
                    <a:gd name="T17" fmla="*/ 3 h 12"/>
                    <a:gd name="T18" fmla="*/ 9 w 13"/>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2">
                      <a:moveTo>
                        <a:pt x="2" y="2"/>
                      </a:moveTo>
                      <a:cubicBezTo>
                        <a:pt x="0" y="4"/>
                        <a:pt x="0" y="8"/>
                        <a:pt x="2" y="10"/>
                      </a:cubicBezTo>
                      <a:cubicBezTo>
                        <a:pt x="4" y="12"/>
                        <a:pt x="8" y="12"/>
                        <a:pt x="10" y="10"/>
                      </a:cubicBezTo>
                      <a:cubicBezTo>
                        <a:pt x="12" y="8"/>
                        <a:pt x="13" y="4"/>
                        <a:pt x="10" y="2"/>
                      </a:cubicBezTo>
                      <a:cubicBezTo>
                        <a:pt x="8" y="0"/>
                        <a:pt x="4" y="0"/>
                        <a:pt x="2" y="2"/>
                      </a:cubicBezTo>
                      <a:close/>
                      <a:moveTo>
                        <a:pt x="9" y="9"/>
                      </a:moveTo>
                      <a:cubicBezTo>
                        <a:pt x="8" y="11"/>
                        <a:pt x="5" y="11"/>
                        <a:pt x="3" y="9"/>
                      </a:cubicBezTo>
                      <a:cubicBezTo>
                        <a:pt x="1" y="7"/>
                        <a:pt x="1" y="4"/>
                        <a:pt x="3" y="3"/>
                      </a:cubicBezTo>
                      <a:cubicBezTo>
                        <a:pt x="5" y="1"/>
                        <a:pt x="8" y="1"/>
                        <a:pt x="10" y="3"/>
                      </a:cubicBezTo>
                      <a:cubicBezTo>
                        <a:pt x="11" y="5"/>
                        <a:pt x="11"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4" name="Freeform 167">
                  <a:extLst>
                    <a:ext uri="{FF2B5EF4-FFF2-40B4-BE49-F238E27FC236}">
                      <a16:creationId xmlns:a16="http://schemas.microsoft.com/office/drawing/2014/main" id="{5035E8B1-8659-4BEA-91EF-545297A08CFC}"/>
                    </a:ext>
                  </a:extLst>
                </p:cNvPr>
                <p:cNvSpPr>
                  <a:spLocks noEditPoints="1"/>
                </p:cNvSpPr>
                <p:nvPr/>
              </p:nvSpPr>
              <p:spPr bwMode="auto">
                <a:xfrm>
                  <a:off x="1570013" y="5773700"/>
                  <a:ext cx="36513" cy="38100"/>
                </a:xfrm>
                <a:custGeom>
                  <a:avLst/>
                  <a:gdLst>
                    <a:gd name="T0" fmla="*/ 8 w 9"/>
                    <a:gd name="T1" fmla="*/ 2 h 9"/>
                    <a:gd name="T2" fmla="*/ 7 w 9"/>
                    <a:gd name="T3" fmla="*/ 1 h 9"/>
                    <a:gd name="T4" fmla="*/ 6 w 9"/>
                    <a:gd name="T5" fmla="*/ 2 h 9"/>
                    <a:gd name="T6" fmla="*/ 5 w 9"/>
                    <a:gd name="T7" fmla="*/ 1 h 9"/>
                    <a:gd name="T8" fmla="*/ 5 w 9"/>
                    <a:gd name="T9" fmla="*/ 0 h 9"/>
                    <a:gd name="T10" fmla="*/ 4 w 9"/>
                    <a:gd name="T11" fmla="*/ 0 h 9"/>
                    <a:gd name="T12" fmla="*/ 4 w 9"/>
                    <a:gd name="T13" fmla="*/ 1 h 9"/>
                    <a:gd name="T14" fmla="*/ 2 w 9"/>
                    <a:gd name="T15" fmla="*/ 2 h 9"/>
                    <a:gd name="T16" fmla="*/ 1 w 9"/>
                    <a:gd name="T17" fmla="*/ 1 h 9"/>
                    <a:gd name="T18" fmla="*/ 1 w 9"/>
                    <a:gd name="T19" fmla="*/ 2 h 9"/>
                    <a:gd name="T20" fmla="*/ 1 w 9"/>
                    <a:gd name="T21" fmla="*/ 3 h 9"/>
                    <a:gd name="T22" fmla="*/ 1 w 9"/>
                    <a:gd name="T23" fmla="*/ 4 h 9"/>
                    <a:gd name="T24" fmla="*/ 0 w 9"/>
                    <a:gd name="T25" fmla="*/ 4 h 9"/>
                    <a:gd name="T26" fmla="*/ 0 w 9"/>
                    <a:gd name="T27" fmla="*/ 5 h 9"/>
                    <a:gd name="T28" fmla="*/ 1 w 9"/>
                    <a:gd name="T29" fmla="*/ 5 h 9"/>
                    <a:gd name="T30" fmla="*/ 1 w 9"/>
                    <a:gd name="T31" fmla="*/ 7 h 9"/>
                    <a:gd name="T32" fmla="*/ 1 w 9"/>
                    <a:gd name="T33" fmla="*/ 7 h 9"/>
                    <a:gd name="T34" fmla="*/ 1 w 9"/>
                    <a:gd name="T35" fmla="*/ 8 h 9"/>
                    <a:gd name="T36" fmla="*/ 2 w 9"/>
                    <a:gd name="T37" fmla="*/ 7 h 9"/>
                    <a:gd name="T38" fmla="*/ 4 w 9"/>
                    <a:gd name="T39" fmla="*/ 8 h 9"/>
                    <a:gd name="T40" fmla="*/ 4 w 9"/>
                    <a:gd name="T41" fmla="*/ 9 h 9"/>
                    <a:gd name="T42" fmla="*/ 5 w 9"/>
                    <a:gd name="T43" fmla="*/ 9 h 9"/>
                    <a:gd name="T44" fmla="*/ 5 w 9"/>
                    <a:gd name="T45" fmla="*/ 8 h 9"/>
                    <a:gd name="T46" fmla="*/ 6 w 9"/>
                    <a:gd name="T47" fmla="*/ 8 h 9"/>
                    <a:gd name="T48" fmla="*/ 7 w 9"/>
                    <a:gd name="T49" fmla="*/ 8 h 9"/>
                    <a:gd name="T50" fmla="*/ 7 w 9"/>
                    <a:gd name="T51" fmla="*/ 7 h 9"/>
                    <a:gd name="T52" fmla="*/ 7 w 9"/>
                    <a:gd name="T53" fmla="*/ 7 h 9"/>
                    <a:gd name="T54" fmla="*/ 8 w 9"/>
                    <a:gd name="T55" fmla="*/ 5 h 9"/>
                    <a:gd name="T56" fmla="*/ 9 w 9"/>
                    <a:gd name="T57" fmla="*/ 5 h 9"/>
                    <a:gd name="T58" fmla="*/ 9 w 9"/>
                    <a:gd name="T59" fmla="*/ 4 h 9"/>
                    <a:gd name="T60" fmla="*/ 8 w 9"/>
                    <a:gd name="T61" fmla="*/ 4 h 9"/>
                    <a:gd name="T62" fmla="*/ 7 w 9"/>
                    <a:gd name="T63" fmla="*/ 2 h 9"/>
                    <a:gd name="T64" fmla="*/ 8 w 9"/>
                    <a:gd name="T65" fmla="*/ 2 h 9"/>
                    <a:gd name="T66" fmla="*/ 6 w 9"/>
                    <a:gd name="T67" fmla="*/ 6 h 9"/>
                    <a:gd name="T68" fmla="*/ 3 w 9"/>
                    <a:gd name="T69" fmla="*/ 6 h 9"/>
                    <a:gd name="T70" fmla="*/ 3 w 9"/>
                    <a:gd name="T71" fmla="*/ 3 h 9"/>
                    <a:gd name="T72" fmla="*/ 6 w 9"/>
                    <a:gd name="T73" fmla="*/ 4 h 9"/>
                    <a:gd name="T74" fmla="*/ 6 w 9"/>
                    <a:gd name="T7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 h="9">
                      <a:moveTo>
                        <a:pt x="8" y="2"/>
                      </a:moveTo>
                      <a:cubicBezTo>
                        <a:pt x="7" y="1"/>
                        <a:pt x="7" y="1"/>
                        <a:pt x="7" y="1"/>
                      </a:cubicBezTo>
                      <a:cubicBezTo>
                        <a:pt x="6" y="2"/>
                        <a:pt x="6" y="2"/>
                        <a:pt x="6" y="2"/>
                      </a:cubicBezTo>
                      <a:cubicBezTo>
                        <a:pt x="6" y="2"/>
                        <a:pt x="5" y="1"/>
                        <a:pt x="5" y="1"/>
                      </a:cubicBezTo>
                      <a:cubicBezTo>
                        <a:pt x="5" y="0"/>
                        <a:pt x="5" y="0"/>
                        <a:pt x="5" y="0"/>
                      </a:cubicBezTo>
                      <a:cubicBezTo>
                        <a:pt x="4" y="0"/>
                        <a:pt x="4" y="0"/>
                        <a:pt x="4" y="0"/>
                      </a:cubicBezTo>
                      <a:cubicBezTo>
                        <a:pt x="4" y="1"/>
                        <a:pt x="4" y="1"/>
                        <a:pt x="4" y="1"/>
                      </a:cubicBezTo>
                      <a:cubicBezTo>
                        <a:pt x="3" y="1"/>
                        <a:pt x="3" y="1"/>
                        <a:pt x="2" y="2"/>
                      </a:cubicBezTo>
                      <a:cubicBezTo>
                        <a:pt x="1" y="1"/>
                        <a:pt x="1" y="1"/>
                        <a:pt x="1" y="1"/>
                      </a:cubicBezTo>
                      <a:cubicBezTo>
                        <a:pt x="1" y="2"/>
                        <a:pt x="1" y="2"/>
                        <a:pt x="1" y="2"/>
                      </a:cubicBezTo>
                      <a:cubicBezTo>
                        <a:pt x="1" y="3"/>
                        <a:pt x="1" y="3"/>
                        <a:pt x="1" y="3"/>
                      </a:cubicBezTo>
                      <a:cubicBezTo>
                        <a:pt x="1" y="3"/>
                        <a:pt x="1" y="4"/>
                        <a:pt x="1" y="4"/>
                      </a:cubicBezTo>
                      <a:cubicBezTo>
                        <a:pt x="0" y="4"/>
                        <a:pt x="0" y="4"/>
                        <a:pt x="0" y="4"/>
                      </a:cubicBezTo>
                      <a:cubicBezTo>
                        <a:pt x="0" y="5"/>
                        <a:pt x="0" y="5"/>
                        <a:pt x="0" y="5"/>
                      </a:cubicBezTo>
                      <a:cubicBezTo>
                        <a:pt x="1" y="5"/>
                        <a:pt x="1" y="5"/>
                        <a:pt x="1" y="5"/>
                      </a:cubicBezTo>
                      <a:cubicBezTo>
                        <a:pt x="1" y="6"/>
                        <a:pt x="1" y="7"/>
                        <a:pt x="1" y="7"/>
                      </a:cubicBezTo>
                      <a:cubicBezTo>
                        <a:pt x="1" y="7"/>
                        <a:pt x="1" y="7"/>
                        <a:pt x="1" y="7"/>
                      </a:cubicBezTo>
                      <a:cubicBezTo>
                        <a:pt x="1" y="8"/>
                        <a:pt x="1" y="8"/>
                        <a:pt x="1" y="8"/>
                      </a:cubicBezTo>
                      <a:cubicBezTo>
                        <a:pt x="2" y="7"/>
                        <a:pt x="2" y="7"/>
                        <a:pt x="2" y="7"/>
                      </a:cubicBezTo>
                      <a:cubicBezTo>
                        <a:pt x="3" y="8"/>
                        <a:pt x="3" y="8"/>
                        <a:pt x="4" y="8"/>
                      </a:cubicBezTo>
                      <a:cubicBezTo>
                        <a:pt x="4" y="9"/>
                        <a:pt x="4" y="9"/>
                        <a:pt x="4" y="9"/>
                      </a:cubicBezTo>
                      <a:cubicBezTo>
                        <a:pt x="5" y="9"/>
                        <a:pt x="5" y="9"/>
                        <a:pt x="5" y="9"/>
                      </a:cubicBezTo>
                      <a:cubicBezTo>
                        <a:pt x="5" y="8"/>
                        <a:pt x="5" y="8"/>
                        <a:pt x="5" y="8"/>
                      </a:cubicBezTo>
                      <a:cubicBezTo>
                        <a:pt x="5" y="8"/>
                        <a:pt x="6" y="8"/>
                        <a:pt x="6" y="8"/>
                      </a:cubicBezTo>
                      <a:cubicBezTo>
                        <a:pt x="7" y="8"/>
                        <a:pt x="7" y="8"/>
                        <a:pt x="7" y="8"/>
                      </a:cubicBezTo>
                      <a:cubicBezTo>
                        <a:pt x="7" y="7"/>
                        <a:pt x="7" y="7"/>
                        <a:pt x="7" y="7"/>
                      </a:cubicBezTo>
                      <a:cubicBezTo>
                        <a:pt x="7" y="7"/>
                        <a:pt x="7" y="7"/>
                        <a:pt x="7" y="7"/>
                      </a:cubicBezTo>
                      <a:cubicBezTo>
                        <a:pt x="8" y="6"/>
                        <a:pt x="8" y="6"/>
                        <a:pt x="8" y="5"/>
                      </a:cubicBezTo>
                      <a:cubicBezTo>
                        <a:pt x="9" y="5"/>
                        <a:pt x="9" y="5"/>
                        <a:pt x="9" y="5"/>
                      </a:cubicBezTo>
                      <a:cubicBezTo>
                        <a:pt x="9" y="4"/>
                        <a:pt x="9" y="4"/>
                        <a:pt x="9" y="4"/>
                      </a:cubicBezTo>
                      <a:cubicBezTo>
                        <a:pt x="8" y="4"/>
                        <a:pt x="8" y="4"/>
                        <a:pt x="8" y="4"/>
                      </a:cubicBezTo>
                      <a:cubicBezTo>
                        <a:pt x="8" y="4"/>
                        <a:pt x="8" y="3"/>
                        <a:pt x="7" y="2"/>
                      </a:cubicBezTo>
                      <a:lnTo>
                        <a:pt x="8" y="2"/>
                      </a:lnTo>
                      <a:close/>
                      <a:moveTo>
                        <a:pt x="6" y="6"/>
                      </a:moveTo>
                      <a:cubicBezTo>
                        <a:pt x="5" y="7"/>
                        <a:pt x="4" y="7"/>
                        <a:pt x="3" y="6"/>
                      </a:cubicBezTo>
                      <a:cubicBezTo>
                        <a:pt x="2" y="5"/>
                        <a:pt x="2" y="4"/>
                        <a:pt x="3" y="3"/>
                      </a:cubicBezTo>
                      <a:cubicBezTo>
                        <a:pt x="4" y="3"/>
                        <a:pt x="5" y="3"/>
                        <a:pt x="6" y="4"/>
                      </a:cubicBezTo>
                      <a:cubicBezTo>
                        <a:pt x="6" y="4"/>
                        <a:pt x="6" y="5"/>
                        <a:pt x="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5" name="Freeform 168">
                  <a:extLst>
                    <a:ext uri="{FF2B5EF4-FFF2-40B4-BE49-F238E27FC236}">
                      <a16:creationId xmlns:a16="http://schemas.microsoft.com/office/drawing/2014/main" id="{D97CF92B-8FBE-4763-9058-56220182DA1B}"/>
                    </a:ext>
                  </a:extLst>
                </p:cNvPr>
                <p:cNvSpPr>
                  <a:spLocks noEditPoints="1"/>
                </p:cNvSpPr>
                <p:nvPr/>
              </p:nvSpPr>
              <p:spPr bwMode="auto">
                <a:xfrm>
                  <a:off x="1520809" y="5721313"/>
                  <a:ext cx="57148" cy="57151"/>
                </a:xfrm>
                <a:custGeom>
                  <a:avLst/>
                  <a:gdLst>
                    <a:gd name="T0" fmla="*/ 12 w 14"/>
                    <a:gd name="T1" fmla="*/ 3 h 14"/>
                    <a:gd name="T2" fmla="*/ 11 w 14"/>
                    <a:gd name="T3" fmla="*/ 2 h 14"/>
                    <a:gd name="T4" fmla="*/ 11 w 14"/>
                    <a:gd name="T5" fmla="*/ 3 h 14"/>
                    <a:gd name="T6" fmla="*/ 8 w 14"/>
                    <a:gd name="T7" fmla="*/ 2 h 14"/>
                    <a:gd name="T8" fmla="*/ 8 w 14"/>
                    <a:gd name="T9" fmla="*/ 0 h 14"/>
                    <a:gd name="T10" fmla="*/ 7 w 14"/>
                    <a:gd name="T11" fmla="*/ 0 h 14"/>
                    <a:gd name="T12" fmla="*/ 6 w 14"/>
                    <a:gd name="T13" fmla="*/ 2 h 14"/>
                    <a:gd name="T14" fmla="*/ 4 w 14"/>
                    <a:gd name="T15" fmla="*/ 3 h 14"/>
                    <a:gd name="T16" fmla="*/ 3 w 14"/>
                    <a:gd name="T17" fmla="*/ 2 h 14"/>
                    <a:gd name="T18" fmla="*/ 2 w 14"/>
                    <a:gd name="T19" fmla="*/ 3 h 14"/>
                    <a:gd name="T20" fmla="*/ 3 w 14"/>
                    <a:gd name="T21" fmla="*/ 4 h 14"/>
                    <a:gd name="T22" fmla="*/ 2 w 14"/>
                    <a:gd name="T23" fmla="*/ 6 h 14"/>
                    <a:gd name="T24" fmla="*/ 0 w 14"/>
                    <a:gd name="T25" fmla="*/ 6 h 14"/>
                    <a:gd name="T26" fmla="*/ 0 w 14"/>
                    <a:gd name="T27" fmla="*/ 8 h 14"/>
                    <a:gd name="T28" fmla="*/ 2 w 14"/>
                    <a:gd name="T29" fmla="*/ 8 h 14"/>
                    <a:gd name="T30" fmla="*/ 3 w 14"/>
                    <a:gd name="T31" fmla="*/ 10 h 14"/>
                    <a:gd name="T32" fmla="*/ 2 w 14"/>
                    <a:gd name="T33" fmla="*/ 11 h 14"/>
                    <a:gd name="T34" fmla="*/ 3 w 14"/>
                    <a:gd name="T35" fmla="*/ 12 h 14"/>
                    <a:gd name="T36" fmla="*/ 4 w 14"/>
                    <a:gd name="T37" fmla="*/ 11 h 14"/>
                    <a:gd name="T38" fmla="*/ 6 w 14"/>
                    <a:gd name="T39" fmla="*/ 13 h 14"/>
                    <a:gd name="T40" fmla="*/ 6 w 14"/>
                    <a:gd name="T41" fmla="*/ 14 h 14"/>
                    <a:gd name="T42" fmla="*/ 8 w 14"/>
                    <a:gd name="T43" fmla="*/ 14 h 14"/>
                    <a:gd name="T44" fmla="*/ 8 w 14"/>
                    <a:gd name="T45" fmla="*/ 13 h 14"/>
                    <a:gd name="T46" fmla="*/ 11 w 14"/>
                    <a:gd name="T47" fmla="*/ 12 h 14"/>
                    <a:gd name="T48" fmla="*/ 11 w 14"/>
                    <a:gd name="T49" fmla="*/ 12 h 14"/>
                    <a:gd name="T50" fmla="*/ 12 w 14"/>
                    <a:gd name="T51" fmla="*/ 11 h 14"/>
                    <a:gd name="T52" fmla="*/ 12 w 14"/>
                    <a:gd name="T53" fmla="*/ 11 h 14"/>
                    <a:gd name="T54" fmla="*/ 13 w 14"/>
                    <a:gd name="T55" fmla="*/ 8 h 14"/>
                    <a:gd name="T56" fmla="*/ 14 w 14"/>
                    <a:gd name="T57" fmla="*/ 8 h 14"/>
                    <a:gd name="T58" fmla="*/ 14 w 14"/>
                    <a:gd name="T59" fmla="*/ 6 h 14"/>
                    <a:gd name="T60" fmla="*/ 13 w 14"/>
                    <a:gd name="T61" fmla="*/ 6 h 14"/>
                    <a:gd name="T62" fmla="*/ 12 w 14"/>
                    <a:gd name="T63" fmla="*/ 4 h 14"/>
                    <a:gd name="T64" fmla="*/ 12 w 14"/>
                    <a:gd name="T65" fmla="*/ 3 h 14"/>
                    <a:gd name="T66" fmla="*/ 9 w 14"/>
                    <a:gd name="T67" fmla="*/ 9 h 14"/>
                    <a:gd name="T68" fmla="*/ 5 w 14"/>
                    <a:gd name="T69" fmla="*/ 9 h 14"/>
                    <a:gd name="T70" fmla="*/ 5 w 14"/>
                    <a:gd name="T71" fmla="*/ 5 h 14"/>
                    <a:gd name="T72" fmla="*/ 9 w 14"/>
                    <a:gd name="T73" fmla="*/ 5 h 14"/>
                    <a:gd name="T74" fmla="*/ 9 w 14"/>
                    <a:gd name="T7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14">
                      <a:moveTo>
                        <a:pt x="12" y="3"/>
                      </a:moveTo>
                      <a:cubicBezTo>
                        <a:pt x="11" y="2"/>
                        <a:pt x="11" y="2"/>
                        <a:pt x="11" y="2"/>
                      </a:cubicBezTo>
                      <a:cubicBezTo>
                        <a:pt x="11" y="3"/>
                        <a:pt x="11" y="3"/>
                        <a:pt x="11" y="3"/>
                      </a:cubicBezTo>
                      <a:cubicBezTo>
                        <a:pt x="10" y="3"/>
                        <a:pt x="9" y="2"/>
                        <a:pt x="8" y="2"/>
                      </a:cubicBezTo>
                      <a:cubicBezTo>
                        <a:pt x="8" y="0"/>
                        <a:pt x="8" y="0"/>
                        <a:pt x="8" y="0"/>
                      </a:cubicBezTo>
                      <a:cubicBezTo>
                        <a:pt x="7" y="0"/>
                        <a:pt x="7" y="0"/>
                        <a:pt x="7" y="0"/>
                      </a:cubicBezTo>
                      <a:cubicBezTo>
                        <a:pt x="6" y="2"/>
                        <a:pt x="6" y="2"/>
                        <a:pt x="6" y="2"/>
                      </a:cubicBezTo>
                      <a:cubicBezTo>
                        <a:pt x="6" y="2"/>
                        <a:pt x="5" y="2"/>
                        <a:pt x="4" y="3"/>
                      </a:cubicBezTo>
                      <a:cubicBezTo>
                        <a:pt x="3" y="2"/>
                        <a:pt x="3" y="2"/>
                        <a:pt x="3" y="2"/>
                      </a:cubicBezTo>
                      <a:cubicBezTo>
                        <a:pt x="2" y="3"/>
                        <a:pt x="2" y="3"/>
                        <a:pt x="2" y="3"/>
                      </a:cubicBezTo>
                      <a:cubicBezTo>
                        <a:pt x="3" y="4"/>
                        <a:pt x="3" y="4"/>
                        <a:pt x="3" y="4"/>
                      </a:cubicBezTo>
                      <a:cubicBezTo>
                        <a:pt x="2" y="5"/>
                        <a:pt x="2" y="5"/>
                        <a:pt x="2" y="6"/>
                      </a:cubicBezTo>
                      <a:cubicBezTo>
                        <a:pt x="0" y="6"/>
                        <a:pt x="0" y="6"/>
                        <a:pt x="0" y="6"/>
                      </a:cubicBezTo>
                      <a:cubicBezTo>
                        <a:pt x="0" y="8"/>
                        <a:pt x="0" y="8"/>
                        <a:pt x="0" y="8"/>
                      </a:cubicBezTo>
                      <a:cubicBezTo>
                        <a:pt x="2" y="8"/>
                        <a:pt x="2" y="8"/>
                        <a:pt x="2" y="8"/>
                      </a:cubicBezTo>
                      <a:cubicBezTo>
                        <a:pt x="2" y="9"/>
                        <a:pt x="3" y="10"/>
                        <a:pt x="3" y="10"/>
                      </a:cubicBezTo>
                      <a:cubicBezTo>
                        <a:pt x="2" y="11"/>
                        <a:pt x="2" y="11"/>
                        <a:pt x="2" y="11"/>
                      </a:cubicBezTo>
                      <a:cubicBezTo>
                        <a:pt x="3" y="12"/>
                        <a:pt x="3" y="12"/>
                        <a:pt x="3" y="12"/>
                      </a:cubicBezTo>
                      <a:cubicBezTo>
                        <a:pt x="4" y="11"/>
                        <a:pt x="4" y="11"/>
                        <a:pt x="4" y="11"/>
                      </a:cubicBezTo>
                      <a:cubicBezTo>
                        <a:pt x="5" y="12"/>
                        <a:pt x="5" y="12"/>
                        <a:pt x="6" y="13"/>
                      </a:cubicBezTo>
                      <a:cubicBezTo>
                        <a:pt x="6" y="14"/>
                        <a:pt x="6" y="14"/>
                        <a:pt x="6" y="14"/>
                      </a:cubicBezTo>
                      <a:cubicBezTo>
                        <a:pt x="8" y="14"/>
                        <a:pt x="8" y="14"/>
                        <a:pt x="8" y="14"/>
                      </a:cubicBezTo>
                      <a:cubicBezTo>
                        <a:pt x="8" y="13"/>
                        <a:pt x="8" y="13"/>
                        <a:pt x="8" y="13"/>
                      </a:cubicBezTo>
                      <a:cubicBezTo>
                        <a:pt x="9" y="13"/>
                        <a:pt x="9" y="13"/>
                        <a:pt x="11" y="12"/>
                      </a:cubicBezTo>
                      <a:cubicBezTo>
                        <a:pt x="11" y="12"/>
                        <a:pt x="11" y="12"/>
                        <a:pt x="11" y="12"/>
                      </a:cubicBezTo>
                      <a:cubicBezTo>
                        <a:pt x="12" y="11"/>
                        <a:pt x="12" y="11"/>
                        <a:pt x="12" y="11"/>
                      </a:cubicBezTo>
                      <a:cubicBezTo>
                        <a:pt x="12" y="11"/>
                        <a:pt x="12" y="11"/>
                        <a:pt x="12" y="11"/>
                      </a:cubicBezTo>
                      <a:cubicBezTo>
                        <a:pt x="13" y="10"/>
                        <a:pt x="13" y="9"/>
                        <a:pt x="13" y="8"/>
                      </a:cubicBezTo>
                      <a:cubicBezTo>
                        <a:pt x="14" y="8"/>
                        <a:pt x="14" y="8"/>
                        <a:pt x="14" y="8"/>
                      </a:cubicBezTo>
                      <a:cubicBezTo>
                        <a:pt x="14" y="6"/>
                        <a:pt x="14" y="6"/>
                        <a:pt x="14" y="6"/>
                      </a:cubicBezTo>
                      <a:cubicBezTo>
                        <a:pt x="13" y="6"/>
                        <a:pt x="13" y="6"/>
                        <a:pt x="13" y="6"/>
                      </a:cubicBezTo>
                      <a:cubicBezTo>
                        <a:pt x="13" y="5"/>
                        <a:pt x="12" y="5"/>
                        <a:pt x="12" y="4"/>
                      </a:cubicBezTo>
                      <a:lnTo>
                        <a:pt x="12" y="3"/>
                      </a:lnTo>
                      <a:close/>
                      <a:moveTo>
                        <a:pt x="9" y="9"/>
                      </a:moveTo>
                      <a:cubicBezTo>
                        <a:pt x="8" y="10"/>
                        <a:pt x="6" y="10"/>
                        <a:pt x="5" y="9"/>
                      </a:cubicBezTo>
                      <a:cubicBezTo>
                        <a:pt x="4" y="8"/>
                        <a:pt x="4" y="6"/>
                        <a:pt x="5" y="5"/>
                      </a:cubicBezTo>
                      <a:cubicBezTo>
                        <a:pt x="7" y="4"/>
                        <a:pt x="8" y="4"/>
                        <a:pt x="9" y="5"/>
                      </a:cubicBezTo>
                      <a:cubicBezTo>
                        <a:pt x="10" y="6"/>
                        <a:pt x="10"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6" name="Freeform 169">
                  <a:extLst>
                    <a:ext uri="{FF2B5EF4-FFF2-40B4-BE49-F238E27FC236}">
                      <a16:creationId xmlns:a16="http://schemas.microsoft.com/office/drawing/2014/main" id="{9D30080E-DADA-41C3-80E4-29865C591D53}"/>
                    </a:ext>
                  </a:extLst>
                </p:cNvPr>
                <p:cNvSpPr>
                  <a:spLocks noEditPoints="1"/>
                </p:cNvSpPr>
                <p:nvPr/>
              </p:nvSpPr>
              <p:spPr bwMode="auto">
                <a:xfrm>
                  <a:off x="1371587" y="5654640"/>
                  <a:ext cx="152398" cy="149224"/>
                </a:xfrm>
                <a:custGeom>
                  <a:avLst/>
                  <a:gdLst>
                    <a:gd name="T0" fmla="*/ 37 w 37"/>
                    <a:gd name="T1" fmla="*/ 21 h 36"/>
                    <a:gd name="T2" fmla="*/ 33 w 37"/>
                    <a:gd name="T3" fmla="*/ 18 h 36"/>
                    <a:gd name="T4" fmla="*/ 37 w 37"/>
                    <a:gd name="T5" fmla="*/ 16 h 36"/>
                    <a:gd name="T6" fmla="*/ 33 w 37"/>
                    <a:gd name="T7" fmla="*/ 14 h 36"/>
                    <a:gd name="T8" fmla="*/ 35 w 37"/>
                    <a:gd name="T9" fmla="*/ 10 h 36"/>
                    <a:gd name="T10" fmla="*/ 31 w 37"/>
                    <a:gd name="T11" fmla="*/ 9 h 36"/>
                    <a:gd name="T12" fmla="*/ 31 w 37"/>
                    <a:gd name="T13" fmla="*/ 5 h 36"/>
                    <a:gd name="T14" fmla="*/ 27 w 37"/>
                    <a:gd name="T15" fmla="*/ 6 h 36"/>
                    <a:gd name="T16" fmla="*/ 26 w 37"/>
                    <a:gd name="T17" fmla="*/ 1 h 36"/>
                    <a:gd name="T18" fmla="*/ 22 w 37"/>
                    <a:gd name="T19" fmla="*/ 4 h 36"/>
                    <a:gd name="T20" fmla="*/ 19 w 37"/>
                    <a:gd name="T21" fmla="*/ 0 h 36"/>
                    <a:gd name="T22" fmla="*/ 17 w 37"/>
                    <a:gd name="T23" fmla="*/ 3 h 36"/>
                    <a:gd name="T24" fmla="*/ 13 w 37"/>
                    <a:gd name="T25" fmla="*/ 0 h 36"/>
                    <a:gd name="T26" fmla="*/ 12 w 37"/>
                    <a:gd name="T27" fmla="*/ 5 h 36"/>
                    <a:gd name="T28" fmla="*/ 7 w 37"/>
                    <a:gd name="T29" fmla="*/ 3 h 36"/>
                    <a:gd name="T30" fmla="*/ 8 w 37"/>
                    <a:gd name="T31" fmla="*/ 8 h 36"/>
                    <a:gd name="T32" fmla="*/ 3 w 37"/>
                    <a:gd name="T33" fmla="*/ 8 h 36"/>
                    <a:gd name="T34" fmla="*/ 5 w 37"/>
                    <a:gd name="T35" fmla="*/ 12 h 36"/>
                    <a:gd name="T36" fmla="*/ 1 w 37"/>
                    <a:gd name="T37" fmla="*/ 14 h 36"/>
                    <a:gd name="T38" fmla="*/ 4 w 37"/>
                    <a:gd name="T39" fmla="*/ 17 h 36"/>
                    <a:gd name="T40" fmla="*/ 4 w 37"/>
                    <a:gd name="T41" fmla="*/ 19 h 36"/>
                    <a:gd name="T42" fmla="*/ 0 w 37"/>
                    <a:gd name="T43" fmla="*/ 22 h 36"/>
                    <a:gd name="T44" fmla="*/ 5 w 37"/>
                    <a:gd name="T45" fmla="*/ 24 h 36"/>
                    <a:gd name="T46" fmla="*/ 3 w 37"/>
                    <a:gd name="T47" fmla="*/ 28 h 36"/>
                    <a:gd name="T48" fmla="*/ 8 w 37"/>
                    <a:gd name="T49" fmla="*/ 28 h 36"/>
                    <a:gd name="T50" fmla="*/ 7 w 37"/>
                    <a:gd name="T51" fmla="*/ 32 h 36"/>
                    <a:gd name="T52" fmla="*/ 12 w 37"/>
                    <a:gd name="T53" fmla="*/ 31 h 36"/>
                    <a:gd name="T54" fmla="*/ 13 w 37"/>
                    <a:gd name="T55" fmla="*/ 35 h 36"/>
                    <a:gd name="T56" fmla="*/ 17 w 37"/>
                    <a:gd name="T57" fmla="*/ 33 h 36"/>
                    <a:gd name="T58" fmla="*/ 19 w 37"/>
                    <a:gd name="T59" fmla="*/ 36 h 36"/>
                    <a:gd name="T60" fmla="*/ 22 w 37"/>
                    <a:gd name="T61" fmla="*/ 32 h 36"/>
                    <a:gd name="T62" fmla="*/ 25 w 37"/>
                    <a:gd name="T63" fmla="*/ 35 h 36"/>
                    <a:gd name="T64" fmla="*/ 27 w 37"/>
                    <a:gd name="T65" fmla="*/ 30 h 36"/>
                    <a:gd name="T66" fmla="*/ 31 w 37"/>
                    <a:gd name="T67" fmla="*/ 32 h 36"/>
                    <a:gd name="T68" fmla="*/ 31 w 37"/>
                    <a:gd name="T69" fmla="*/ 27 h 36"/>
                    <a:gd name="T70" fmla="*/ 35 w 37"/>
                    <a:gd name="T71" fmla="*/ 27 h 36"/>
                    <a:gd name="T72" fmla="*/ 33 w 37"/>
                    <a:gd name="T73" fmla="*/ 22 h 36"/>
                    <a:gd name="T74" fmla="*/ 18 w 37"/>
                    <a:gd name="T75" fmla="*/ 31 h 36"/>
                    <a:gd name="T76" fmla="*/ 19 w 37"/>
                    <a:gd name="T77" fmla="*/ 5 h 36"/>
                    <a:gd name="T78" fmla="*/ 18 w 37"/>
                    <a:gd name="T79"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36">
                      <a:moveTo>
                        <a:pt x="36" y="22"/>
                      </a:moveTo>
                      <a:cubicBezTo>
                        <a:pt x="37" y="21"/>
                        <a:pt x="37" y="21"/>
                        <a:pt x="37" y="21"/>
                      </a:cubicBezTo>
                      <a:cubicBezTo>
                        <a:pt x="37" y="21"/>
                        <a:pt x="35" y="20"/>
                        <a:pt x="33" y="19"/>
                      </a:cubicBezTo>
                      <a:cubicBezTo>
                        <a:pt x="33" y="19"/>
                        <a:pt x="33" y="19"/>
                        <a:pt x="33" y="18"/>
                      </a:cubicBezTo>
                      <a:cubicBezTo>
                        <a:pt x="33" y="18"/>
                        <a:pt x="33" y="17"/>
                        <a:pt x="33" y="17"/>
                      </a:cubicBezTo>
                      <a:cubicBezTo>
                        <a:pt x="35" y="17"/>
                        <a:pt x="37" y="16"/>
                        <a:pt x="37" y="16"/>
                      </a:cubicBezTo>
                      <a:cubicBezTo>
                        <a:pt x="37" y="14"/>
                        <a:pt x="37" y="14"/>
                        <a:pt x="37" y="14"/>
                      </a:cubicBezTo>
                      <a:cubicBezTo>
                        <a:pt x="37" y="14"/>
                        <a:pt x="34" y="14"/>
                        <a:pt x="33" y="14"/>
                      </a:cubicBezTo>
                      <a:cubicBezTo>
                        <a:pt x="33" y="13"/>
                        <a:pt x="33" y="13"/>
                        <a:pt x="32" y="12"/>
                      </a:cubicBezTo>
                      <a:cubicBezTo>
                        <a:pt x="33" y="11"/>
                        <a:pt x="35" y="10"/>
                        <a:pt x="35" y="10"/>
                      </a:cubicBezTo>
                      <a:cubicBezTo>
                        <a:pt x="34" y="8"/>
                        <a:pt x="34" y="8"/>
                        <a:pt x="34" y="8"/>
                      </a:cubicBezTo>
                      <a:cubicBezTo>
                        <a:pt x="34" y="8"/>
                        <a:pt x="32" y="9"/>
                        <a:pt x="31" y="9"/>
                      </a:cubicBezTo>
                      <a:cubicBezTo>
                        <a:pt x="30" y="9"/>
                        <a:pt x="30" y="8"/>
                        <a:pt x="29" y="8"/>
                      </a:cubicBezTo>
                      <a:cubicBezTo>
                        <a:pt x="30" y="6"/>
                        <a:pt x="31" y="5"/>
                        <a:pt x="31" y="5"/>
                      </a:cubicBezTo>
                      <a:cubicBezTo>
                        <a:pt x="30" y="4"/>
                        <a:pt x="30" y="4"/>
                        <a:pt x="30" y="4"/>
                      </a:cubicBezTo>
                      <a:cubicBezTo>
                        <a:pt x="30" y="4"/>
                        <a:pt x="28" y="5"/>
                        <a:pt x="27" y="6"/>
                      </a:cubicBezTo>
                      <a:cubicBezTo>
                        <a:pt x="26" y="5"/>
                        <a:pt x="26" y="5"/>
                        <a:pt x="25" y="5"/>
                      </a:cubicBezTo>
                      <a:cubicBezTo>
                        <a:pt x="25" y="3"/>
                        <a:pt x="26" y="1"/>
                        <a:pt x="26" y="1"/>
                      </a:cubicBezTo>
                      <a:cubicBezTo>
                        <a:pt x="24" y="1"/>
                        <a:pt x="24" y="1"/>
                        <a:pt x="24" y="1"/>
                      </a:cubicBezTo>
                      <a:cubicBezTo>
                        <a:pt x="24" y="1"/>
                        <a:pt x="23" y="2"/>
                        <a:pt x="22" y="4"/>
                      </a:cubicBezTo>
                      <a:cubicBezTo>
                        <a:pt x="22" y="3"/>
                        <a:pt x="21" y="3"/>
                        <a:pt x="20" y="3"/>
                      </a:cubicBezTo>
                      <a:cubicBezTo>
                        <a:pt x="20" y="2"/>
                        <a:pt x="19" y="0"/>
                        <a:pt x="19" y="0"/>
                      </a:cubicBezTo>
                      <a:cubicBezTo>
                        <a:pt x="18" y="0"/>
                        <a:pt x="18" y="0"/>
                        <a:pt x="18" y="0"/>
                      </a:cubicBezTo>
                      <a:cubicBezTo>
                        <a:pt x="18" y="0"/>
                        <a:pt x="17" y="2"/>
                        <a:pt x="17" y="3"/>
                      </a:cubicBezTo>
                      <a:cubicBezTo>
                        <a:pt x="16" y="3"/>
                        <a:pt x="16" y="3"/>
                        <a:pt x="15" y="4"/>
                      </a:cubicBezTo>
                      <a:cubicBezTo>
                        <a:pt x="14" y="2"/>
                        <a:pt x="13" y="0"/>
                        <a:pt x="13" y="0"/>
                      </a:cubicBezTo>
                      <a:cubicBezTo>
                        <a:pt x="12" y="1"/>
                        <a:pt x="12" y="1"/>
                        <a:pt x="12" y="1"/>
                      </a:cubicBezTo>
                      <a:cubicBezTo>
                        <a:pt x="12" y="1"/>
                        <a:pt x="12" y="3"/>
                        <a:pt x="12" y="5"/>
                      </a:cubicBezTo>
                      <a:cubicBezTo>
                        <a:pt x="11" y="5"/>
                        <a:pt x="11" y="5"/>
                        <a:pt x="10" y="6"/>
                      </a:cubicBezTo>
                      <a:cubicBezTo>
                        <a:pt x="9" y="5"/>
                        <a:pt x="7" y="3"/>
                        <a:pt x="7" y="3"/>
                      </a:cubicBezTo>
                      <a:cubicBezTo>
                        <a:pt x="6" y="4"/>
                        <a:pt x="6" y="4"/>
                        <a:pt x="6" y="4"/>
                      </a:cubicBezTo>
                      <a:cubicBezTo>
                        <a:pt x="6" y="4"/>
                        <a:pt x="7" y="6"/>
                        <a:pt x="8" y="8"/>
                      </a:cubicBezTo>
                      <a:cubicBezTo>
                        <a:pt x="7" y="8"/>
                        <a:pt x="7" y="9"/>
                        <a:pt x="6" y="9"/>
                      </a:cubicBezTo>
                      <a:cubicBezTo>
                        <a:pt x="5" y="9"/>
                        <a:pt x="3" y="8"/>
                        <a:pt x="3" y="8"/>
                      </a:cubicBezTo>
                      <a:cubicBezTo>
                        <a:pt x="2" y="9"/>
                        <a:pt x="2" y="9"/>
                        <a:pt x="2" y="9"/>
                      </a:cubicBezTo>
                      <a:cubicBezTo>
                        <a:pt x="2" y="9"/>
                        <a:pt x="4" y="11"/>
                        <a:pt x="5" y="12"/>
                      </a:cubicBezTo>
                      <a:cubicBezTo>
                        <a:pt x="5" y="12"/>
                        <a:pt x="4" y="13"/>
                        <a:pt x="4" y="14"/>
                      </a:cubicBezTo>
                      <a:cubicBezTo>
                        <a:pt x="3" y="14"/>
                        <a:pt x="1" y="14"/>
                        <a:pt x="1" y="14"/>
                      </a:cubicBezTo>
                      <a:cubicBezTo>
                        <a:pt x="0" y="15"/>
                        <a:pt x="0" y="15"/>
                        <a:pt x="0" y="15"/>
                      </a:cubicBezTo>
                      <a:cubicBezTo>
                        <a:pt x="0" y="15"/>
                        <a:pt x="2" y="16"/>
                        <a:pt x="4" y="17"/>
                      </a:cubicBezTo>
                      <a:cubicBezTo>
                        <a:pt x="4" y="17"/>
                        <a:pt x="4" y="17"/>
                        <a:pt x="4" y="18"/>
                      </a:cubicBezTo>
                      <a:cubicBezTo>
                        <a:pt x="4" y="18"/>
                        <a:pt x="4" y="19"/>
                        <a:pt x="4" y="19"/>
                      </a:cubicBezTo>
                      <a:cubicBezTo>
                        <a:pt x="2" y="19"/>
                        <a:pt x="0" y="20"/>
                        <a:pt x="0" y="20"/>
                      </a:cubicBezTo>
                      <a:cubicBezTo>
                        <a:pt x="0" y="22"/>
                        <a:pt x="0" y="22"/>
                        <a:pt x="0" y="22"/>
                      </a:cubicBezTo>
                      <a:cubicBezTo>
                        <a:pt x="0" y="22"/>
                        <a:pt x="3" y="22"/>
                        <a:pt x="4" y="22"/>
                      </a:cubicBezTo>
                      <a:cubicBezTo>
                        <a:pt x="4" y="23"/>
                        <a:pt x="4" y="23"/>
                        <a:pt x="5" y="24"/>
                      </a:cubicBezTo>
                      <a:cubicBezTo>
                        <a:pt x="4" y="25"/>
                        <a:pt x="2" y="26"/>
                        <a:pt x="2" y="26"/>
                      </a:cubicBezTo>
                      <a:cubicBezTo>
                        <a:pt x="3" y="28"/>
                        <a:pt x="3" y="28"/>
                        <a:pt x="3" y="28"/>
                      </a:cubicBezTo>
                      <a:cubicBezTo>
                        <a:pt x="3" y="28"/>
                        <a:pt x="5" y="27"/>
                        <a:pt x="6" y="27"/>
                      </a:cubicBezTo>
                      <a:cubicBezTo>
                        <a:pt x="7" y="27"/>
                        <a:pt x="7" y="28"/>
                        <a:pt x="8" y="28"/>
                      </a:cubicBezTo>
                      <a:cubicBezTo>
                        <a:pt x="7" y="30"/>
                        <a:pt x="6" y="31"/>
                        <a:pt x="6" y="31"/>
                      </a:cubicBezTo>
                      <a:cubicBezTo>
                        <a:pt x="7" y="32"/>
                        <a:pt x="7" y="32"/>
                        <a:pt x="7" y="32"/>
                      </a:cubicBezTo>
                      <a:cubicBezTo>
                        <a:pt x="7" y="32"/>
                        <a:pt x="9" y="31"/>
                        <a:pt x="10" y="30"/>
                      </a:cubicBezTo>
                      <a:cubicBezTo>
                        <a:pt x="11" y="31"/>
                        <a:pt x="11" y="31"/>
                        <a:pt x="12" y="31"/>
                      </a:cubicBezTo>
                      <a:cubicBezTo>
                        <a:pt x="12" y="33"/>
                        <a:pt x="11" y="35"/>
                        <a:pt x="11" y="35"/>
                      </a:cubicBezTo>
                      <a:cubicBezTo>
                        <a:pt x="13" y="35"/>
                        <a:pt x="13" y="35"/>
                        <a:pt x="13" y="35"/>
                      </a:cubicBezTo>
                      <a:cubicBezTo>
                        <a:pt x="13" y="35"/>
                        <a:pt x="14" y="34"/>
                        <a:pt x="15" y="32"/>
                      </a:cubicBezTo>
                      <a:cubicBezTo>
                        <a:pt x="15" y="33"/>
                        <a:pt x="16" y="33"/>
                        <a:pt x="17" y="33"/>
                      </a:cubicBezTo>
                      <a:cubicBezTo>
                        <a:pt x="17" y="34"/>
                        <a:pt x="17" y="36"/>
                        <a:pt x="17" y="36"/>
                      </a:cubicBezTo>
                      <a:cubicBezTo>
                        <a:pt x="19" y="36"/>
                        <a:pt x="19" y="36"/>
                        <a:pt x="19" y="36"/>
                      </a:cubicBezTo>
                      <a:cubicBezTo>
                        <a:pt x="19" y="36"/>
                        <a:pt x="20" y="34"/>
                        <a:pt x="20" y="33"/>
                      </a:cubicBezTo>
                      <a:cubicBezTo>
                        <a:pt x="21" y="33"/>
                        <a:pt x="21" y="33"/>
                        <a:pt x="22" y="32"/>
                      </a:cubicBezTo>
                      <a:cubicBezTo>
                        <a:pt x="23" y="34"/>
                        <a:pt x="24" y="36"/>
                        <a:pt x="24" y="36"/>
                      </a:cubicBezTo>
                      <a:cubicBezTo>
                        <a:pt x="25" y="35"/>
                        <a:pt x="25" y="35"/>
                        <a:pt x="25" y="35"/>
                      </a:cubicBezTo>
                      <a:cubicBezTo>
                        <a:pt x="25" y="35"/>
                        <a:pt x="25" y="33"/>
                        <a:pt x="25" y="31"/>
                      </a:cubicBezTo>
                      <a:cubicBezTo>
                        <a:pt x="26" y="31"/>
                        <a:pt x="26" y="31"/>
                        <a:pt x="27" y="30"/>
                      </a:cubicBezTo>
                      <a:cubicBezTo>
                        <a:pt x="28" y="31"/>
                        <a:pt x="30" y="33"/>
                        <a:pt x="30" y="33"/>
                      </a:cubicBezTo>
                      <a:cubicBezTo>
                        <a:pt x="31" y="32"/>
                        <a:pt x="31" y="32"/>
                        <a:pt x="31" y="32"/>
                      </a:cubicBezTo>
                      <a:cubicBezTo>
                        <a:pt x="31" y="32"/>
                        <a:pt x="30" y="30"/>
                        <a:pt x="29" y="28"/>
                      </a:cubicBezTo>
                      <a:cubicBezTo>
                        <a:pt x="30" y="28"/>
                        <a:pt x="30" y="27"/>
                        <a:pt x="31" y="27"/>
                      </a:cubicBezTo>
                      <a:cubicBezTo>
                        <a:pt x="32" y="27"/>
                        <a:pt x="34" y="28"/>
                        <a:pt x="34" y="28"/>
                      </a:cubicBezTo>
                      <a:cubicBezTo>
                        <a:pt x="35" y="27"/>
                        <a:pt x="35" y="27"/>
                        <a:pt x="35" y="27"/>
                      </a:cubicBezTo>
                      <a:cubicBezTo>
                        <a:pt x="35" y="27"/>
                        <a:pt x="33" y="25"/>
                        <a:pt x="32" y="24"/>
                      </a:cubicBezTo>
                      <a:cubicBezTo>
                        <a:pt x="32" y="24"/>
                        <a:pt x="33" y="23"/>
                        <a:pt x="33" y="22"/>
                      </a:cubicBezTo>
                      <a:cubicBezTo>
                        <a:pt x="34" y="22"/>
                        <a:pt x="36" y="22"/>
                        <a:pt x="36" y="22"/>
                      </a:cubicBezTo>
                      <a:close/>
                      <a:moveTo>
                        <a:pt x="18" y="31"/>
                      </a:moveTo>
                      <a:cubicBezTo>
                        <a:pt x="11" y="31"/>
                        <a:pt x="6" y="25"/>
                        <a:pt x="6" y="18"/>
                      </a:cubicBezTo>
                      <a:cubicBezTo>
                        <a:pt x="6" y="11"/>
                        <a:pt x="12" y="5"/>
                        <a:pt x="19" y="5"/>
                      </a:cubicBezTo>
                      <a:cubicBezTo>
                        <a:pt x="26" y="5"/>
                        <a:pt x="31" y="11"/>
                        <a:pt x="31" y="18"/>
                      </a:cubicBezTo>
                      <a:cubicBezTo>
                        <a:pt x="31" y="25"/>
                        <a:pt x="25" y="31"/>
                        <a:pt x="18"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7" name="Freeform 170">
                  <a:extLst>
                    <a:ext uri="{FF2B5EF4-FFF2-40B4-BE49-F238E27FC236}">
                      <a16:creationId xmlns:a16="http://schemas.microsoft.com/office/drawing/2014/main" id="{5F7FAE1E-8FA3-433B-BC68-4072DA6A0243}"/>
                    </a:ext>
                  </a:extLst>
                </p:cNvPr>
                <p:cNvSpPr>
                  <a:spLocks noEditPoints="1"/>
                </p:cNvSpPr>
                <p:nvPr/>
              </p:nvSpPr>
              <p:spPr bwMode="auto">
                <a:xfrm>
                  <a:off x="1400176" y="5678488"/>
                  <a:ext cx="95248" cy="100013"/>
                </a:xfrm>
                <a:custGeom>
                  <a:avLst/>
                  <a:gdLst>
                    <a:gd name="T0" fmla="*/ 11 w 23"/>
                    <a:gd name="T1" fmla="*/ 24 h 24"/>
                    <a:gd name="T2" fmla="*/ 3 w 23"/>
                    <a:gd name="T3" fmla="*/ 20 h 24"/>
                    <a:gd name="T4" fmla="*/ 0 w 23"/>
                    <a:gd name="T5" fmla="*/ 12 h 24"/>
                    <a:gd name="T6" fmla="*/ 3 w 23"/>
                    <a:gd name="T7" fmla="*/ 4 h 24"/>
                    <a:gd name="T8" fmla="*/ 12 w 23"/>
                    <a:gd name="T9" fmla="*/ 0 h 24"/>
                    <a:gd name="T10" fmla="*/ 20 w 23"/>
                    <a:gd name="T11" fmla="*/ 4 h 24"/>
                    <a:gd name="T12" fmla="*/ 23 w 23"/>
                    <a:gd name="T13" fmla="*/ 12 h 24"/>
                    <a:gd name="T14" fmla="*/ 20 w 23"/>
                    <a:gd name="T15" fmla="*/ 20 h 24"/>
                    <a:gd name="T16" fmla="*/ 11 w 23"/>
                    <a:gd name="T17" fmla="*/ 24 h 24"/>
                    <a:gd name="T18" fmla="*/ 12 w 23"/>
                    <a:gd name="T19" fmla="*/ 1 h 24"/>
                    <a:gd name="T20" fmla="*/ 0 w 23"/>
                    <a:gd name="T21" fmla="*/ 12 h 24"/>
                    <a:gd name="T22" fmla="*/ 11 w 23"/>
                    <a:gd name="T23" fmla="*/ 23 h 24"/>
                    <a:gd name="T24" fmla="*/ 23 w 23"/>
                    <a:gd name="T25" fmla="*/ 12 h 24"/>
                    <a:gd name="T26" fmla="*/ 12 w 23"/>
                    <a:gd name="T27"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4">
                      <a:moveTo>
                        <a:pt x="11" y="24"/>
                      </a:moveTo>
                      <a:cubicBezTo>
                        <a:pt x="8" y="24"/>
                        <a:pt x="5" y="22"/>
                        <a:pt x="3" y="20"/>
                      </a:cubicBezTo>
                      <a:cubicBezTo>
                        <a:pt x="1" y="18"/>
                        <a:pt x="0" y="15"/>
                        <a:pt x="0" y="12"/>
                      </a:cubicBezTo>
                      <a:cubicBezTo>
                        <a:pt x="0" y="9"/>
                        <a:pt x="1" y="6"/>
                        <a:pt x="3" y="4"/>
                      </a:cubicBezTo>
                      <a:cubicBezTo>
                        <a:pt x="6" y="1"/>
                        <a:pt x="8" y="0"/>
                        <a:pt x="12" y="0"/>
                      </a:cubicBezTo>
                      <a:cubicBezTo>
                        <a:pt x="15" y="0"/>
                        <a:pt x="18" y="2"/>
                        <a:pt x="20" y="4"/>
                      </a:cubicBezTo>
                      <a:cubicBezTo>
                        <a:pt x="22" y="6"/>
                        <a:pt x="23" y="9"/>
                        <a:pt x="23" y="12"/>
                      </a:cubicBezTo>
                      <a:cubicBezTo>
                        <a:pt x="23" y="15"/>
                        <a:pt x="22" y="18"/>
                        <a:pt x="20" y="20"/>
                      </a:cubicBezTo>
                      <a:cubicBezTo>
                        <a:pt x="17" y="23"/>
                        <a:pt x="15" y="24"/>
                        <a:pt x="11" y="24"/>
                      </a:cubicBezTo>
                      <a:close/>
                      <a:moveTo>
                        <a:pt x="12" y="1"/>
                      </a:moveTo>
                      <a:cubicBezTo>
                        <a:pt x="5" y="0"/>
                        <a:pt x="0" y="6"/>
                        <a:pt x="0" y="12"/>
                      </a:cubicBezTo>
                      <a:cubicBezTo>
                        <a:pt x="0" y="18"/>
                        <a:pt x="5" y="23"/>
                        <a:pt x="11" y="23"/>
                      </a:cubicBezTo>
                      <a:cubicBezTo>
                        <a:pt x="18" y="24"/>
                        <a:pt x="23" y="18"/>
                        <a:pt x="23" y="12"/>
                      </a:cubicBezTo>
                      <a:cubicBezTo>
                        <a:pt x="23" y="6"/>
                        <a:pt x="18" y="1"/>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75" name="组合 174">
                <a:extLst>
                  <a:ext uri="{FF2B5EF4-FFF2-40B4-BE49-F238E27FC236}">
                    <a16:creationId xmlns:a16="http://schemas.microsoft.com/office/drawing/2014/main" id="{F7D833DD-122F-4E8C-9AFA-9FA83D97135F}"/>
                  </a:ext>
                </a:extLst>
              </p:cNvPr>
              <p:cNvGrpSpPr/>
              <p:nvPr/>
            </p:nvGrpSpPr>
            <p:grpSpPr>
              <a:xfrm>
                <a:off x="1604112" y="4269128"/>
                <a:ext cx="105966" cy="229791"/>
                <a:chOff x="2135188" y="5621322"/>
                <a:chExt cx="141288" cy="306404"/>
              </a:xfrm>
              <a:solidFill>
                <a:schemeClr val="bg1"/>
              </a:solidFill>
            </p:grpSpPr>
            <p:sp>
              <p:nvSpPr>
                <p:cNvPr id="216" name="Freeform 171">
                  <a:extLst>
                    <a:ext uri="{FF2B5EF4-FFF2-40B4-BE49-F238E27FC236}">
                      <a16:creationId xmlns:a16="http://schemas.microsoft.com/office/drawing/2014/main" id="{9BDE4375-8398-48D1-B76F-A385E5A1CC15}"/>
                    </a:ext>
                  </a:extLst>
                </p:cNvPr>
                <p:cNvSpPr>
                  <a:spLocks/>
                </p:cNvSpPr>
                <p:nvPr/>
              </p:nvSpPr>
              <p:spPr bwMode="auto">
                <a:xfrm>
                  <a:off x="2135188" y="5700687"/>
                  <a:ext cx="141288" cy="57151"/>
                </a:xfrm>
                <a:custGeom>
                  <a:avLst/>
                  <a:gdLst>
                    <a:gd name="T0" fmla="*/ 34 w 34"/>
                    <a:gd name="T1" fmla="*/ 3 h 14"/>
                    <a:gd name="T2" fmla="*/ 30 w 34"/>
                    <a:gd name="T3" fmla="*/ 0 h 14"/>
                    <a:gd name="T4" fmla="*/ 3 w 34"/>
                    <a:gd name="T5" fmla="*/ 7 h 14"/>
                    <a:gd name="T6" fmla="*/ 0 w 34"/>
                    <a:gd name="T7" fmla="*/ 12 h 14"/>
                    <a:gd name="T8" fmla="*/ 4 w 34"/>
                    <a:gd name="T9" fmla="*/ 14 h 14"/>
                    <a:gd name="T10" fmla="*/ 32 w 34"/>
                    <a:gd name="T11" fmla="*/ 7 h 14"/>
                    <a:gd name="T12" fmla="*/ 34 w 34"/>
                    <a:gd name="T13" fmla="*/ 3 h 14"/>
                  </a:gdLst>
                  <a:ahLst/>
                  <a:cxnLst>
                    <a:cxn ang="0">
                      <a:pos x="T0" y="T1"/>
                    </a:cxn>
                    <a:cxn ang="0">
                      <a:pos x="T2" y="T3"/>
                    </a:cxn>
                    <a:cxn ang="0">
                      <a:pos x="T4" y="T5"/>
                    </a:cxn>
                    <a:cxn ang="0">
                      <a:pos x="T6" y="T7"/>
                    </a:cxn>
                    <a:cxn ang="0">
                      <a:pos x="T8" y="T9"/>
                    </a:cxn>
                    <a:cxn ang="0">
                      <a:pos x="T10" y="T11"/>
                    </a:cxn>
                    <a:cxn ang="0">
                      <a:pos x="T12" y="T13"/>
                    </a:cxn>
                  </a:cxnLst>
                  <a:rect l="0" t="0" r="r" b="b"/>
                  <a:pathLst>
                    <a:path w="34" h="14">
                      <a:moveTo>
                        <a:pt x="34" y="3"/>
                      </a:moveTo>
                      <a:cubicBezTo>
                        <a:pt x="34" y="1"/>
                        <a:pt x="32" y="0"/>
                        <a:pt x="30" y="0"/>
                      </a:cubicBezTo>
                      <a:cubicBezTo>
                        <a:pt x="3" y="7"/>
                        <a:pt x="3" y="7"/>
                        <a:pt x="3" y="7"/>
                      </a:cubicBezTo>
                      <a:cubicBezTo>
                        <a:pt x="1" y="8"/>
                        <a:pt x="0" y="10"/>
                        <a:pt x="0" y="12"/>
                      </a:cubicBezTo>
                      <a:cubicBezTo>
                        <a:pt x="1" y="13"/>
                        <a:pt x="3" y="14"/>
                        <a:pt x="4" y="14"/>
                      </a:cubicBezTo>
                      <a:cubicBezTo>
                        <a:pt x="32" y="7"/>
                        <a:pt x="32" y="7"/>
                        <a:pt x="32" y="7"/>
                      </a:cubicBezTo>
                      <a:cubicBezTo>
                        <a:pt x="33" y="6"/>
                        <a:pt x="34" y="4"/>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17" name="Freeform 172">
                  <a:extLst>
                    <a:ext uri="{FF2B5EF4-FFF2-40B4-BE49-F238E27FC236}">
                      <a16:creationId xmlns:a16="http://schemas.microsoft.com/office/drawing/2014/main" id="{438C78E2-9B8C-419A-9D1C-CE8D1E513C08}"/>
                    </a:ext>
                  </a:extLst>
                </p:cNvPr>
                <p:cNvSpPr>
                  <a:spLocks/>
                </p:cNvSpPr>
                <p:nvPr/>
              </p:nvSpPr>
              <p:spPr bwMode="auto">
                <a:xfrm>
                  <a:off x="2135188" y="5657824"/>
                  <a:ext cx="141288" cy="63499"/>
                </a:xfrm>
                <a:custGeom>
                  <a:avLst/>
                  <a:gdLst>
                    <a:gd name="T0" fmla="*/ 34 w 34"/>
                    <a:gd name="T1" fmla="*/ 3 h 15"/>
                    <a:gd name="T2" fmla="*/ 30 w 34"/>
                    <a:gd name="T3" fmla="*/ 1 h 15"/>
                    <a:gd name="T4" fmla="*/ 3 w 34"/>
                    <a:gd name="T5" fmla="*/ 8 h 15"/>
                    <a:gd name="T6" fmla="*/ 0 w 34"/>
                    <a:gd name="T7" fmla="*/ 12 h 15"/>
                    <a:gd name="T8" fmla="*/ 4 w 34"/>
                    <a:gd name="T9" fmla="*/ 14 h 15"/>
                    <a:gd name="T10" fmla="*/ 32 w 34"/>
                    <a:gd name="T11" fmla="*/ 7 h 15"/>
                    <a:gd name="T12" fmla="*/ 34 w 3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34" h="15">
                      <a:moveTo>
                        <a:pt x="34" y="3"/>
                      </a:moveTo>
                      <a:cubicBezTo>
                        <a:pt x="34" y="1"/>
                        <a:pt x="32" y="0"/>
                        <a:pt x="30" y="1"/>
                      </a:cubicBezTo>
                      <a:cubicBezTo>
                        <a:pt x="3" y="8"/>
                        <a:pt x="3" y="8"/>
                        <a:pt x="3" y="8"/>
                      </a:cubicBezTo>
                      <a:cubicBezTo>
                        <a:pt x="1" y="8"/>
                        <a:pt x="0" y="10"/>
                        <a:pt x="0" y="12"/>
                      </a:cubicBezTo>
                      <a:cubicBezTo>
                        <a:pt x="1" y="14"/>
                        <a:pt x="3" y="15"/>
                        <a:pt x="4" y="14"/>
                      </a:cubicBezTo>
                      <a:cubicBezTo>
                        <a:pt x="32" y="7"/>
                        <a:pt x="32" y="7"/>
                        <a:pt x="32" y="7"/>
                      </a:cubicBezTo>
                      <a:cubicBezTo>
                        <a:pt x="33" y="7"/>
                        <a:pt x="34" y="5"/>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18" name="Freeform 173">
                  <a:extLst>
                    <a:ext uri="{FF2B5EF4-FFF2-40B4-BE49-F238E27FC236}">
                      <a16:creationId xmlns:a16="http://schemas.microsoft.com/office/drawing/2014/main" id="{D2A06C1D-777C-44C3-84A1-39A376C6B228}"/>
                    </a:ext>
                  </a:extLst>
                </p:cNvPr>
                <p:cNvSpPr>
                  <a:spLocks/>
                </p:cNvSpPr>
                <p:nvPr/>
              </p:nvSpPr>
              <p:spPr bwMode="auto">
                <a:xfrm>
                  <a:off x="2135188" y="5621322"/>
                  <a:ext cx="141288" cy="57151"/>
                </a:xfrm>
                <a:custGeom>
                  <a:avLst/>
                  <a:gdLst>
                    <a:gd name="T0" fmla="*/ 0 w 34"/>
                    <a:gd name="T1" fmla="*/ 11 h 14"/>
                    <a:gd name="T2" fmla="*/ 4 w 34"/>
                    <a:gd name="T3" fmla="*/ 14 h 14"/>
                    <a:gd name="T4" fmla="*/ 32 w 34"/>
                    <a:gd name="T5" fmla="*/ 7 h 14"/>
                    <a:gd name="T6" fmla="*/ 34 w 34"/>
                    <a:gd name="T7" fmla="*/ 3 h 14"/>
                    <a:gd name="T8" fmla="*/ 30 w 34"/>
                    <a:gd name="T9" fmla="*/ 0 h 14"/>
                    <a:gd name="T10" fmla="*/ 3 w 34"/>
                    <a:gd name="T11" fmla="*/ 7 h 14"/>
                    <a:gd name="T12" fmla="*/ 0 w 34"/>
                    <a:gd name="T13" fmla="*/ 11 h 14"/>
                  </a:gdLst>
                  <a:ahLst/>
                  <a:cxnLst>
                    <a:cxn ang="0">
                      <a:pos x="T0" y="T1"/>
                    </a:cxn>
                    <a:cxn ang="0">
                      <a:pos x="T2" y="T3"/>
                    </a:cxn>
                    <a:cxn ang="0">
                      <a:pos x="T4" y="T5"/>
                    </a:cxn>
                    <a:cxn ang="0">
                      <a:pos x="T6" y="T7"/>
                    </a:cxn>
                    <a:cxn ang="0">
                      <a:pos x="T8" y="T9"/>
                    </a:cxn>
                    <a:cxn ang="0">
                      <a:pos x="T10" y="T11"/>
                    </a:cxn>
                    <a:cxn ang="0">
                      <a:pos x="T12" y="T13"/>
                    </a:cxn>
                  </a:cxnLst>
                  <a:rect l="0" t="0" r="r" b="b"/>
                  <a:pathLst>
                    <a:path w="34" h="14">
                      <a:moveTo>
                        <a:pt x="0" y="11"/>
                      </a:moveTo>
                      <a:cubicBezTo>
                        <a:pt x="1" y="13"/>
                        <a:pt x="3" y="14"/>
                        <a:pt x="4" y="14"/>
                      </a:cubicBezTo>
                      <a:cubicBezTo>
                        <a:pt x="32" y="7"/>
                        <a:pt x="32" y="7"/>
                        <a:pt x="32" y="7"/>
                      </a:cubicBezTo>
                      <a:cubicBezTo>
                        <a:pt x="33" y="6"/>
                        <a:pt x="34" y="4"/>
                        <a:pt x="34" y="3"/>
                      </a:cubicBezTo>
                      <a:cubicBezTo>
                        <a:pt x="34" y="1"/>
                        <a:pt x="32" y="0"/>
                        <a:pt x="30" y="0"/>
                      </a:cubicBezTo>
                      <a:cubicBezTo>
                        <a:pt x="3" y="7"/>
                        <a:pt x="3" y="7"/>
                        <a:pt x="3" y="7"/>
                      </a:cubicBezTo>
                      <a:cubicBezTo>
                        <a:pt x="1" y="8"/>
                        <a:pt x="0" y="10"/>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19" name="Freeform 174">
                  <a:extLst>
                    <a:ext uri="{FF2B5EF4-FFF2-40B4-BE49-F238E27FC236}">
                      <a16:creationId xmlns:a16="http://schemas.microsoft.com/office/drawing/2014/main" id="{36BFA2D7-CA2F-4A21-BB3D-814A212D6251}"/>
                    </a:ext>
                  </a:extLst>
                </p:cNvPr>
                <p:cNvSpPr>
                  <a:spLocks/>
                </p:cNvSpPr>
                <p:nvPr/>
              </p:nvSpPr>
              <p:spPr bwMode="auto">
                <a:xfrm>
                  <a:off x="2135188" y="5737204"/>
                  <a:ext cx="141288" cy="61912"/>
                </a:xfrm>
                <a:custGeom>
                  <a:avLst/>
                  <a:gdLst>
                    <a:gd name="T0" fmla="*/ 34 w 34"/>
                    <a:gd name="T1" fmla="*/ 3 h 15"/>
                    <a:gd name="T2" fmla="*/ 30 w 34"/>
                    <a:gd name="T3" fmla="*/ 1 h 15"/>
                    <a:gd name="T4" fmla="*/ 3 w 34"/>
                    <a:gd name="T5" fmla="*/ 8 h 15"/>
                    <a:gd name="T6" fmla="*/ 0 w 34"/>
                    <a:gd name="T7" fmla="*/ 12 h 15"/>
                    <a:gd name="T8" fmla="*/ 4 w 34"/>
                    <a:gd name="T9" fmla="*/ 15 h 15"/>
                    <a:gd name="T10" fmla="*/ 32 w 34"/>
                    <a:gd name="T11" fmla="*/ 7 h 15"/>
                    <a:gd name="T12" fmla="*/ 34 w 3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34" h="15">
                      <a:moveTo>
                        <a:pt x="34" y="3"/>
                      </a:moveTo>
                      <a:cubicBezTo>
                        <a:pt x="34" y="1"/>
                        <a:pt x="32" y="0"/>
                        <a:pt x="30" y="1"/>
                      </a:cubicBezTo>
                      <a:cubicBezTo>
                        <a:pt x="3" y="8"/>
                        <a:pt x="3" y="8"/>
                        <a:pt x="3" y="8"/>
                      </a:cubicBezTo>
                      <a:cubicBezTo>
                        <a:pt x="1" y="8"/>
                        <a:pt x="0" y="10"/>
                        <a:pt x="0" y="12"/>
                      </a:cubicBezTo>
                      <a:cubicBezTo>
                        <a:pt x="1" y="14"/>
                        <a:pt x="3" y="15"/>
                        <a:pt x="4" y="15"/>
                      </a:cubicBezTo>
                      <a:cubicBezTo>
                        <a:pt x="32" y="7"/>
                        <a:pt x="32" y="7"/>
                        <a:pt x="32" y="7"/>
                      </a:cubicBezTo>
                      <a:cubicBezTo>
                        <a:pt x="33" y="7"/>
                        <a:pt x="34" y="5"/>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0" name="Freeform 175">
                  <a:extLst>
                    <a:ext uri="{FF2B5EF4-FFF2-40B4-BE49-F238E27FC236}">
                      <a16:creationId xmlns:a16="http://schemas.microsoft.com/office/drawing/2014/main" id="{65388329-3DB8-480C-8436-0208D446865C}"/>
                    </a:ext>
                  </a:extLst>
                </p:cNvPr>
                <p:cNvSpPr>
                  <a:spLocks/>
                </p:cNvSpPr>
                <p:nvPr/>
              </p:nvSpPr>
              <p:spPr bwMode="auto">
                <a:xfrm>
                  <a:off x="2219325" y="5778499"/>
                  <a:ext cx="57151" cy="41275"/>
                </a:xfrm>
                <a:custGeom>
                  <a:avLst/>
                  <a:gdLst>
                    <a:gd name="T0" fmla="*/ 14 w 14"/>
                    <a:gd name="T1" fmla="*/ 3 h 10"/>
                    <a:gd name="T2" fmla="*/ 10 w 14"/>
                    <a:gd name="T3" fmla="*/ 0 h 10"/>
                    <a:gd name="T4" fmla="*/ 0 w 14"/>
                    <a:gd name="T5" fmla="*/ 3 h 10"/>
                    <a:gd name="T6" fmla="*/ 0 w 14"/>
                    <a:gd name="T7" fmla="*/ 10 h 10"/>
                    <a:gd name="T8" fmla="*/ 12 w 14"/>
                    <a:gd name="T9" fmla="*/ 7 h 10"/>
                    <a:gd name="T10" fmla="*/ 14 w 14"/>
                    <a:gd name="T11" fmla="*/ 3 h 10"/>
                  </a:gdLst>
                  <a:ahLst/>
                  <a:cxnLst>
                    <a:cxn ang="0">
                      <a:pos x="T0" y="T1"/>
                    </a:cxn>
                    <a:cxn ang="0">
                      <a:pos x="T2" y="T3"/>
                    </a:cxn>
                    <a:cxn ang="0">
                      <a:pos x="T4" y="T5"/>
                    </a:cxn>
                    <a:cxn ang="0">
                      <a:pos x="T6" y="T7"/>
                    </a:cxn>
                    <a:cxn ang="0">
                      <a:pos x="T8" y="T9"/>
                    </a:cxn>
                    <a:cxn ang="0">
                      <a:pos x="T10" y="T11"/>
                    </a:cxn>
                  </a:cxnLst>
                  <a:rect l="0" t="0" r="r" b="b"/>
                  <a:pathLst>
                    <a:path w="14" h="10">
                      <a:moveTo>
                        <a:pt x="14" y="3"/>
                      </a:moveTo>
                      <a:cubicBezTo>
                        <a:pt x="14" y="1"/>
                        <a:pt x="12" y="0"/>
                        <a:pt x="10" y="0"/>
                      </a:cubicBezTo>
                      <a:cubicBezTo>
                        <a:pt x="0" y="3"/>
                        <a:pt x="0" y="3"/>
                        <a:pt x="0" y="3"/>
                      </a:cubicBezTo>
                      <a:cubicBezTo>
                        <a:pt x="0" y="10"/>
                        <a:pt x="0" y="10"/>
                        <a:pt x="0" y="10"/>
                      </a:cubicBezTo>
                      <a:cubicBezTo>
                        <a:pt x="12" y="7"/>
                        <a:pt x="12" y="7"/>
                        <a:pt x="12" y="7"/>
                      </a:cubicBezTo>
                      <a:cubicBezTo>
                        <a:pt x="13" y="6"/>
                        <a:pt x="14" y="4"/>
                        <a:pt x="1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1" name="Freeform 176">
                  <a:extLst>
                    <a:ext uri="{FF2B5EF4-FFF2-40B4-BE49-F238E27FC236}">
                      <a16:creationId xmlns:a16="http://schemas.microsoft.com/office/drawing/2014/main" id="{F9EA6111-CCB3-46DB-8E15-90DDAF5FE5F2}"/>
                    </a:ext>
                  </a:extLst>
                </p:cNvPr>
                <p:cNvSpPr>
                  <a:spLocks noEditPoints="1"/>
                </p:cNvSpPr>
                <p:nvPr/>
              </p:nvSpPr>
              <p:spPr bwMode="auto">
                <a:xfrm>
                  <a:off x="2147888" y="5783263"/>
                  <a:ext cx="103188" cy="144463"/>
                </a:xfrm>
                <a:custGeom>
                  <a:avLst/>
                  <a:gdLst>
                    <a:gd name="T0" fmla="*/ 17 w 25"/>
                    <a:gd name="T1" fmla="*/ 4 h 35"/>
                    <a:gd name="T2" fmla="*/ 17 w 25"/>
                    <a:gd name="T3" fmla="*/ 10 h 35"/>
                    <a:gd name="T4" fmla="*/ 16 w 25"/>
                    <a:gd name="T5" fmla="*/ 10 h 35"/>
                    <a:gd name="T6" fmla="*/ 16 w 25"/>
                    <a:gd name="T7" fmla="*/ 12 h 35"/>
                    <a:gd name="T8" fmla="*/ 11 w 25"/>
                    <a:gd name="T9" fmla="*/ 12 h 35"/>
                    <a:gd name="T10" fmla="*/ 11 w 25"/>
                    <a:gd name="T11" fmla="*/ 10 h 35"/>
                    <a:gd name="T12" fmla="*/ 10 w 25"/>
                    <a:gd name="T13" fmla="*/ 10 h 35"/>
                    <a:gd name="T14" fmla="*/ 10 w 25"/>
                    <a:gd name="T15" fmla="*/ 6 h 35"/>
                    <a:gd name="T16" fmla="*/ 7 w 25"/>
                    <a:gd name="T17" fmla="*/ 1 h 35"/>
                    <a:gd name="T18" fmla="*/ 2 w 25"/>
                    <a:gd name="T19" fmla="*/ 0 h 35"/>
                    <a:gd name="T20" fmla="*/ 0 w 25"/>
                    <a:gd name="T21" fmla="*/ 4 h 35"/>
                    <a:gd name="T22" fmla="*/ 5 w 25"/>
                    <a:gd name="T23" fmla="*/ 8 h 35"/>
                    <a:gd name="T24" fmla="*/ 5 w 25"/>
                    <a:gd name="T25" fmla="*/ 10 h 35"/>
                    <a:gd name="T26" fmla="*/ 4 w 25"/>
                    <a:gd name="T27" fmla="*/ 10 h 35"/>
                    <a:gd name="T28" fmla="*/ 4 w 25"/>
                    <a:gd name="T29" fmla="*/ 12 h 35"/>
                    <a:gd name="T30" fmla="*/ 2 w 25"/>
                    <a:gd name="T31" fmla="*/ 12 h 35"/>
                    <a:gd name="T32" fmla="*/ 2 w 25"/>
                    <a:gd name="T33" fmla="*/ 17 h 35"/>
                    <a:gd name="T34" fmla="*/ 6 w 25"/>
                    <a:gd name="T35" fmla="*/ 21 h 35"/>
                    <a:gd name="T36" fmla="*/ 6 w 25"/>
                    <a:gd name="T37" fmla="*/ 30 h 35"/>
                    <a:gd name="T38" fmla="*/ 7 w 25"/>
                    <a:gd name="T39" fmla="*/ 31 h 35"/>
                    <a:gd name="T40" fmla="*/ 9 w 25"/>
                    <a:gd name="T41" fmla="*/ 31 h 35"/>
                    <a:gd name="T42" fmla="*/ 18 w 25"/>
                    <a:gd name="T43" fmla="*/ 31 h 35"/>
                    <a:gd name="T44" fmla="*/ 20 w 25"/>
                    <a:gd name="T45" fmla="*/ 31 h 35"/>
                    <a:gd name="T46" fmla="*/ 21 w 25"/>
                    <a:gd name="T47" fmla="*/ 30 h 35"/>
                    <a:gd name="T48" fmla="*/ 21 w 25"/>
                    <a:gd name="T49" fmla="*/ 21 h 35"/>
                    <a:gd name="T50" fmla="*/ 25 w 25"/>
                    <a:gd name="T51" fmla="*/ 17 h 35"/>
                    <a:gd name="T52" fmla="*/ 25 w 25"/>
                    <a:gd name="T53" fmla="*/ 12 h 35"/>
                    <a:gd name="T54" fmla="*/ 23 w 25"/>
                    <a:gd name="T55" fmla="*/ 12 h 35"/>
                    <a:gd name="T56" fmla="*/ 23 w 25"/>
                    <a:gd name="T57" fmla="*/ 10 h 35"/>
                    <a:gd name="T58" fmla="*/ 22 w 25"/>
                    <a:gd name="T59" fmla="*/ 10 h 35"/>
                    <a:gd name="T60" fmla="*/ 22 w 25"/>
                    <a:gd name="T61" fmla="*/ 6 h 35"/>
                    <a:gd name="T62" fmla="*/ 17 w 25"/>
                    <a:gd name="T63" fmla="*/ 3 h 35"/>
                    <a:gd name="T64" fmla="*/ 17 w 25"/>
                    <a:gd name="T65" fmla="*/ 4 h 35"/>
                    <a:gd name="T66" fmla="*/ 20 w 25"/>
                    <a:gd name="T67" fmla="*/ 17 h 35"/>
                    <a:gd name="T68" fmla="*/ 17 w 25"/>
                    <a:gd name="T69" fmla="*/ 19 h 35"/>
                    <a:gd name="T70" fmla="*/ 17 w 25"/>
                    <a:gd name="T71" fmla="*/ 27 h 35"/>
                    <a:gd name="T72" fmla="*/ 10 w 25"/>
                    <a:gd name="T73" fmla="*/ 27 h 35"/>
                    <a:gd name="T74" fmla="*/ 10 w 25"/>
                    <a:gd name="T75" fmla="*/ 19 h 35"/>
                    <a:gd name="T76" fmla="*/ 7 w 25"/>
                    <a:gd name="T77" fmla="*/ 17 h 35"/>
                    <a:gd name="T78" fmla="*/ 7 w 25"/>
                    <a:gd name="T79" fmla="*/ 16 h 35"/>
                    <a:gd name="T80" fmla="*/ 7 w 25"/>
                    <a:gd name="T81" fmla="*/ 16 h 35"/>
                    <a:gd name="T82" fmla="*/ 20 w 25"/>
                    <a:gd name="T83" fmla="*/ 16 h 35"/>
                    <a:gd name="T84" fmla="*/ 20 w 25"/>
                    <a:gd name="T85"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 h="35">
                      <a:moveTo>
                        <a:pt x="17" y="4"/>
                      </a:moveTo>
                      <a:cubicBezTo>
                        <a:pt x="17" y="10"/>
                        <a:pt x="17" y="10"/>
                        <a:pt x="17" y="10"/>
                      </a:cubicBezTo>
                      <a:cubicBezTo>
                        <a:pt x="16" y="10"/>
                        <a:pt x="16" y="10"/>
                        <a:pt x="16" y="10"/>
                      </a:cubicBezTo>
                      <a:cubicBezTo>
                        <a:pt x="16" y="12"/>
                        <a:pt x="16" y="12"/>
                        <a:pt x="16" y="12"/>
                      </a:cubicBezTo>
                      <a:cubicBezTo>
                        <a:pt x="11" y="12"/>
                        <a:pt x="11" y="12"/>
                        <a:pt x="11" y="12"/>
                      </a:cubicBezTo>
                      <a:cubicBezTo>
                        <a:pt x="11" y="10"/>
                        <a:pt x="11" y="10"/>
                        <a:pt x="11" y="10"/>
                      </a:cubicBezTo>
                      <a:cubicBezTo>
                        <a:pt x="10" y="10"/>
                        <a:pt x="10" y="10"/>
                        <a:pt x="10" y="10"/>
                      </a:cubicBezTo>
                      <a:cubicBezTo>
                        <a:pt x="10" y="6"/>
                        <a:pt x="10" y="6"/>
                        <a:pt x="10" y="6"/>
                      </a:cubicBezTo>
                      <a:cubicBezTo>
                        <a:pt x="10" y="4"/>
                        <a:pt x="9" y="2"/>
                        <a:pt x="7" y="1"/>
                      </a:cubicBezTo>
                      <a:cubicBezTo>
                        <a:pt x="4" y="0"/>
                        <a:pt x="2" y="0"/>
                        <a:pt x="2" y="0"/>
                      </a:cubicBezTo>
                      <a:cubicBezTo>
                        <a:pt x="0" y="1"/>
                        <a:pt x="0" y="4"/>
                        <a:pt x="0" y="4"/>
                      </a:cubicBezTo>
                      <a:cubicBezTo>
                        <a:pt x="2" y="4"/>
                        <a:pt x="5" y="5"/>
                        <a:pt x="5" y="8"/>
                      </a:cubicBezTo>
                      <a:cubicBezTo>
                        <a:pt x="5" y="10"/>
                        <a:pt x="5" y="10"/>
                        <a:pt x="5" y="10"/>
                      </a:cubicBezTo>
                      <a:cubicBezTo>
                        <a:pt x="4" y="10"/>
                        <a:pt x="4" y="10"/>
                        <a:pt x="4" y="10"/>
                      </a:cubicBezTo>
                      <a:cubicBezTo>
                        <a:pt x="4" y="12"/>
                        <a:pt x="4" y="12"/>
                        <a:pt x="4" y="12"/>
                      </a:cubicBezTo>
                      <a:cubicBezTo>
                        <a:pt x="2" y="12"/>
                        <a:pt x="2" y="12"/>
                        <a:pt x="2" y="12"/>
                      </a:cubicBezTo>
                      <a:cubicBezTo>
                        <a:pt x="2" y="17"/>
                        <a:pt x="2" y="17"/>
                        <a:pt x="2" y="17"/>
                      </a:cubicBezTo>
                      <a:cubicBezTo>
                        <a:pt x="6" y="21"/>
                        <a:pt x="6" y="21"/>
                        <a:pt x="6" y="21"/>
                      </a:cubicBezTo>
                      <a:cubicBezTo>
                        <a:pt x="6" y="30"/>
                        <a:pt x="6" y="30"/>
                        <a:pt x="6" y="30"/>
                      </a:cubicBezTo>
                      <a:cubicBezTo>
                        <a:pt x="6" y="30"/>
                        <a:pt x="6" y="31"/>
                        <a:pt x="7" y="31"/>
                      </a:cubicBezTo>
                      <a:cubicBezTo>
                        <a:pt x="9" y="31"/>
                        <a:pt x="9" y="31"/>
                        <a:pt x="9" y="31"/>
                      </a:cubicBezTo>
                      <a:cubicBezTo>
                        <a:pt x="11" y="35"/>
                        <a:pt x="16" y="35"/>
                        <a:pt x="18" y="31"/>
                      </a:cubicBezTo>
                      <a:cubicBezTo>
                        <a:pt x="20" y="31"/>
                        <a:pt x="20" y="31"/>
                        <a:pt x="20" y="31"/>
                      </a:cubicBezTo>
                      <a:cubicBezTo>
                        <a:pt x="21" y="31"/>
                        <a:pt x="21" y="30"/>
                        <a:pt x="21" y="30"/>
                      </a:cubicBezTo>
                      <a:cubicBezTo>
                        <a:pt x="21" y="21"/>
                        <a:pt x="21" y="21"/>
                        <a:pt x="21" y="21"/>
                      </a:cubicBezTo>
                      <a:cubicBezTo>
                        <a:pt x="25" y="17"/>
                        <a:pt x="25" y="17"/>
                        <a:pt x="25" y="17"/>
                      </a:cubicBezTo>
                      <a:cubicBezTo>
                        <a:pt x="25" y="12"/>
                        <a:pt x="25" y="12"/>
                        <a:pt x="25" y="12"/>
                      </a:cubicBezTo>
                      <a:cubicBezTo>
                        <a:pt x="23" y="12"/>
                        <a:pt x="23" y="12"/>
                        <a:pt x="23" y="12"/>
                      </a:cubicBezTo>
                      <a:cubicBezTo>
                        <a:pt x="23" y="10"/>
                        <a:pt x="23" y="10"/>
                        <a:pt x="23" y="10"/>
                      </a:cubicBezTo>
                      <a:cubicBezTo>
                        <a:pt x="22" y="10"/>
                        <a:pt x="22" y="10"/>
                        <a:pt x="22" y="10"/>
                      </a:cubicBezTo>
                      <a:cubicBezTo>
                        <a:pt x="22" y="6"/>
                        <a:pt x="22" y="6"/>
                        <a:pt x="22" y="6"/>
                      </a:cubicBezTo>
                      <a:cubicBezTo>
                        <a:pt x="17" y="3"/>
                        <a:pt x="17" y="3"/>
                        <a:pt x="17" y="3"/>
                      </a:cubicBezTo>
                      <a:lnTo>
                        <a:pt x="17" y="4"/>
                      </a:lnTo>
                      <a:close/>
                      <a:moveTo>
                        <a:pt x="20" y="17"/>
                      </a:moveTo>
                      <a:cubicBezTo>
                        <a:pt x="17" y="19"/>
                        <a:pt x="17" y="19"/>
                        <a:pt x="17" y="19"/>
                      </a:cubicBezTo>
                      <a:cubicBezTo>
                        <a:pt x="17" y="27"/>
                        <a:pt x="17" y="27"/>
                        <a:pt x="17" y="27"/>
                      </a:cubicBezTo>
                      <a:cubicBezTo>
                        <a:pt x="10" y="27"/>
                        <a:pt x="10" y="27"/>
                        <a:pt x="10" y="27"/>
                      </a:cubicBezTo>
                      <a:cubicBezTo>
                        <a:pt x="10" y="19"/>
                        <a:pt x="10" y="19"/>
                        <a:pt x="10" y="19"/>
                      </a:cubicBezTo>
                      <a:cubicBezTo>
                        <a:pt x="7" y="17"/>
                        <a:pt x="7" y="17"/>
                        <a:pt x="7" y="17"/>
                      </a:cubicBezTo>
                      <a:cubicBezTo>
                        <a:pt x="7" y="16"/>
                        <a:pt x="7" y="16"/>
                        <a:pt x="7" y="16"/>
                      </a:cubicBezTo>
                      <a:cubicBezTo>
                        <a:pt x="7" y="16"/>
                        <a:pt x="7" y="16"/>
                        <a:pt x="7" y="16"/>
                      </a:cubicBezTo>
                      <a:cubicBezTo>
                        <a:pt x="20" y="16"/>
                        <a:pt x="20" y="16"/>
                        <a:pt x="20" y="16"/>
                      </a:cubicBezTo>
                      <a:lnTo>
                        <a:pt x="2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76" name="Freeform 177">
                <a:extLst>
                  <a:ext uri="{FF2B5EF4-FFF2-40B4-BE49-F238E27FC236}">
                    <a16:creationId xmlns:a16="http://schemas.microsoft.com/office/drawing/2014/main" id="{A318D7E2-71C1-4937-90EA-4B3F4DBA9436}"/>
                  </a:ext>
                </a:extLst>
              </p:cNvPr>
              <p:cNvSpPr>
                <a:spLocks noEditPoints="1"/>
              </p:cNvSpPr>
              <p:nvPr/>
            </p:nvSpPr>
            <p:spPr bwMode="auto">
              <a:xfrm>
                <a:off x="4366362" y="4278653"/>
                <a:ext cx="210741" cy="210741"/>
              </a:xfrm>
              <a:custGeom>
                <a:avLst/>
                <a:gdLst>
                  <a:gd name="T0" fmla="*/ 68 w 68"/>
                  <a:gd name="T1" fmla="*/ 34 h 68"/>
                  <a:gd name="T2" fmla="*/ 52 w 68"/>
                  <a:gd name="T3" fmla="*/ 32 h 68"/>
                  <a:gd name="T4" fmla="*/ 66 w 68"/>
                  <a:gd name="T5" fmla="*/ 26 h 68"/>
                  <a:gd name="T6" fmla="*/ 66 w 68"/>
                  <a:gd name="T7" fmla="*/ 23 h 68"/>
                  <a:gd name="T8" fmla="*/ 52 w 68"/>
                  <a:gd name="T9" fmla="*/ 15 h 68"/>
                  <a:gd name="T10" fmla="*/ 44 w 68"/>
                  <a:gd name="T11" fmla="*/ 1 h 68"/>
                  <a:gd name="T12" fmla="*/ 41 w 68"/>
                  <a:gd name="T13" fmla="*/ 1 h 68"/>
                  <a:gd name="T14" fmla="*/ 35 w 68"/>
                  <a:gd name="T15" fmla="*/ 15 h 68"/>
                  <a:gd name="T16" fmla="*/ 34 w 68"/>
                  <a:gd name="T17" fmla="*/ 0 h 68"/>
                  <a:gd name="T18" fmla="*/ 32 w 68"/>
                  <a:gd name="T19" fmla="*/ 15 h 68"/>
                  <a:gd name="T20" fmla="*/ 26 w 68"/>
                  <a:gd name="T21" fmla="*/ 1 h 68"/>
                  <a:gd name="T22" fmla="*/ 23 w 68"/>
                  <a:gd name="T23" fmla="*/ 1 h 68"/>
                  <a:gd name="T24" fmla="*/ 15 w 68"/>
                  <a:gd name="T25" fmla="*/ 15 h 68"/>
                  <a:gd name="T26" fmla="*/ 1 w 68"/>
                  <a:gd name="T27" fmla="*/ 23 h 68"/>
                  <a:gd name="T28" fmla="*/ 1 w 68"/>
                  <a:gd name="T29" fmla="*/ 26 h 68"/>
                  <a:gd name="T30" fmla="*/ 15 w 68"/>
                  <a:gd name="T31" fmla="*/ 32 h 68"/>
                  <a:gd name="T32" fmla="*/ 0 w 68"/>
                  <a:gd name="T33" fmla="*/ 34 h 68"/>
                  <a:gd name="T34" fmla="*/ 15 w 68"/>
                  <a:gd name="T35" fmla="*/ 35 h 68"/>
                  <a:gd name="T36" fmla="*/ 1 w 68"/>
                  <a:gd name="T37" fmla="*/ 41 h 68"/>
                  <a:gd name="T38" fmla="*/ 1 w 68"/>
                  <a:gd name="T39" fmla="*/ 44 h 68"/>
                  <a:gd name="T40" fmla="*/ 15 w 68"/>
                  <a:gd name="T41" fmla="*/ 52 h 68"/>
                  <a:gd name="T42" fmla="*/ 23 w 68"/>
                  <a:gd name="T43" fmla="*/ 66 h 68"/>
                  <a:gd name="T44" fmla="*/ 26 w 68"/>
                  <a:gd name="T45" fmla="*/ 66 h 68"/>
                  <a:gd name="T46" fmla="*/ 32 w 68"/>
                  <a:gd name="T47" fmla="*/ 52 h 68"/>
                  <a:gd name="T48" fmla="*/ 34 w 68"/>
                  <a:gd name="T49" fmla="*/ 68 h 68"/>
                  <a:gd name="T50" fmla="*/ 35 w 68"/>
                  <a:gd name="T51" fmla="*/ 52 h 68"/>
                  <a:gd name="T52" fmla="*/ 41 w 68"/>
                  <a:gd name="T53" fmla="*/ 66 h 68"/>
                  <a:gd name="T54" fmla="*/ 44 w 68"/>
                  <a:gd name="T55" fmla="*/ 66 h 68"/>
                  <a:gd name="T56" fmla="*/ 52 w 68"/>
                  <a:gd name="T57" fmla="*/ 52 h 68"/>
                  <a:gd name="T58" fmla="*/ 66 w 68"/>
                  <a:gd name="T59" fmla="*/ 44 h 68"/>
                  <a:gd name="T60" fmla="*/ 66 w 68"/>
                  <a:gd name="T61" fmla="*/ 41 h 68"/>
                  <a:gd name="T62" fmla="*/ 52 w 68"/>
                  <a:gd name="T63" fmla="*/ 35 h 68"/>
                  <a:gd name="T64" fmla="*/ 34 w 68"/>
                  <a:gd name="T65" fmla="*/ 42 h 68"/>
                  <a:gd name="T66" fmla="*/ 34 w 68"/>
                  <a:gd name="T67" fmla="*/ 25 h 68"/>
                  <a:gd name="T68" fmla="*/ 34 w 68"/>
                  <a:gd name="T69"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 h="68">
                    <a:moveTo>
                      <a:pt x="66" y="35"/>
                    </a:moveTo>
                    <a:cubicBezTo>
                      <a:pt x="67" y="35"/>
                      <a:pt x="68" y="34"/>
                      <a:pt x="68" y="34"/>
                    </a:cubicBezTo>
                    <a:cubicBezTo>
                      <a:pt x="68" y="33"/>
                      <a:pt x="67" y="32"/>
                      <a:pt x="66" y="32"/>
                    </a:cubicBezTo>
                    <a:cubicBezTo>
                      <a:pt x="52" y="32"/>
                      <a:pt x="52" y="32"/>
                      <a:pt x="52" y="32"/>
                    </a:cubicBezTo>
                    <a:cubicBezTo>
                      <a:pt x="52" y="26"/>
                      <a:pt x="52" y="26"/>
                      <a:pt x="52" y="26"/>
                    </a:cubicBezTo>
                    <a:cubicBezTo>
                      <a:pt x="66" y="26"/>
                      <a:pt x="66" y="26"/>
                      <a:pt x="66" y="26"/>
                    </a:cubicBezTo>
                    <a:cubicBezTo>
                      <a:pt x="67" y="26"/>
                      <a:pt x="68" y="25"/>
                      <a:pt x="68" y="25"/>
                    </a:cubicBezTo>
                    <a:cubicBezTo>
                      <a:pt x="68" y="24"/>
                      <a:pt x="67" y="23"/>
                      <a:pt x="66" y="23"/>
                    </a:cubicBezTo>
                    <a:cubicBezTo>
                      <a:pt x="52" y="23"/>
                      <a:pt x="52" y="23"/>
                      <a:pt x="52" y="23"/>
                    </a:cubicBezTo>
                    <a:cubicBezTo>
                      <a:pt x="52" y="15"/>
                      <a:pt x="52" y="15"/>
                      <a:pt x="52" y="15"/>
                    </a:cubicBezTo>
                    <a:cubicBezTo>
                      <a:pt x="44" y="15"/>
                      <a:pt x="44" y="15"/>
                      <a:pt x="44" y="15"/>
                    </a:cubicBezTo>
                    <a:cubicBezTo>
                      <a:pt x="44" y="1"/>
                      <a:pt x="44" y="1"/>
                      <a:pt x="44" y="1"/>
                    </a:cubicBezTo>
                    <a:cubicBezTo>
                      <a:pt x="44" y="0"/>
                      <a:pt x="44" y="0"/>
                      <a:pt x="43" y="0"/>
                    </a:cubicBezTo>
                    <a:cubicBezTo>
                      <a:pt x="42" y="0"/>
                      <a:pt x="41" y="0"/>
                      <a:pt x="41" y="1"/>
                    </a:cubicBezTo>
                    <a:cubicBezTo>
                      <a:pt x="41" y="15"/>
                      <a:pt x="41" y="15"/>
                      <a:pt x="41" y="15"/>
                    </a:cubicBezTo>
                    <a:cubicBezTo>
                      <a:pt x="35" y="15"/>
                      <a:pt x="35" y="15"/>
                      <a:pt x="35" y="15"/>
                    </a:cubicBezTo>
                    <a:cubicBezTo>
                      <a:pt x="35" y="1"/>
                      <a:pt x="35" y="1"/>
                      <a:pt x="35" y="1"/>
                    </a:cubicBezTo>
                    <a:cubicBezTo>
                      <a:pt x="35" y="0"/>
                      <a:pt x="34" y="0"/>
                      <a:pt x="34" y="0"/>
                    </a:cubicBezTo>
                    <a:cubicBezTo>
                      <a:pt x="33" y="0"/>
                      <a:pt x="32" y="0"/>
                      <a:pt x="32" y="1"/>
                    </a:cubicBezTo>
                    <a:cubicBezTo>
                      <a:pt x="32" y="15"/>
                      <a:pt x="32" y="15"/>
                      <a:pt x="32" y="15"/>
                    </a:cubicBezTo>
                    <a:cubicBezTo>
                      <a:pt x="26" y="15"/>
                      <a:pt x="26" y="15"/>
                      <a:pt x="26" y="15"/>
                    </a:cubicBezTo>
                    <a:cubicBezTo>
                      <a:pt x="26" y="1"/>
                      <a:pt x="26" y="1"/>
                      <a:pt x="26" y="1"/>
                    </a:cubicBezTo>
                    <a:cubicBezTo>
                      <a:pt x="26" y="0"/>
                      <a:pt x="25" y="0"/>
                      <a:pt x="25" y="0"/>
                    </a:cubicBezTo>
                    <a:cubicBezTo>
                      <a:pt x="24" y="0"/>
                      <a:pt x="23" y="0"/>
                      <a:pt x="23" y="1"/>
                    </a:cubicBezTo>
                    <a:cubicBezTo>
                      <a:pt x="23" y="15"/>
                      <a:pt x="23" y="15"/>
                      <a:pt x="23" y="15"/>
                    </a:cubicBezTo>
                    <a:cubicBezTo>
                      <a:pt x="15" y="15"/>
                      <a:pt x="15" y="15"/>
                      <a:pt x="15" y="15"/>
                    </a:cubicBezTo>
                    <a:cubicBezTo>
                      <a:pt x="15" y="23"/>
                      <a:pt x="15" y="23"/>
                      <a:pt x="15" y="23"/>
                    </a:cubicBezTo>
                    <a:cubicBezTo>
                      <a:pt x="1" y="23"/>
                      <a:pt x="1" y="23"/>
                      <a:pt x="1" y="23"/>
                    </a:cubicBezTo>
                    <a:cubicBezTo>
                      <a:pt x="0" y="23"/>
                      <a:pt x="0" y="24"/>
                      <a:pt x="0" y="25"/>
                    </a:cubicBezTo>
                    <a:cubicBezTo>
                      <a:pt x="0" y="25"/>
                      <a:pt x="0" y="26"/>
                      <a:pt x="1" y="26"/>
                    </a:cubicBezTo>
                    <a:cubicBezTo>
                      <a:pt x="15" y="26"/>
                      <a:pt x="15" y="26"/>
                      <a:pt x="15" y="26"/>
                    </a:cubicBezTo>
                    <a:cubicBezTo>
                      <a:pt x="15" y="32"/>
                      <a:pt x="15" y="32"/>
                      <a:pt x="15" y="32"/>
                    </a:cubicBezTo>
                    <a:cubicBezTo>
                      <a:pt x="1" y="32"/>
                      <a:pt x="1" y="32"/>
                      <a:pt x="1" y="32"/>
                    </a:cubicBezTo>
                    <a:cubicBezTo>
                      <a:pt x="0" y="32"/>
                      <a:pt x="0" y="33"/>
                      <a:pt x="0" y="34"/>
                    </a:cubicBezTo>
                    <a:cubicBezTo>
                      <a:pt x="0" y="34"/>
                      <a:pt x="0" y="35"/>
                      <a:pt x="1" y="35"/>
                    </a:cubicBezTo>
                    <a:cubicBezTo>
                      <a:pt x="15" y="35"/>
                      <a:pt x="15" y="35"/>
                      <a:pt x="15" y="35"/>
                    </a:cubicBezTo>
                    <a:cubicBezTo>
                      <a:pt x="15" y="41"/>
                      <a:pt x="15" y="41"/>
                      <a:pt x="15" y="41"/>
                    </a:cubicBezTo>
                    <a:cubicBezTo>
                      <a:pt x="1" y="41"/>
                      <a:pt x="1" y="41"/>
                      <a:pt x="1" y="41"/>
                    </a:cubicBezTo>
                    <a:cubicBezTo>
                      <a:pt x="0" y="41"/>
                      <a:pt x="0" y="42"/>
                      <a:pt x="0" y="43"/>
                    </a:cubicBezTo>
                    <a:cubicBezTo>
                      <a:pt x="0" y="44"/>
                      <a:pt x="0" y="44"/>
                      <a:pt x="1" y="44"/>
                    </a:cubicBezTo>
                    <a:cubicBezTo>
                      <a:pt x="15" y="44"/>
                      <a:pt x="15" y="44"/>
                      <a:pt x="15" y="44"/>
                    </a:cubicBezTo>
                    <a:cubicBezTo>
                      <a:pt x="15" y="52"/>
                      <a:pt x="15" y="52"/>
                      <a:pt x="15" y="52"/>
                    </a:cubicBezTo>
                    <a:cubicBezTo>
                      <a:pt x="23" y="52"/>
                      <a:pt x="23" y="52"/>
                      <a:pt x="23" y="52"/>
                    </a:cubicBezTo>
                    <a:cubicBezTo>
                      <a:pt x="23" y="66"/>
                      <a:pt x="23" y="66"/>
                      <a:pt x="23" y="66"/>
                    </a:cubicBezTo>
                    <a:cubicBezTo>
                      <a:pt x="23" y="67"/>
                      <a:pt x="24" y="68"/>
                      <a:pt x="25" y="68"/>
                    </a:cubicBezTo>
                    <a:cubicBezTo>
                      <a:pt x="25" y="68"/>
                      <a:pt x="26" y="67"/>
                      <a:pt x="26" y="66"/>
                    </a:cubicBezTo>
                    <a:cubicBezTo>
                      <a:pt x="26" y="52"/>
                      <a:pt x="26" y="52"/>
                      <a:pt x="26" y="52"/>
                    </a:cubicBezTo>
                    <a:cubicBezTo>
                      <a:pt x="32" y="52"/>
                      <a:pt x="32" y="52"/>
                      <a:pt x="32" y="52"/>
                    </a:cubicBezTo>
                    <a:cubicBezTo>
                      <a:pt x="32" y="66"/>
                      <a:pt x="32" y="66"/>
                      <a:pt x="32" y="66"/>
                    </a:cubicBezTo>
                    <a:cubicBezTo>
                      <a:pt x="32" y="67"/>
                      <a:pt x="33" y="68"/>
                      <a:pt x="34" y="68"/>
                    </a:cubicBezTo>
                    <a:cubicBezTo>
                      <a:pt x="34" y="68"/>
                      <a:pt x="35" y="67"/>
                      <a:pt x="35" y="66"/>
                    </a:cubicBezTo>
                    <a:cubicBezTo>
                      <a:pt x="35" y="52"/>
                      <a:pt x="35" y="52"/>
                      <a:pt x="35" y="52"/>
                    </a:cubicBezTo>
                    <a:cubicBezTo>
                      <a:pt x="41" y="52"/>
                      <a:pt x="41" y="52"/>
                      <a:pt x="41" y="52"/>
                    </a:cubicBezTo>
                    <a:cubicBezTo>
                      <a:pt x="41" y="66"/>
                      <a:pt x="41" y="66"/>
                      <a:pt x="41" y="66"/>
                    </a:cubicBezTo>
                    <a:cubicBezTo>
                      <a:pt x="41" y="67"/>
                      <a:pt x="42" y="68"/>
                      <a:pt x="43" y="68"/>
                    </a:cubicBezTo>
                    <a:cubicBezTo>
                      <a:pt x="44" y="68"/>
                      <a:pt x="44" y="67"/>
                      <a:pt x="44" y="66"/>
                    </a:cubicBezTo>
                    <a:cubicBezTo>
                      <a:pt x="44" y="52"/>
                      <a:pt x="44" y="52"/>
                      <a:pt x="44" y="52"/>
                    </a:cubicBezTo>
                    <a:cubicBezTo>
                      <a:pt x="52" y="52"/>
                      <a:pt x="52" y="52"/>
                      <a:pt x="52" y="52"/>
                    </a:cubicBezTo>
                    <a:cubicBezTo>
                      <a:pt x="52" y="44"/>
                      <a:pt x="52" y="44"/>
                      <a:pt x="52" y="44"/>
                    </a:cubicBezTo>
                    <a:cubicBezTo>
                      <a:pt x="66" y="44"/>
                      <a:pt x="66" y="44"/>
                      <a:pt x="66" y="44"/>
                    </a:cubicBezTo>
                    <a:cubicBezTo>
                      <a:pt x="67" y="44"/>
                      <a:pt x="68" y="44"/>
                      <a:pt x="68" y="43"/>
                    </a:cubicBezTo>
                    <a:cubicBezTo>
                      <a:pt x="68" y="42"/>
                      <a:pt x="67" y="41"/>
                      <a:pt x="66" y="41"/>
                    </a:cubicBezTo>
                    <a:cubicBezTo>
                      <a:pt x="52" y="41"/>
                      <a:pt x="52" y="41"/>
                      <a:pt x="52" y="41"/>
                    </a:cubicBezTo>
                    <a:cubicBezTo>
                      <a:pt x="52" y="35"/>
                      <a:pt x="52" y="35"/>
                      <a:pt x="52" y="35"/>
                    </a:cubicBezTo>
                    <a:lnTo>
                      <a:pt x="66" y="35"/>
                    </a:lnTo>
                    <a:close/>
                    <a:moveTo>
                      <a:pt x="34" y="42"/>
                    </a:moveTo>
                    <a:cubicBezTo>
                      <a:pt x="29" y="42"/>
                      <a:pt x="25" y="38"/>
                      <a:pt x="25" y="34"/>
                    </a:cubicBezTo>
                    <a:cubicBezTo>
                      <a:pt x="25" y="29"/>
                      <a:pt x="29" y="25"/>
                      <a:pt x="34" y="25"/>
                    </a:cubicBezTo>
                    <a:cubicBezTo>
                      <a:pt x="38" y="25"/>
                      <a:pt x="42" y="29"/>
                      <a:pt x="42" y="34"/>
                    </a:cubicBezTo>
                    <a:cubicBezTo>
                      <a:pt x="42" y="38"/>
                      <a:pt x="38" y="42"/>
                      <a:pt x="34" y="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77" name="组合 176">
                <a:extLst>
                  <a:ext uri="{FF2B5EF4-FFF2-40B4-BE49-F238E27FC236}">
                    <a16:creationId xmlns:a16="http://schemas.microsoft.com/office/drawing/2014/main" id="{81E04ABF-EEA5-497F-8741-AA6C0D53A8CE}"/>
                  </a:ext>
                </a:extLst>
              </p:cNvPr>
              <p:cNvGrpSpPr/>
              <p:nvPr/>
            </p:nvGrpSpPr>
            <p:grpSpPr>
              <a:xfrm>
                <a:off x="3827009" y="4280439"/>
                <a:ext cx="158354" cy="207169"/>
                <a:chOff x="5099050" y="5634038"/>
                <a:chExt cx="211138" cy="276225"/>
              </a:xfrm>
              <a:solidFill>
                <a:schemeClr val="bg1"/>
              </a:solidFill>
            </p:grpSpPr>
            <p:sp>
              <p:nvSpPr>
                <p:cNvPr id="214" name="Freeform 178">
                  <a:extLst>
                    <a:ext uri="{FF2B5EF4-FFF2-40B4-BE49-F238E27FC236}">
                      <a16:creationId xmlns:a16="http://schemas.microsoft.com/office/drawing/2014/main" id="{94FB3E7F-7970-4A81-9148-5FDBB26CCF1D}"/>
                    </a:ext>
                  </a:extLst>
                </p:cNvPr>
                <p:cNvSpPr>
                  <a:spLocks noEditPoints="1"/>
                </p:cNvSpPr>
                <p:nvPr/>
              </p:nvSpPr>
              <p:spPr bwMode="auto">
                <a:xfrm>
                  <a:off x="5153024" y="5741989"/>
                  <a:ext cx="103188" cy="103188"/>
                </a:xfrm>
                <a:custGeom>
                  <a:avLst/>
                  <a:gdLst>
                    <a:gd name="T0" fmla="*/ 25 w 25"/>
                    <a:gd name="T1" fmla="*/ 12 h 25"/>
                    <a:gd name="T2" fmla="*/ 19 w 25"/>
                    <a:gd name="T3" fmla="*/ 12 h 25"/>
                    <a:gd name="T4" fmla="*/ 25 w 25"/>
                    <a:gd name="T5" fmla="*/ 9 h 25"/>
                    <a:gd name="T6" fmla="*/ 25 w 25"/>
                    <a:gd name="T7" fmla="*/ 8 h 25"/>
                    <a:gd name="T8" fmla="*/ 19 w 25"/>
                    <a:gd name="T9" fmla="*/ 6 h 25"/>
                    <a:gd name="T10" fmla="*/ 16 w 25"/>
                    <a:gd name="T11" fmla="*/ 0 h 25"/>
                    <a:gd name="T12" fmla="*/ 15 w 25"/>
                    <a:gd name="T13" fmla="*/ 0 h 25"/>
                    <a:gd name="T14" fmla="*/ 13 w 25"/>
                    <a:gd name="T15" fmla="*/ 6 h 25"/>
                    <a:gd name="T16" fmla="*/ 13 w 25"/>
                    <a:gd name="T17" fmla="*/ 0 h 25"/>
                    <a:gd name="T18" fmla="*/ 12 w 25"/>
                    <a:gd name="T19" fmla="*/ 6 h 25"/>
                    <a:gd name="T20" fmla="*/ 10 w 25"/>
                    <a:gd name="T21" fmla="*/ 0 h 25"/>
                    <a:gd name="T22" fmla="*/ 9 w 25"/>
                    <a:gd name="T23" fmla="*/ 0 h 25"/>
                    <a:gd name="T24" fmla="*/ 6 w 25"/>
                    <a:gd name="T25" fmla="*/ 6 h 25"/>
                    <a:gd name="T26" fmla="*/ 1 w 25"/>
                    <a:gd name="T27" fmla="*/ 8 h 25"/>
                    <a:gd name="T28" fmla="*/ 1 w 25"/>
                    <a:gd name="T29" fmla="*/ 9 h 25"/>
                    <a:gd name="T30" fmla="*/ 6 w 25"/>
                    <a:gd name="T31" fmla="*/ 12 h 25"/>
                    <a:gd name="T32" fmla="*/ 0 w 25"/>
                    <a:gd name="T33" fmla="*/ 12 h 25"/>
                    <a:gd name="T34" fmla="*/ 6 w 25"/>
                    <a:gd name="T35" fmla="*/ 13 h 25"/>
                    <a:gd name="T36" fmla="*/ 1 w 25"/>
                    <a:gd name="T37" fmla="*/ 15 h 25"/>
                    <a:gd name="T38" fmla="*/ 1 w 25"/>
                    <a:gd name="T39" fmla="*/ 16 h 25"/>
                    <a:gd name="T40" fmla="*/ 6 w 25"/>
                    <a:gd name="T41" fmla="*/ 19 h 25"/>
                    <a:gd name="T42" fmla="*/ 9 w 25"/>
                    <a:gd name="T43" fmla="*/ 24 h 25"/>
                    <a:gd name="T44" fmla="*/ 10 w 25"/>
                    <a:gd name="T45" fmla="*/ 24 h 25"/>
                    <a:gd name="T46" fmla="*/ 12 w 25"/>
                    <a:gd name="T47" fmla="*/ 19 h 25"/>
                    <a:gd name="T48" fmla="*/ 13 w 25"/>
                    <a:gd name="T49" fmla="*/ 25 h 25"/>
                    <a:gd name="T50" fmla="*/ 13 w 25"/>
                    <a:gd name="T51" fmla="*/ 19 h 25"/>
                    <a:gd name="T52" fmla="*/ 15 w 25"/>
                    <a:gd name="T53" fmla="*/ 24 h 25"/>
                    <a:gd name="T54" fmla="*/ 16 w 25"/>
                    <a:gd name="T55" fmla="*/ 24 h 25"/>
                    <a:gd name="T56" fmla="*/ 19 w 25"/>
                    <a:gd name="T57" fmla="*/ 19 h 25"/>
                    <a:gd name="T58" fmla="*/ 25 w 25"/>
                    <a:gd name="T59" fmla="*/ 16 h 25"/>
                    <a:gd name="T60" fmla="*/ 25 w 25"/>
                    <a:gd name="T61" fmla="*/ 15 h 25"/>
                    <a:gd name="T62" fmla="*/ 19 w 25"/>
                    <a:gd name="T63" fmla="*/ 13 h 25"/>
                    <a:gd name="T64" fmla="*/ 13 w 25"/>
                    <a:gd name="T65" fmla="*/ 15 h 25"/>
                    <a:gd name="T66" fmla="*/ 13 w 25"/>
                    <a:gd name="T67" fmla="*/ 9 h 25"/>
                    <a:gd name="T68" fmla="*/ 13 w 25"/>
                    <a:gd name="T69"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25">
                      <a:moveTo>
                        <a:pt x="25" y="13"/>
                      </a:moveTo>
                      <a:cubicBezTo>
                        <a:pt x="25" y="12"/>
                        <a:pt x="25" y="12"/>
                        <a:pt x="25" y="12"/>
                      </a:cubicBezTo>
                      <a:cubicBezTo>
                        <a:pt x="25" y="12"/>
                        <a:pt x="25" y="12"/>
                        <a:pt x="25" y="12"/>
                      </a:cubicBezTo>
                      <a:cubicBezTo>
                        <a:pt x="19" y="12"/>
                        <a:pt x="19" y="12"/>
                        <a:pt x="19" y="12"/>
                      </a:cubicBezTo>
                      <a:cubicBezTo>
                        <a:pt x="19" y="9"/>
                        <a:pt x="19" y="9"/>
                        <a:pt x="19" y="9"/>
                      </a:cubicBezTo>
                      <a:cubicBezTo>
                        <a:pt x="25" y="9"/>
                        <a:pt x="25" y="9"/>
                        <a:pt x="25" y="9"/>
                      </a:cubicBezTo>
                      <a:cubicBezTo>
                        <a:pt x="25" y="9"/>
                        <a:pt x="25" y="9"/>
                        <a:pt x="25" y="9"/>
                      </a:cubicBezTo>
                      <a:cubicBezTo>
                        <a:pt x="25" y="8"/>
                        <a:pt x="25" y="8"/>
                        <a:pt x="25" y="8"/>
                      </a:cubicBezTo>
                      <a:cubicBezTo>
                        <a:pt x="19" y="8"/>
                        <a:pt x="19" y="8"/>
                        <a:pt x="19" y="8"/>
                      </a:cubicBezTo>
                      <a:cubicBezTo>
                        <a:pt x="19" y="6"/>
                        <a:pt x="19" y="6"/>
                        <a:pt x="19" y="6"/>
                      </a:cubicBezTo>
                      <a:cubicBezTo>
                        <a:pt x="16" y="6"/>
                        <a:pt x="16" y="6"/>
                        <a:pt x="16" y="6"/>
                      </a:cubicBezTo>
                      <a:cubicBezTo>
                        <a:pt x="16" y="0"/>
                        <a:pt x="16" y="0"/>
                        <a:pt x="16" y="0"/>
                      </a:cubicBezTo>
                      <a:cubicBezTo>
                        <a:pt x="16" y="0"/>
                        <a:pt x="16" y="0"/>
                        <a:pt x="16" y="0"/>
                      </a:cubicBezTo>
                      <a:cubicBezTo>
                        <a:pt x="15" y="0"/>
                        <a:pt x="15" y="0"/>
                        <a:pt x="15" y="0"/>
                      </a:cubicBezTo>
                      <a:cubicBezTo>
                        <a:pt x="15" y="6"/>
                        <a:pt x="15" y="6"/>
                        <a:pt x="15" y="6"/>
                      </a:cubicBezTo>
                      <a:cubicBezTo>
                        <a:pt x="13" y="6"/>
                        <a:pt x="13" y="6"/>
                        <a:pt x="13" y="6"/>
                      </a:cubicBezTo>
                      <a:cubicBezTo>
                        <a:pt x="13" y="0"/>
                        <a:pt x="13" y="0"/>
                        <a:pt x="13" y="0"/>
                      </a:cubicBezTo>
                      <a:cubicBezTo>
                        <a:pt x="13" y="0"/>
                        <a:pt x="13" y="0"/>
                        <a:pt x="13" y="0"/>
                      </a:cubicBezTo>
                      <a:cubicBezTo>
                        <a:pt x="12" y="0"/>
                        <a:pt x="12" y="0"/>
                        <a:pt x="12" y="0"/>
                      </a:cubicBezTo>
                      <a:cubicBezTo>
                        <a:pt x="12" y="6"/>
                        <a:pt x="12" y="6"/>
                        <a:pt x="12" y="6"/>
                      </a:cubicBezTo>
                      <a:cubicBezTo>
                        <a:pt x="10" y="6"/>
                        <a:pt x="10" y="6"/>
                        <a:pt x="10" y="6"/>
                      </a:cubicBezTo>
                      <a:cubicBezTo>
                        <a:pt x="10" y="0"/>
                        <a:pt x="10" y="0"/>
                        <a:pt x="10" y="0"/>
                      </a:cubicBezTo>
                      <a:cubicBezTo>
                        <a:pt x="9" y="0"/>
                        <a:pt x="9" y="0"/>
                        <a:pt x="9" y="0"/>
                      </a:cubicBezTo>
                      <a:cubicBezTo>
                        <a:pt x="9" y="0"/>
                        <a:pt x="9" y="0"/>
                        <a:pt x="9" y="0"/>
                      </a:cubicBezTo>
                      <a:cubicBezTo>
                        <a:pt x="9" y="6"/>
                        <a:pt x="9" y="6"/>
                        <a:pt x="9" y="6"/>
                      </a:cubicBezTo>
                      <a:cubicBezTo>
                        <a:pt x="6" y="6"/>
                        <a:pt x="6" y="6"/>
                        <a:pt x="6" y="6"/>
                      </a:cubicBezTo>
                      <a:cubicBezTo>
                        <a:pt x="6" y="8"/>
                        <a:pt x="6" y="8"/>
                        <a:pt x="6" y="8"/>
                      </a:cubicBezTo>
                      <a:cubicBezTo>
                        <a:pt x="1" y="8"/>
                        <a:pt x="1" y="8"/>
                        <a:pt x="1" y="8"/>
                      </a:cubicBezTo>
                      <a:cubicBezTo>
                        <a:pt x="0" y="9"/>
                        <a:pt x="0" y="9"/>
                        <a:pt x="0" y="9"/>
                      </a:cubicBezTo>
                      <a:cubicBezTo>
                        <a:pt x="1" y="9"/>
                        <a:pt x="1" y="9"/>
                        <a:pt x="1" y="9"/>
                      </a:cubicBezTo>
                      <a:cubicBezTo>
                        <a:pt x="6" y="9"/>
                        <a:pt x="6" y="9"/>
                        <a:pt x="6" y="9"/>
                      </a:cubicBezTo>
                      <a:cubicBezTo>
                        <a:pt x="6" y="12"/>
                        <a:pt x="6" y="12"/>
                        <a:pt x="6" y="12"/>
                      </a:cubicBezTo>
                      <a:cubicBezTo>
                        <a:pt x="1" y="12"/>
                        <a:pt x="1" y="12"/>
                        <a:pt x="1" y="12"/>
                      </a:cubicBezTo>
                      <a:cubicBezTo>
                        <a:pt x="0" y="12"/>
                        <a:pt x="0" y="12"/>
                        <a:pt x="0" y="12"/>
                      </a:cubicBezTo>
                      <a:cubicBezTo>
                        <a:pt x="1" y="13"/>
                        <a:pt x="1" y="13"/>
                        <a:pt x="1" y="13"/>
                      </a:cubicBezTo>
                      <a:cubicBezTo>
                        <a:pt x="6" y="13"/>
                        <a:pt x="6" y="13"/>
                        <a:pt x="6" y="13"/>
                      </a:cubicBezTo>
                      <a:cubicBezTo>
                        <a:pt x="6" y="15"/>
                        <a:pt x="6" y="15"/>
                        <a:pt x="6" y="15"/>
                      </a:cubicBezTo>
                      <a:cubicBezTo>
                        <a:pt x="1" y="15"/>
                        <a:pt x="1" y="15"/>
                        <a:pt x="1" y="15"/>
                      </a:cubicBezTo>
                      <a:cubicBezTo>
                        <a:pt x="0" y="16"/>
                        <a:pt x="0" y="16"/>
                        <a:pt x="0" y="16"/>
                      </a:cubicBezTo>
                      <a:cubicBezTo>
                        <a:pt x="1" y="16"/>
                        <a:pt x="1" y="16"/>
                        <a:pt x="1" y="16"/>
                      </a:cubicBezTo>
                      <a:cubicBezTo>
                        <a:pt x="6" y="16"/>
                        <a:pt x="6" y="16"/>
                        <a:pt x="6" y="16"/>
                      </a:cubicBezTo>
                      <a:cubicBezTo>
                        <a:pt x="6" y="19"/>
                        <a:pt x="6" y="19"/>
                        <a:pt x="6" y="19"/>
                      </a:cubicBezTo>
                      <a:cubicBezTo>
                        <a:pt x="9" y="19"/>
                        <a:pt x="9" y="19"/>
                        <a:pt x="9" y="19"/>
                      </a:cubicBezTo>
                      <a:cubicBezTo>
                        <a:pt x="9" y="24"/>
                        <a:pt x="9" y="24"/>
                        <a:pt x="9" y="24"/>
                      </a:cubicBezTo>
                      <a:cubicBezTo>
                        <a:pt x="9" y="25"/>
                        <a:pt x="9" y="25"/>
                        <a:pt x="9" y="25"/>
                      </a:cubicBezTo>
                      <a:cubicBezTo>
                        <a:pt x="10" y="24"/>
                        <a:pt x="10" y="24"/>
                        <a:pt x="10" y="24"/>
                      </a:cubicBezTo>
                      <a:cubicBezTo>
                        <a:pt x="10" y="19"/>
                        <a:pt x="10" y="19"/>
                        <a:pt x="10" y="19"/>
                      </a:cubicBezTo>
                      <a:cubicBezTo>
                        <a:pt x="12" y="19"/>
                        <a:pt x="12" y="19"/>
                        <a:pt x="12" y="19"/>
                      </a:cubicBezTo>
                      <a:cubicBezTo>
                        <a:pt x="12" y="24"/>
                        <a:pt x="12" y="24"/>
                        <a:pt x="12" y="24"/>
                      </a:cubicBezTo>
                      <a:cubicBezTo>
                        <a:pt x="13" y="25"/>
                        <a:pt x="13" y="25"/>
                        <a:pt x="13" y="25"/>
                      </a:cubicBezTo>
                      <a:cubicBezTo>
                        <a:pt x="13" y="24"/>
                        <a:pt x="13" y="24"/>
                        <a:pt x="13" y="24"/>
                      </a:cubicBezTo>
                      <a:cubicBezTo>
                        <a:pt x="13" y="19"/>
                        <a:pt x="13" y="19"/>
                        <a:pt x="13" y="19"/>
                      </a:cubicBezTo>
                      <a:cubicBezTo>
                        <a:pt x="15" y="19"/>
                        <a:pt x="15" y="19"/>
                        <a:pt x="15" y="19"/>
                      </a:cubicBezTo>
                      <a:cubicBezTo>
                        <a:pt x="15" y="24"/>
                        <a:pt x="15" y="24"/>
                        <a:pt x="15" y="24"/>
                      </a:cubicBezTo>
                      <a:cubicBezTo>
                        <a:pt x="16" y="25"/>
                        <a:pt x="16" y="25"/>
                        <a:pt x="16" y="25"/>
                      </a:cubicBezTo>
                      <a:cubicBezTo>
                        <a:pt x="16" y="24"/>
                        <a:pt x="16" y="24"/>
                        <a:pt x="16" y="24"/>
                      </a:cubicBezTo>
                      <a:cubicBezTo>
                        <a:pt x="16" y="19"/>
                        <a:pt x="16" y="19"/>
                        <a:pt x="16" y="19"/>
                      </a:cubicBezTo>
                      <a:cubicBezTo>
                        <a:pt x="19" y="19"/>
                        <a:pt x="19" y="19"/>
                        <a:pt x="19" y="19"/>
                      </a:cubicBezTo>
                      <a:cubicBezTo>
                        <a:pt x="19" y="16"/>
                        <a:pt x="19" y="16"/>
                        <a:pt x="19" y="16"/>
                      </a:cubicBezTo>
                      <a:cubicBezTo>
                        <a:pt x="25" y="16"/>
                        <a:pt x="25" y="16"/>
                        <a:pt x="25" y="16"/>
                      </a:cubicBezTo>
                      <a:cubicBezTo>
                        <a:pt x="25" y="16"/>
                        <a:pt x="25" y="16"/>
                        <a:pt x="25" y="16"/>
                      </a:cubicBezTo>
                      <a:cubicBezTo>
                        <a:pt x="25" y="15"/>
                        <a:pt x="25" y="15"/>
                        <a:pt x="25" y="15"/>
                      </a:cubicBezTo>
                      <a:cubicBezTo>
                        <a:pt x="19" y="15"/>
                        <a:pt x="19" y="15"/>
                        <a:pt x="19" y="15"/>
                      </a:cubicBezTo>
                      <a:cubicBezTo>
                        <a:pt x="19" y="13"/>
                        <a:pt x="19" y="13"/>
                        <a:pt x="19" y="13"/>
                      </a:cubicBezTo>
                      <a:lnTo>
                        <a:pt x="25" y="13"/>
                      </a:lnTo>
                      <a:close/>
                      <a:moveTo>
                        <a:pt x="13" y="15"/>
                      </a:moveTo>
                      <a:cubicBezTo>
                        <a:pt x="11" y="15"/>
                        <a:pt x="10" y="14"/>
                        <a:pt x="10" y="12"/>
                      </a:cubicBezTo>
                      <a:cubicBezTo>
                        <a:pt x="10" y="11"/>
                        <a:pt x="11" y="9"/>
                        <a:pt x="13" y="9"/>
                      </a:cubicBezTo>
                      <a:cubicBezTo>
                        <a:pt x="14" y="9"/>
                        <a:pt x="16" y="11"/>
                        <a:pt x="16" y="12"/>
                      </a:cubicBezTo>
                      <a:cubicBezTo>
                        <a:pt x="16" y="14"/>
                        <a:pt x="14" y="15"/>
                        <a:pt x="1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15" name="Freeform 179">
                  <a:extLst>
                    <a:ext uri="{FF2B5EF4-FFF2-40B4-BE49-F238E27FC236}">
                      <a16:creationId xmlns:a16="http://schemas.microsoft.com/office/drawing/2014/main" id="{3AE28B5E-D0C3-4886-A36A-075D68EF7FD5}"/>
                    </a:ext>
                  </a:extLst>
                </p:cNvPr>
                <p:cNvSpPr>
                  <a:spLocks noEditPoints="1"/>
                </p:cNvSpPr>
                <p:nvPr/>
              </p:nvSpPr>
              <p:spPr bwMode="auto">
                <a:xfrm>
                  <a:off x="5099050" y="5634038"/>
                  <a:ext cx="211138" cy="276225"/>
                </a:xfrm>
                <a:custGeom>
                  <a:avLst/>
                  <a:gdLst>
                    <a:gd name="T0" fmla="*/ 49 w 51"/>
                    <a:gd name="T1" fmla="*/ 19 h 67"/>
                    <a:gd name="T2" fmla="*/ 31 w 51"/>
                    <a:gd name="T3" fmla="*/ 19 h 67"/>
                    <a:gd name="T4" fmla="*/ 47 w 51"/>
                    <a:gd name="T5" fmla="*/ 3 h 67"/>
                    <a:gd name="T6" fmla="*/ 47 w 51"/>
                    <a:gd name="T7" fmla="*/ 2 h 67"/>
                    <a:gd name="T8" fmla="*/ 46 w 51"/>
                    <a:gd name="T9" fmla="*/ 0 h 67"/>
                    <a:gd name="T10" fmla="*/ 45 w 51"/>
                    <a:gd name="T11" fmla="*/ 0 h 67"/>
                    <a:gd name="T12" fmla="*/ 26 w 51"/>
                    <a:gd name="T13" fmla="*/ 19 h 67"/>
                    <a:gd name="T14" fmla="*/ 7 w 51"/>
                    <a:gd name="T15" fmla="*/ 0 h 67"/>
                    <a:gd name="T16" fmla="*/ 6 w 51"/>
                    <a:gd name="T17" fmla="*/ 0 h 67"/>
                    <a:gd name="T18" fmla="*/ 4 w 51"/>
                    <a:gd name="T19" fmla="*/ 2 h 67"/>
                    <a:gd name="T20" fmla="*/ 4 w 51"/>
                    <a:gd name="T21" fmla="*/ 3 h 67"/>
                    <a:gd name="T22" fmla="*/ 20 w 51"/>
                    <a:gd name="T23" fmla="*/ 19 h 67"/>
                    <a:gd name="T24" fmla="*/ 2 w 51"/>
                    <a:gd name="T25" fmla="*/ 19 h 67"/>
                    <a:gd name="T26" fmla="*/ 0 w 51"/>
                    <a:gd name="T27" fmla="*/ 21 h 67"/>
                    <a:gd name="T28" fmla="*/ 0 w 51"/>
                    <a:gd name="T29" fmla="*/ 66 h 67"/>
                    <a:gd name="T30" fmla="*/ 2 w 51"/>
                    <a:gd name="T31" fmla="*/ 67 h 67"/>
                    <a:gd name="T32" fmla="*/ 49 w 51"/>
                    <a:gd name="T33" fmla="*/ 67 h 67"/>
                    <a:gd name="T34" fmla="*/ 51 w 51"/>
                    <a:gd name="T35" fmla="*/ 66 h 67"/>
                    <a:gd name="T36" fmla="*/ 51 w 51"/>
                    <a:gd name="T37" fmla="*/ 21 h 67"/>
                    <a:gd name="T38" fmla="*/ 49 w 51"/>
                    <a:gd name="T39" fmla="*/ 19 h 67"/>
                    <a:gd name="T40" fmla="*/ 36 w 51"/>
                    <a:gd name="T41" fmla="*/ 62 h 67"/>
                    <a:gd name="T42" fmla="*/ 33 w 51"/>
                    <a:gd name="T43" fmla="*/ 60 h 67"/>
                    <a:gd name="T44" fmla="*/ 36 w 51"/>
                    <a:gd name="T45" fmla="*/ 57 h 67"/>
                    <a:gd name="T46" fmla="*/ 38 w 51"/>
                    <a:gd name="T47" fmla="*/ 60 h 67"/>
                    <a:gd name="T48" fmla="*/ 36 w 51"/>
                    <a:gd name="T49" fmla="*/ 62 h 67"/>
                    <a:gd name="T50" fmla="*/ 43 w 51"/>
                    <a:gd name="T51" fmla="*/ 62 h 67"/>
                    <a:gd name="T52" fmla="*/ 40 w 51"/>
                    <a:gd name="T53" fmla="*/ 60 h 67"/>
                    <a:gd name="T54" fmla="*/ 43 w 51"/>
                    <a:gd name="T55" fmla="*/ 57 h 67"/>
                    <a:gd name="T56" fmla="*/ 45 w 51"/>
                    <a:gd name="T57" fmla="*/ 60 h 67"/>
                    <a:gd name="T58" fmla="*/ 43 w 51"/>
                    <a:gd name="T59" fmla="*/ 62 h 67"/>
                    <a:gd name="T60" fmla="*/ 46 w 51"/>
                    <a:gd name="T61" fmla="*/ 52 h 67"/>
                    <a:gd name="T62" fmla="*/ 6 w 51"/>
                    <a:gd name="T63" fmla="*/ 52 h 67"/>
                    <a:gd name="T64" fmla="*/ 6 w 51"/>
                    <a:gd name="T65" fmla="*/ 25 h 67"/>
                    <a:gd name="T66" fmla="*/ 46 w 51"/>
                    <a:gd name="T67" fmla="*/ 25 h 67"/>
                    <a:gd name="T68" fmla="*/ 46 w 51"/>
                    <a:gd name="T69"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67">
                      <a:moveTo>
                        <a:pt x="49" y="19"/>
                      </a:moveTo>
                      <a:cubicBezTo>
                        <a:pt x="31" y="19"/>
                        <a:pt x="31" y="19"/>
                        <a:pt x="31" y="19"/>
                      </a:cubicBezTo>
                      <a:cubicBezTo>
                        <a:pt x="47" y="3"/>
                        <a:pt x="47" y="3"/>
                        <a:pt x="47" y="3"/>
                      </a:cubicBezTo>
                      <a:cubicBezTo>
                        <a:pt x="47" y="2"/>
                        <a:pt x="47" y="2"/>
                        <a:pt x="47" y="2"/>
                      </a:cubicBezTo>
                      <a:cubicBezTo>
                        <a:pt x="46" y="0"/>
                        <a:pt x="46" y="0"/>
                        <a:pt x="46" y="0"/>
                      </a:cubicBezTo>
                      <a:cubicBezTo>
                        <a:pt x="45" y="0"/>
                        <a:pt x="45" y="0"/>
                        <a:pt x="45" y="0"/>
                      </a:cubicBezTo>
                      <a:cubicBezTo>
                        <a:pt x="26" y="19"/>
                        <a:pt x="26" y="19"/>
                        <a:pt x="26" y="19"/>
                      </a:cubicBezTo>
                      <a:cubicBezTo>
                        <a:pt x="7" y="0"/>
                        <a:pt x="7" y="0"/>
                        <a:pt x="7" y="0"/>
                      </a:cubicBezTo>
                      <a:cubicBezTo>
                        <a:pt x="6" y="0"/>
                        <a:pt x="6" y="0"/>
                        <a:pt x="6" y="0"/>
                      </a:cubicBezTo>
                      <a:cubicBezTo>
                        <a:pt x="4" y="2"/>
                        <a:pt x="4" y="2"/>
                        <a:pt x="4" y="2"/>
                      </a:cubicBezTo>
                      <a:cubicBezTo>
                        <a:pt x="4" y="3"/>
                        <a:pt x="4" y="3"/>
                        <a:pt x="4" y="3"/>
                      </a:cubicBezTo>
                      <a:cubicBezTo>
                        <a:pt x="20" y="19"/>
                        <a:pt x="20" y="19"/>
                        <a:pt x="20" y="19"/>
                      </a:cubicBezTo>
                      <a:cubicBezTo>
                        <a:pt x="2" y="19"/>
                        <a:pt x="2" y="19"/>
                        <a:pt x="2" y="19"/>
                      </a:cubicBezTo>
                      <a:cubicBezTo>
                        <a:pt x="1" y="19"/>
                        <a:pt x="0" y="20"/>
                        <a:pt x="0" y="21"/>
                      </a:cubicBezTo>
                      <a:cubicBezTo>
                        <a:pt x="0" y="66"/>
                        <a:pt x="0" y="66"/>
                        <a:pt x="0" y="66"/>
                      </a:cubicBezTo>
                      <a:cubicBezTo>
                        <a:pt x="0" y="66"/>
                        <a:pt x="1" y="67"/>
                        <a:pt x="2" y="67"/>
                      </a:cubicBezTo>
                      <a:cubicBezTo>
                        <a:pt x="49" y="67"/>
                        <a:pt x="49" y="67"/>
                        <a:pt x="49" y="67"/>
                      </a:cubicBezTo>
                      <a:cubicBezTo>
                        <a:pt x="50" y="67"/>
                        <a:pt x="51" y="66"/>
                        <a:pt x="51" y="66"/>
                      </a:cubicBezTo>
                      <a:cubicBezTo>
                        <a:pt x="51" y="21"/>
                        <a:pt x="51" y="21"/>
                        <a:pt x="51" y="21"/>
                      </a:cubicBezTo>
                      <a:cubicBezTo>
                        <a:pt x="51" y="20"/>
                        <a:pt x="50" y="19"/>
                        <a:pt x="49" y="19"/>
                      </a:cubicBezTo>
                      <a:close/>
                      <a:moveTo>
                        <a:pt x="36" y="62"/>
                      </a:moveTo>
                      <a:cubicBezTo>
                        <a:pt x="34" y="62"/>
                        <a:pt x="33" y="61"/>
                        <a:pt x="33" y="60"/>
                      </a:cubicBezTo>
                      <a:cubicBezTo>
                        <a:pt x="33" y="58"/>
                        <a:pt x="34" y="57"/>
                        <a:pt x="36" y="57"/>
                      </a:cubicBezTo>
                      <a:cubicBezTo>
                        <a:pt x="37" y="57"/>
                        <a:pt x="38" y="58"/>
                        <a:pt x="38" y="60"/>
                      </a:cubicBezTo>
                      <a:cubicBezTo>
                        <a:pt x="38" y="61"/>
                        <a:pt x="37" y="62"/>
                        <a:pt x="36" y="62"/>
                      </a:cubicBezTo>
                      <a:close/>
                      <a:moveTo>
                        <a:pt x="43" y="62"/>
                      </a:moveTo>
                      <a:cubicBezTo>
                        <a:pt x="41" y="62"/>
                        <a:pt x="40" y="61"/>
                        <a:pt x="40" y="60"/>
                      </a:cubicBezTo>
                      <a:cubicBezTo>
                        <a:pt x="40" y="58"/>
                        <a:pt x="41" y="57"/>
                        <a:pt x="43" y="57"/>
                      </a:cubicBezTo>
                      <a:cubicBezTo>
                        <a:pt x="44" y="57"/>
                        <a:pt x="45" y="58"/>
                        <a:pt x="45" y="60"/>
                      </a:cubicBezTo>
                      <a:cubicBezTo>
                        <a:pt x="45" y="61"/>
                        <a:pt x="44" y="62"/>
                        <a:pt x="43" y="62"/>
                      </a:cubicBezTo>
                      <a:close/>
                      <a:moveTo>
                        <a:pt x="46" y="52"/>
                      </a:moveTo>
                      <a:cubicBezTo>
                        <a:pt x="6" y="52"/>
                        <a:pt x="6" y="52"/>
                        <a:pt x="6" y="52"/>
                      </a:cubicBezTo>
                      <a:cubicBezTo>
                        <a:pt x="6" y="25"/>
                        <a:pt x="6" y="25"/>
                        <a:pt x="6" y="25"/>
                      </a:cubicBezTo>
                      <a:cubicBezTo>
                        <a:pt x="46" y="25"/>
                        <a:pt x="46" y="25"/>
                        <a:pt x="46" y="25"/>
                      </a:cubicBezTo>
                      <a:lnTo>
                        <a:pt x="4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78" name="Freeform 180">
                <a:extLst>
                  <a:ext uri="{FF2B5EF4-FFF2-40B4-BE49-F238E27FC236}">
                    <a16:creationId xmlns:a16="http://schemas.microsoft.com/office/drawing/2014/main" id="{C6237DFD-C384-4BE3-82A9-F35437AF4F64}"/>
                  </a:ext>
                </a:extLst>
              </p:cNvPr>
              <p:cNvSpPr>
                <a:spLocks noEditPoints="1"/>
              </p:cNvSpPr>
              <p:nvPr/>
            </p:nvSpPr>
            <p:spPr bwMode="auto">
              <a:xfrm>
                <a:off x="2680437" y="4289368"/>
                <a:ext cx="158354" cy="189310"/>
              </a:xfrm>
              <a:custGeom>
                <a:avLst/>
                <a:gdLst>
                  <a:gd name="T0" fmla="*/ 51 w 51"/>
                  <a:gd name="T1" fmla="*/ 26 h 61"/>
                  <a:gd name="T2" fmla="*/ 26 w 51"/>
                  <a:gd name="T3" fmla="*/ 61 h 61"/>
                  <a:gd name="T4" fmla="*/ 0 w 51"/>
                  <a:gd name="T5" fmla="*/ 26 h 61"/>
                  <a:gd name="T6" fmla="*/ 0 w 51"/>
                  <a:gd name="T7" fmla="*/ 11 h 61"/>
                  <a:gd name="T8" fmla="*/ 26 w 51"/>
                  <a:gd name="T9" fmla="*/ 0 h 61"/>
                  <a:gd name="T10" fmla="*/ 51 w 51"/>
                  <a:gd name="T11" fmla="*/ 11 h 61"/>
                  <a:gd name="T12" fmla="*/ 51 w 51"/>
                  <a:gd name="T13" fmla="*/ 26 h 61"/>
                  <a:gd name="T14" fmla="*/ 22 w 51"/>
                  <a:gd name="T15" fmla="*/ 15 h 61"/>
                  <a:gd name="T16" fmla="*/ 22 w 51"/>
                  <a:gd name="T17" fmla="*/ 23 h 61"/>
                  <a:gd name="T18" fmla="*/ 14 w 51"/>
                  <a:gd name="T19" fmla="*/ 23 h 61"/>
                  <a:gd name="T20" fmla="*/ 14 w 51"/>
                  <a:gd name="T21" fmla="*/ 31 h 61"/>
                  <a:gd name="T22" fmla="*/ 22 w 51"/>
                  <a:gd name="T23" fmla="*/ 31 h 61"/>
                  <a:gd name="T24" fmla="*/ 22 w 51"/>
                  <a:gd name="T25" fmla="*/ 38 h 61"/>
                  <a:gd name="T26" fmla="*/ 30 w 51"/>
                  <a:gd name="T27" fmla="*/ 38 h 61"/>
                  <a:gd name="T28" fmla="*/ 30 w 51"/>
                  <a:gd name="T29" fmla="*/ 31 h 61"/>
                  <a:gd name="T30" fmla="*/ 37 w 51"/>
                  <a:gd name="T31" fmla="*/ 31 h 61"/>
                  <a:gd name="T32" fmla="*/ 37 w 51"/>
                  <a:gd name="T33" fmla="*/ 23 h 61"/>
                  <a:gd name="T34" fmla="*/ 30 w 51"/>
                  <a:gd name="T35" fmla="*/ 23 h 61"/>
                  <a:gd name="T36" fmla="*/ 30 w 51"/>
                  <a:gd name="T37" fmla="*/ 15 h 61"/>
                  <a:gd name="T38" fmla="*/ 22 w 51"/>
                  <a:gd name="T39" fmla="*/ 1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 h="61">
                    <a:moveTo>
                      <a:pt x="51" y="26"/>
                    </a:moveTo>
                    <a:cubicBezTo>
                      <a:pt x="51" y="37"/>
                      <a:pt x="46" y="47"/>
                      <a:pt x="26" y="61"/>
                    </a:cubicBezTo>
                    <a:cubicBezTo>
                      <a:pt x="5" y="47"/>
                      <a:pt x="0" y="37"/>
                      <a:pt x="0" y="26"/>
                    </a:cubicBezTo>
                    <a:cubicBezTo>
                      <a:pt x="0" y="20"/>
                      <a:pt x="0" y="11"/>
                      <a:pt x="0" y="11"/>
                    </a:cubicBezTo>
                    <a:cubicBezTo>
                      <a:pt x="14" y="11"/>
                      <a:pt x="26" y="0"/>
                      <a:pt x="26" y="0"/>
                    </a:cubicBezTo>
                    <a:cubicBezTo>
                      <a:pt x="26" y="0"/>
                      <a:pt x="38" y="11"/>
                      <a:pt x="51" y="11"/>
                    </a:cubicBezTo>
                    <a:cubicBezTo>
                      <a:pt x="51" y="11"/>
                      <a:pt x="51" y="20"/>
                      <a:pt x="51" y="26"/>
                    </a:cubicBezTo>
                    <a:close/>
                    <a:moveTo>
                      <a:pt x="22" y="15"/>
                    </a:moveTo>
                    <a:cubicBezTo>
                      <a:pt x="22" y="23"/>
                      <a:pt x="22" y="23"/>
                      <a:pt x="22" y="23"/>
                    </a:cubicBezTo>
                    <a:cubicBezTo>
                      <a:pt x="14" y="23"/>
                      <a:pt x="14" y="23"/>
                      <a:pt x="14" y="23"/>
                    </a:cubicBezTo>
                    <a:cubicBezTo>
                      <a:pt x="14" y="31"/>
                      <a:pt x="14" y="31"/>
                      <a:pt x="14" y="31"/>
                    </a:cubicBezTo>
                    <a:cubicBezTo>
                      <a:pt x="22" y="31"/>
                      <a:pt x="22" y="31"/>
                      <a:pt x="22" y="31"/>
                    </a:cubicBezTo>
                    <a:cubicBezTo>
                      <a:pt x="22" y="38"/>
                      <a:pt x="22" y="38"/>
                      <a:pt x="22" y="38"/>
                    </a:cubicBezTo>
                    <a:cubicBezTo>
                      <a:pt x="30" y="38"/>
                      <a:pt x="30" y="38"/>
                      <a:pt x="30" y="38"/>
                    </a:cubicBezTo>
                    <a:cubicBezTo>
                      <a:pt x="30" y="31"/>
                      <a:pt x="30" y="31"/>
                      <a:pt x="30" y="31"/>
                    </a:cubicBezTo>
                    <a:cubicBezTo>
                      <a:pt x="37" y="31"/>
                      <a:pt x="37" y="31"/>
                      <a:pt x="37" y="31"/>
                    </a:cubicBezTo>
                    <a:cubicBezTo>
                      <a:pt x="37" y="23"/>
                      <a:pt x="37" y="23"/>
                      <a:pt x="37" y="23"/>
                    </a:cubicBezTo>
                    <a:cubicBezTo>
                      <a:pt x="30" y="23"/>
                      <a:pt x="30" y="23"/>
                      <a:pt x="30" y="23"/>
                    </a:cubicBezTo>
                    <a:cubicBezTo>
                      <a:pt x="30" y="15"/>
                      <a:pt x="30" y="15"/>
                      <a:pt x="30" y="15"/>
                    </a:cubicBezTo>
                    <a:lnTo>
                      <a:pt x="22" y="1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79" name="组合 178">
                <a:extLst>
                  <a:ext uri="{FF2B5EF4-FFF2-40B4-BE49-F238E27FC236}">
                    <a16:creationId xmlns:a16="http://schemas.microsoft.com/office/drawing/2014/main" id="{9C44BE5C-6E5A-4B29-A864-F5763D242024}"/>
                  </a:ext>
                </a:extLst>
              </p:cNvPr>
              <p:cNvGrpSpPr/>
              <p:nvPr/>
            </p:nvGrpSpPr>
            <p:grpSpPr>
              <a:xfrm>
                <a:off x="3229315" y="4304847"/>
                <a:ext cx="210741" cy="158353"/>
                <a:chOff x="4302119" y="5667346"/>
                <a:chExt cx="280987" cy="211170"/>
              </a:xfrm>
              <a:solidFill>
                <a:schemeClr val="bg1"/>
              </a:solidFill>
            </p:grpSpPr>
            <p:sp>
              <p:nvSpPr>
                <p:cNvPr id="210" name="Freeform 181">
                  <a:extLst>
                    <a:ext uri="{FF2B5EF4-FFF2-40B4-BE49-F238E27FC236}">
                      <a16:creationId xmlns:a16="http://schemas.microsoft.com/office/drawing/2014/main" id="{42866764-89AB-4BA8-95E8-BD49C53AAB33}"/>
                    </a:ext>
                  </a:extLst>
                </p:cNvPr>
                <p:cNvSpPr>
                  <a:spLocks/>
                </p:cNvSpPr>
                <p:nvPr/>
              </p:nvSpPr>
              <p:spPr bwMode="auto">
                <a:xfrm>
                  <a:off x="4302119" y="5865816"/>
                  <a:ext cx="280987" cy="12700"/>
                </a:xfrm>
                <a:custGeom>
                  <a:avLst/>
                  <a:gdLst>
                    <a:gd name="T0" fmla="*/ 67 w 68"/>
                    <a:gd name="T1" fmla="*/ 3 h 3"/>
                    <a:gd name="T2" fmla="*/ 1 w 68"/>
                    <a:gd name="T3" fmla="*/ 3 h 3"/>
                    <a:gd name="T4" fmla="*/ 0 w 68"/>
                    <a:gd name="T5" fmla="*/ 2 h 3"/>
                    <a:gd name="T6" fmla="*/ 0 w 68"/>
                    <a:gd name="T7" fmla="*/ 1 h 3"/>
                    <a:gd name="T8" fmla="*/ 1 w 68"/>
                    <a:gd name="T9" fmla="*/ 0 h 3"/>
                    <a:gd name="T10" fmla="*/ 67 w 68"/>
                    <a:gd name="T11" fmla="*/ 0 h 3"/>
                    <a:gd name="T12" fmla="*/ 68 w 68"/>
                    <a:gd name="T13" fmla="*/ 1 h 3"/>
                    <a:gd name="T14" fmla="*/ 68 w 68"/>
                    <a:gd name="T15" fmla="*/ 2 h 3"/>
                    <a:gd name="T16" fmla="*/ 67 w 68"/>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
                      <a:moveTo>
                        <a:pt x="67" y="3"/>
                      </a:moveTo>
                      <a:cubicBezTo>
                        <a:pt x="1" y="3"/>
                        <a:pt x="1" y="3"/>
                        <a:pt x="1" y="3"/>
                      </a:cubicBezTo>
                      <a:cubicBezTo>
                        <a:pt x="0" y="3"/>
                        <a:pt x="0" y="2"/>
                        <a:pt x="0" y="2"/>
                      </a:cubicBezTo>
                      <a:cubicBezTo>
                        <a:pt x="0" y="1"/>
                        <a:pt x="0" y="1"/>
                        <a:pt x="0" y="1"/>
                      </a:cubicBezTo>
                      <a:cubicBezTo>
                        <a:pt x="0" y="0"/>
                        <a:pt x="0" y="0"/>
                        <a:pt x="1" y="0"/>
                      </a:cubicBezTo>
                      <a:cubicBezTo>
                        <a:pt x="67" y="0"/>
                        <a:pt x="67" y="0"/>
                        <a:pt x="67" y="0"/>
                      </a:cubicBezTo>
                      <a:cubicBezTo>
                        <a:pt x="67" y="0"/>
                        <a:pt x="68" y="0"/>
                        <a:pt x="68" y="1"/>
                      </a:cubicBezTo>
                      <a:cubicBezTo>
                        <a:pt x="68" y="2"/>
                        <a:pt x="68" y="2"/>
                        <a:pt x="68" y="2"/>
                      </a:cubicBezTo>
                      <a:cubicBezTo>
                        <a:pt x="68" y="2"/>
                        <a:pt x="67" y="3"/>
                        <a:pt x="6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11" name="Freeform 182">
                  <a:extLst>
                    <a:ext uri="{FF2B5EF4-FFF2-40B4-BE49-F238E27FC236}">
                      <a16:creationId xmlns:a16="http://schemas.microsoft.com/office/drawing/2014/main" id="{45099A4C-AD0D-49CB-AE61-5AE4393CC5E5}"/>
                    </a:ext>
                  </a:extLst>
                </p:cNvPr>
                <p:cNvSpPr>
                  <a:spLocks/>
                </p:cNvSpPr>
                <p:nvPr/>
              </p:nvSpPr>
              <p:spPr bwMode="auto">
                <a:xfrm>
                  <a:off x="4305288" y="5848341"/>
                  <a:ext cx="273050" cy="12700"/>
                </a:xfrm>
                <a:custGeom>
                  <a:avLst/>
                  <a:gdLst>
                    <a:gd name="T0" fmla="*/ 172 w 172"/>
                    <a:gd name="T1" fmla="*/ 8 h 8"/>
                    <a:gd name="T2" fmla="*/ 0 w 172"/>
                    <a:gd name="T3" fmla="*/ 8 h 8"/>
                    <a:gd name="T4" fmla="*/ 21 w 172"/>
                    <a:gd name="T5" fmla="*/ 0 h 8"/>
                    <a:gd name="T6" fmla="*/ 151 w 172"/>
                    <a:gd name="T7" fmla="*/ 0 h 8"/>
                    <a:gd name="T8" fmla="*/ 172 w 172"/>
                    <a:gd name="T9" fmla="*/ 8 h 8"/>
                  </a:gdLst>
                  <a:ahLst/>
                  <a:cxnLst>
                    <a:cxn ang="0">
                      <a:pos x="T0" y="T1"/>
                    </a:cxn>
                    <a:cxn ang="0">
                      <a:pos x="T2" y="T3"/>
                    </a:cxn>
                    <a:cxn ang="0">
                      <a:pos x="T4" y="T5"/>
                    </a:cxn>
                    <a:cxn ang="0">
                      <a:pos x="T6" y="T7"/>
                    </a:cxn>
                    <a:cxn ang="0">
                      <a:pos x="T8" y="T9"/>
                    </a:cxn>
                  </a:cxnLst>
                  <a:rect l="0" t="0" r="r" b="b"/>
                  <a:pathLst>
                    <a:path w="172" h="8">
                      <a:moveTo>
                        <a:pt x="172" y="8"/>
                      </a:moveTo>
                      <a:lnTo>
                        <a:pt x="0" y="8"/>
                      </a:lnTo>
                      <a:lnTo>
                        <a:pt x="21" y="0"/>
                      </a:lnTo>
                      <a:lnTo>
                        <a:pt x="151" y="0"/>
                      </a:lnTo>
                      <a:lnTo>
                        <a:pt x="17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12" name="Freeform 183">
                  <a:extLst>
                    <a:ext uri="{FF2B5EF4-FFF2-40B4-BE49-F238E27FC236}">
                      <a16:creationId xmlns:a16="http://schemas.microsoft.com/office/drawing/2014/main" id="{FADF25AC-4E6E-4BB9-A741-C929D365D6FE}"/>
                    </a:ext>
                  </a:extLst>
                </p:cNvPr>
                <p:cNvSpPr>
                  <a:spLocks noEditPoints="1"/>
                </p:cNvSpPr>
                <p:nvPr/>
              </p:nvSpPr>
              <p:spPr bwMode="auto">
                <a:xfrm>
                  <a:off x="4333865" y="5667346"/>
                  <a:ext cx="211138" cy="180975"/>
                </a:xfrm>
                <a:custGeom>
                  <a:avLst/>
                  <a:gdLst>
                    <a:gd name="T0" fmla="*/ 50 w 51"/>
                    <a:gd name="T1" fmla="*/ 0 h 44"/>
                    <a:gd name="T2" fmla="*/ 1 w 51"/>
                    <a:gd name="T3" fmla="*/ 0 h 44"/>
                    <a:gd name="T4" fmla="*/ 0 w 51"/>
                    <a:gd name="T5" fmla="*/ 1 h 44"/>
                    <a:gd name="T6" fmla="*/ 0 w 51"/>
                    <a:gd name="T7" fmla="*/ 43 h 44"/>
                    <a:gd name="T8" fmla="*/ 1 w 51"/>
                    <a:gd name="T9" fmla="*/ 44 h 44"/>
                    <a:gd name="T10" fmla="*/ 50 w 51"/>
                    <a:gd name="T11" fmla="*/ 44 h 44"/>
                    <a:gd name="T12" fmla="*/ 51 w 51"/>
                    <a:gd name="T13" fmla="*/ 43 h 44"/>
                    <a:gd name="T14" fmla="*/ 51 w 51"/>
                    <a:gd name="T15" fmla="*/ 1 h 44"/>
                    <a:gd name="T16" fmla="*/ 50 w 51"/>
                    <a:gd name="T17" fmla="*/ 0 h 44"/>
                    <a:gd name="T18" fmla="*/ 48 w 51"/>
                    <a:gd name="T19" fmla="*/ 39 h 44"/>
                    <a:gd name="T20" fmla="*/ 47 w 51"/>
                    <a:gd name="T21" fmla="*/ 40 h 44"/>
                    <a:gd name="T22" fmla="*/ 4 w 51"/>
                    <a:gd name="T23" fmla="*/ 40 h 44"/>
                    <a:gd name="T24" fmla="*/ 3 w 51"/>
                    <a:gd name="T25" fmla="*/ 39 h 44"/>
                    <a:gd name="T26" fmla="*/ 3 w 51"/>
                    <a:gd name="T27" fmla="*/ 5 h 44"/>
                    <a:gd name="T28" fmla="*/ 4 w 51"/>
                    <a:gd name="T29" fmla="*/ 4 h 44"/>
                    <a:gd name="T30" fmla="*/ 47 w 51"/>
                    <a:gd name="T31" fmla="*/ 4 h 44"/>
                    <a:gd name="T32" fmla="*/ 48 w 51"/>
                    <a:gd name="T33" fmla="*/ 5 h 44"/>
                    <a:gd name="T34" fmla="*/ 48 w 51"/>
                    <a:gd name="T35"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44">
                      <a:moveTo>
                        <a:pt x="50" y="0"/>
                      </a:moveTo>
                      <a:cubicBezTo>
                        <a:pt x="1" y="0"/>
                        <a:pt x="1" y="0"/>
                        <a:pt x="1" y="0"/>
                      </a:cubicBezTo>
                      <a:cubicBezTo>
                        <a:pt x="0" y="0"/>
                        <a:pt x="0" y="1"/>
                        <a:pt x="0" y="1"/>
                      </a:cubicBezTo>
                      <a:cubicBezTo>
                        <a:pt x="0" y="43"/>
                        <a:pt x="0" y="43"/>
                        <a:pt x="0" y="43"/>
                      </a:cubicBezTo>
                      <a:cubicBezTo>
                        <a:pt x="0" y="44"/>
                        <a:pt x="0" y="44"/>
                        <a:pt x="1" y="44"/>
                      </a:cubicBezTo>
                      <a:cubicBezTo>
                        <a:pt x="50" y="44"/>
                        <a:pt x="50" y="44"/>
                        <a:pt x="50" y="44"/>
                      </a:cubicBezTo>
                      <a:cubicBezTo>
                        <a:pt x="51" y="44"/>
                        <a:pt x="51" y="44"/>
                        <a:pt x="51" y="43"/>
                      </a:cubicBezTo>
                      <a:cubicBezTo>
                        <a:pt x="51" y="1"/>
                        <a:pt x="51" y="1"/>
                        <a:pt x="51" y="1"/>
                      </a:cubicBezTo>
                      <a:cubicBezTo>
                        <a:pt x="51" y="1"/>
                        <a:pt x="51" y="0"/>
                        <a:pt x="50" y="0"/>
                      </a:cubicBezTo>
                      <a:close/>
                      <a:moveTo>
                        <a:pt x="48" y="39"/>
                      </a:moveTo>
                      <a:cubicBezTo>
                        <a:pt x="48" y="39"/>
                        <a:pt x="48" y="40"/>
                        <a:pt x="47" y="40"/>
                      </a:cubicBezTo>
                      <a:cubicBezTo>
                        <a:pt x="4" y="40"/>
                        <a:pt x="4" y="40"/>
                        <a:pt x="4" y="40"/>
                      </a:cubicBezTo>
                      <a:cubicBezTo>
                        <a:pt x="4" y="40"/>
                        <a:pt x="3" y="39"/>
                        <a:pt x="3" y="39"/>
                      </a:cubicBezTo>
                      <a:cubicBezTo>
                        <a:pt x="3" y="5"/>
                        <a:pt x="3" y="5"/>
                        <a:pt x="3" y="5"/>
                      </a:cubicBezTo>
                      <a:cubicBezTo>
                        <a:pt x="3" y="4"/>
                        <a:pt x="4" y="4"/>
                        <a:pt x="4" y="4"/>
                      </a:cubicBezTo>
                      <a:cubicBezTo>
                        <a:pt x="47" y="4"/>
                        <a:pt x="47" y="4"/>
                        <a:pt x="47" y="4"/>
                      </a:cubicBezTo>
                      <a:cubicBezTo>
                        <a:pt x="48" y="4"/>
                        <a:pt x="48" y="4"/>
                        <a:pt x="48" y="5"/>
                      </a:cubicBezTo>
                      <a:lnTo>
                        <a:pt x="4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13" name="Freeform 184">
                  <a:extLst>
                    <a:ext uri="{FF2B5EF4-FFF2-40B4-BE49-F238E27FC236}">
                      <a16:creationId xmlns:a16="http://schemas.microsoft.com/office/drawing/2014/main" id="{33963C1F-0F96-4C84-A5BE-10F1853B2927}"/>
                    </a:ext>
                  </a:extLst>
                </p:cNvPr>
                <p:cNvSpPr>
                  <a:spLocks noEditPoints="1"/>
                </p:cNvSpPr>
                <p:nvPr/>
              </p:nvSpPr>
              <p:spPr bwMode="auto">
                <a:xfrm>
                  <a:off x="4384676" y="5700712"/>
                  <a:ext cx="111125" cy="111124"/>
                </a:xfrm>
                <a:custGeom>
                  <a:avLst/>
                  <a:gdLst>
                    <a:gd name="T0" fmla="*/ 27 w 27"/>
                    <a:gd name="T1" fmla="*/ 14 h 27"/>
                    <a:gd name="T2" fmla="*/ 21 w 27"/>
                    <a:gd name="T3" fmla="*/ 13 h 27"/>
                    <a:gd name="T4" fmla="*/ 26 w 27"/>
                    <a:gd name="T5" fmla="*/ 11 h 27"/>
                    <a:gd name="T6" fmla="*/ 26 w 27"/>
                    <a:gd name="T7" fmla="*/ 10 h 27"/>
                    <a:gd name="T8" fmla="*/ 21 w 27"/>
                    <a:gd name="T9" fmla="*/ 6 h 27"/>
                    <a:gd name="T10" fmla="*/ 18 w 27"/>
                    <a:gd name="T11" fmla="*/ 1 h 27"/>
                    <a:gd name="T12" fmla="*/ 17 w 27"/>
                    <a:gd name="T13" fmla="*/ 1 h 27"/>
                    <a:gd name="T14" fmla="*/ 14 w 27"/>
                    <a:gd name="T15" fmla="*/ 6 h 27"/>
                    <a:gd name="T16" fmla="*/ 14 w 27"/>
                    <a:gd name="T17" fmla="*/ 0 h 27"/>
                    <a:gd name="T18" fmla="*/ 13 w 27"/>
                    <a:gd name="T19" fmla="*/ 6 h 27"/>
                    <a:gd name="T20" fmla="*/ 11 w 27"/>
                    <a:gd name="T21" fmla="*/ 1 h 27"/>
                    <a:gd name="T22" fmla="*/ 10 w 27"/>
                    <a:gd name="T23" fmla="*/ 1 h 27"/>
                    <a:gd name="T24" fmla="*/ 6 w 27"/>
                    <a:gd name="T25" fmla="*/ 6 h 27"/>
                    <a:gd name="T26" fmla="*/ 1 w 27"/>
                    <a:gd name="T27" fmla="*/ 10 h 27"/>
                    <a:gd name="T28" fmla="*/ 1 w 27"/>
                    <a:gd name="T29" fmla="*/ 11 h 27"/>
                    <a:gd name="T30" fmla="*/ 6 w 27"/>
                    <a:gd name="T31" fmla="*/ 13 h 27"/>
                    <a:gd name="T32" fmla="*/ 0 w 27"/>
                    <a:gd name="T33" fmla="*/ 14 h 27"/>
                    <a:gd name="T34" fmla="*/ 6 w 27"/>
                    <a:gd name="T35" fmla="*/ 14 h 27"/>
                    <a:gd name="T36" fmla="*/ 1 w 27"/>
                    <a:gd name="T37" fmla="*/ 17 h 27"/>
                    <a:gd name="T38" fmla="*/ 1 w 27"/>
                    <a:gd name="T39" fmla="*/ 18 h 27"/>
                    <a:gd name="T40" fmla="*/ 6 w 27"/>
                    <a:gd name="T41" fmla="*/ 21 h 27"/>
                    <a:gd name="T42" fmla="*/ 10 w 27"/>
                    <a:gd name="T43" fmla="*/ 26 h 27"/>
                    <a:gd name="T44" fmla="*/ 11 w 27"/>
                    <a:gd name="T45" fmla="*/ 26 h 27"/>
                    <a:gd name="T46" fmla="*/ 13 w 27"/>
                    <a:gd name="T47" fmla="*/ 21 h 27"/>
                    <a:gd name="T48" fmla="*/ 14 w 27"/>
                    <a:gd name="T49" fmla="*/ 27 h 27"/>
                    <a:gd name="T50" fmla="*/ 14 w 27"/>
                    <a:gd name="T51" fmla="*/ 21 h 27"/>
                    <a:gd name="T52" fmla="*/ 17 w 27"/>
                    <a:gd name="T53" fmla="*/ 26 h 27"/>
                    <a:gd name="T54" fmla="*/ 18 w 27"/>
                    <a:gd name="T55" fmla="*/ 26 h 27"/>
                    <a:gd name="T56" fmla="*/ 21 w 27"/>
                    <a:gd name="T57" fmla="*/ 21 h 27"/>
                    <a:gd name="T58" fmla="*/ 26 w 27"/>
                    <a:gd name="T59" fmla="*/ 18 h 27"/>
                    <a:gd name="T60" fmla="*/ 26 w 27"/>
                    <a:gd name="T61" fmla="*/ 17 h 27"/>
                    <a:gd name="T62" fmla="*/ 21 w 27"/>
                    <a:gd name="T63" fmla="*/ 14 h 27"/>
                    <a:gd name="T64" fmla="*/ 14 w 27"/>
                    <a:gd name="T65" fmla="*/ 17 h 27"/>
                    <a:gd name="T66" fmla="*/ 14 w 27"/>
                    <a:gd name="T67" fmla="*/ 10 h 27"/>
                    <a:gd name="T68" fmla="*/ 14 w 27"/>
                    <a:gd name="T69"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 h="27">
                      <a:moveTo>
                        <a:pt x="26" y="14"/>
                      </a:moveTo>
                      <a:cubicBezTo>
                        <a:pt x="27" y="14"/>
                        <a:pt x="27" y="14"/>
                        <a:pt x="27" y="14"/>
                      </a:cubicBezTo>
                      <a:cubicBezTo>
                        <a:pt x="26" y="13"/>
                        <a:pt x="26" y="13"/>
                        <a:pt x="26" y="13"/>
                      </a:cubicBezTo>
                      <a:cubicBezTo>
                        <a:pt x="21" y="13"/>
                        <a:pt x="21" y="13"/>
                        <a:pt x="21" y="13"/>
                      </a:cubicBezTo>
                      <a:cubicBezTo>
                        <a:pt x="21" y="11"/>
                        <a:pt x="21" y="11"/>
                        <a:pt x="21" y="11"/>
                      </a:cubicBezTo>
                      <a:cubicBezTo>
                        <a:pt x="26" y="11"/>
                        <a:pt x="26" y="11"/>
                        <a:pt x="26" y="11"/>
                      </a:cubicBezTo>
                      <a:cubicBezTo>
                        <a:pt x="27" y="10"/>
                        <a:pt x="27" y="10"/>
                        <a:pt x="27" y="10"/>
                      </a:cubicBezTo>
                      <a:cubicBezTo>
                        <a:pt x="26" y="10"/>
                        <a:pt x="26" y="10"/>
                        <a:pt x="26" y="10"/>
                      </a:cubicBezTo>
                      <a:cubicBezTo>
                        <a:pt x="21" y="10"/>
                        <a:pt x="21" y="10"/>
                        <a:pt x="21" y="10"/>
                      </a:cubicBezTo>
                      <a:cubicBezTo>
                        <a:pt x="21" y="6"/>
                        <a:pt x="21" y="6"/>
                        <a:pt x="21" y="6"/>
                      </a:cubicBezTo>
                      <a:cubicBezTo>
                        <a:pt x="18" y="6"/>
                        <a:pt x="18" y="6"/>
                        <a:pt x="18" y="6"/>
                      </a:cubicBezTo>
                      <a:cubicBezTo>
                        <a:pt x="18" y="1"/>
                        <a:pt x="18" y="1"/>
                        <a:pt x="18" y="1"/>
                      </a:cubicBezTo>
                      <a:cubicBezTo>
                        <a:pt x="17" y="0"/>
                        <a:pt x="17" y="0"/>
                        <a:pt x="17" y="0"/>
                      </a:cubicBezTo>
                      <a:cubicBezTo>
                        <a:pt x="17" y="1"/>
                        <a:pt x="17" y="1"/>
                        <a:pt x="17" y="1"/>
                      </a:cubicBezTo>
                      <a:cubicBezTo>
                        <a:pt x="17" y="6"/>
                        <a:pt x="17" y="6"/>
                        <a:pt x="17" y="6"/>
                      </a:cubicBezTo>
                      <a:cubicBezTo>
                        <a:pt x="14" y="6"/>
                        <a:pt x="14" y="6"/>
                        <a:pt x="14" y="6"/>
                      </a:cubicBezTo>
                      <a:cubicBezTo>
                        <a:pt x="14" y="1"/>
                        <a:pt x="14" y="1"/>
                        <a:pt x="14" y="1"/>
                      </a:cubicBezTo>
                      <a:cubicBezTo>
                        <a:pt x="14" y="0"/>
                        <a:pt x="14" y="0"/>
                        <a:pt x="14" y="0"/>
                      </a:cubicBezTo>
                      <a:cubicBezTo>
                        <a:pt x="13" y="1"/>
                        <a:pt x="13" y="1"/>
                        <a:pt x="13" y="1"/>
                      </a:cubicBezTo>
                      <a:cubicBezTo>
                        <a:pt x="13" y="6"/>
                        <a:pt x="13" y="6"/>
                        <a:pt x="13" y="6"/>
                      </a:cubicBezTo>
                      <a:cubicBezTo>
                        <a:pt x="11" y="6"/>
                        <a:pt x="11" y="6"/>
                        <a:pt x="11" y="6"/>
                      </a:cubicBezTo>
                      <a:cubicBezTo>
                        <a:pt x="11" y="1"/>
                        <a:pt x="11" y="1"/>
                        <a:pt x="11" y="1"/>
                      </a:cubicBezTo>
                      <a:cubicBezTo>
                        <a:pt x="10" y="0"/>
                        <a:pt x="10" y="0"/>
                        <a:pt x="10" y="0"/>
                      </a:cubicBezTo>
                      <a:cubicBezTo>
                        <a:pt x="10" y="1"/>
                        <a:pt x="10" y="1"/>
                        <a:pt x="10" y="1"/>
                      </a:cubicBezTo>
                      <a:cubicBezTo>
                        <a:pt x="10" y="6"/>
                        <a:pt x="10" y="6"/>
                        <a:pt x="10" y="6"/>
                      </a:cubicBezTo>
                      <a:cubicBezTo>
                        <a:pt x="6" y="6"/>
                        <a:pt x="6" y="6"/>
                        <a:pt x="6" y="6"/>
                      </a:cubicBezTo>
                      <a:cubicBezTo>
                        <a:pt x="6" y="10"/>
                        <a:pt x="6" y="10"/>
                        <a:pt x="6" y="10"/>
                      </a:cubicBezTo>
                      <a:cubicBezTo>
                        <a:pt x="1" y="10"/>
                        <a:pt x="1" y="10"/>
                        <a:pt x="1" y="10"/>
                      </a:cubicBezTo>
                      <a:cubicBezTo>
                        <a:pt x="0" y="10"/>
                        <a:pt x="0" y="10"/>
                        <a:pt x="0" y="10"/>
                      </a:cubicBezTo>
                      <a:cubicBezTo>
                        <a:pt x="1" y="11"/>
                        <a:pt x="1" y="11"/>
                        <a:pt x="1" y="11"/>
                      </a:cubicBezTo>
                      <a:cubicBezTo>
                        <a:pt x="6" y="11"/>
                        <a:pt x="6" y="11"/>
                        <a:pt x="6" y="11"/>
                      </a:cubicBezTo>
                      <a:cubicBezTo>
                        <a:pt x="6" y="13"/>
                        <a:pt x="6" y="13"/>
                        <a:pt x="6" y="13"/>
                      </a:cubicBezTo>
                      <a:cubicBezTo>
                        <a:pt x="1" y="13"/>
                        <a:pt x="1" y="13"/>
                        <a:pt x="1" y="13"/>
                      </a:cubicBezTo>
                      <a:cubicBezTo>
                        <a:pt x="0" y="14"/>
                        <a:pt x="0" y="14"/>
                        <a:pt x="0" y="14"/>
                      </a:cubicBezTo>
                      <a:cubicBezTo>
                        <a:pt x="1" y="14"/>
                        <a:pt x="1" y="14"/>
                        <a:pt x="1" y="14"/>
                      </a:cubicBezTo>
                      <a:cubicBezTo>
                        <a:pt x="6" y="14"/>
                        <a:pt x="6" y="14"/>
                        <a:pt x="6" y="14"/>
                      </a:cubicBezTo>
                      <a:cubicBezTo>
                        <a:pt x="6" y="17"/>
                        <a:pt x="6" y="17"/>
                        <a:pt x="6" y="17"/>
                      </a:cubicBezTo>
                      <a:cubicBezTo>
                        <a:pt x="1" y="17"/>
                        <a:pt x="1" y="17"/>
                        <a:pt x="1" y="17"/>
                      </a:cubicBezTo>
                      <a:cubicBezTo>
                        <a:pt x="0" y="17"/>
                        <a:pt x="0" y="17"/>
                        <a:pt x="0" y="17"/>
                      </a:cubicBezTo>
                      <a:cubicBezTo>
                        <a:pt x="1" y="18"/>
                        <a:pt x="1" y="18"/>
                        <a:pt x="1" y="18"/>
                      </a:cubicBezTo>
                      <a:cubicBezTo>
                        <a:pt x="6" y="18"/>
                        <a:pt x="6" y="18"/>
                        <a:pt x="6" y="18"/>
                      </a:cubicBezTo>
                      <a:cubicBezTo>
                        <a:pt x="6" y="21"/>
                        <a:pt x="6" y="21"/>
                        <a:pt x="6" y="21"/>
                      </a:cubicBezTo>
                      <a:cubicBezTo>
                        <a:pt x="10" y="21"/>
                        <a:pt x="10" y="21"/>
                        <a:pt x="10" y="21"/>
                      </a:cubicBezTo>
                      <a:cubicBezTo>
                        <a:pt x="10" y="26"/>
                        <a:pt x="10" y="26"/>
                        <a:pt x="10" y="26"/>
                      </a:cubicBezTo>
                      <a:cubicBezTo>
                        <a:pt x="10" y="27"/>
                        <a:pt x="10" y="27"/>
                        <a:pt x="10" y="27"/>
                      </a:cubicBezTo>
                      <a:cubicBezTo>
                        <a:pt x="11" y="26"/>
                        <a:pt x="11" y="26"/>
                        <a:pt x="11" y="26"/>
                      </a:cubicBezTo>
                      <a:cubicBezTo>
                        <a:pt x="11" y="21"/>
                        <a:pt x="11" y="21"/>
                        <a:pt x="11" y="21"/>
                      </a:cubicBezTo>
                      <a:cubicBezTo>
                        <a:pt x="13" y="21"/>
                        <a:pt x="13" y="21"/>
                        <a:pt x="13" y="21"/>
                      </a:cubicBezTo>
                      <a:cubicBezTo>
                        <a:pt x="13" y="26"/>
                        <a:pt x="13" y="26"/>
                        <a:pt x="13" y="26"/>
                      </a:cubicBezTo>
                      <a:cubicBezTo>
                        <a:pt x="14" y="27"/>
                        <a:pt x="14" y="27"/>
                        <a:pt x="14" y="27"/>
                      </a:cubicBezTo>
                      <a:cubicBezTo>
                        <a:pt x="14" y="26"/>
                        <a:pt x="14" y="26"/>
                        <a:pt x="14" y="26"/>
                      </a:cubicBezTo>
                      <a:cubicBezTo>
                        <a:pt x="14" y="21"/>
                        <a:pt x="14" y="21"/>
                        <a:pt x="14" y="21"/>
                      </a:cubicBezTo>
                      <a:cubicBezTo>
                        <a:pt x="17" y="21"/>
                        <a:pt x="17" y="21"/>
                        <a:pt x="17" y="21"/>
                      </a:cubicBezTo>
                      <a:cubicBezTo>
                        <a:pt x="17" y="26"/>
                        <a:pt x="17" y="26"/>
                        <a:pt x="17" y="26"/>
                      </a:cubicBezTo>
                      <a:cubicBezTo>
                        <a:pt x="17" y="27"/>
                        <a:pt x="17" y="27"/>
                        <a:pt x="17" y="27"/>
                      </a:cubicBezTo>
                      <a:cubicBezTo>
                        <a:pt x="18" y="26"/>
                        <a:pt x="18" y="26"/>
                        <a:pt x="18" y="26"/>
                      </a:cubicBezTo>
                      <a:cubicBezTo>
                        <a:pt x="18" y="21"/>
                        <a:pt x="18" y="21"/>
                        <a:pt x="18" y="21"/>
                      </a:cubicBezTo>
                      <a:cubicBezTo>
                        <a:pt x="21" y="21"/>
                        <a:pt x="21" y="21"/>
                        <a:pt x="21" y="21"/>
                      </a:cubicBezTo>
                      <a:cubicBezTo>
                        <a:pt x="21" y="18"/>
                        <a:pt x="21" y="18"/>
                        <a:pt x="21" y="18"/>
                      </a:cubicBezTo>
                      <a:cubicBezTo>
                        <a:pt x="26" y="18"/>
                        <a:pt x="26" y="18"/>
                        <a:pt x="26" y="18"/>
                      </a:cubicBezTo>
                      <a:cubicBezTo>
                        <a:pt x="27" y="17"/>
                        <a:pt x="27" y="17"/>
                        <a:pt x="27" y="17"/>
                      </a:cubicBezTo>
                      <a:cubicBezTo>
                        <a:pt x="26" y="17"/>
                        <a:pt x="26" y="17"/>
                        <a:pt x="26" y="17"/>
                      </a:cubicBezTo>
                      <a:cubicBezTo>
                        <a:pt x="21" y="17"/>
                        <a:pt x="21" y="17"/>
                        <a:pt x="21" y="17"/>
                      </a:cubicBezTo>
                      <a:cubicBezTo>
                        <a:pt x="21" y="14"/>
                        <a:pt x="21" y="14"/>
                        <a:pt x="21" y="14"/>
                      </a:cubicBezTo>
                      <a:lnTo>
                        <a:pt x="26" y="14"/>
                      </a:lnTo>
                      <a:close/>
                      <a:moveTo>
                        <a:pt x="14" y="17"/>
                      </a:moveTo>
                      <a:cubicBezTo>
                        <a:pt x="12" y="17"/>
                        <a:pt x="10" y="15"/>
                        <a:pt x="10" y="14"/>
                      </a:cubicBezTo>
                      <a:cubicBezTo>
                        <a:pt x="10" y="12"/>
                        <a:pt x="12" y="10"/>
                        <a:pt x="14" y="10"/>
                      </a:cubicBezTo>
                      <a:cubicBezTo>
                        <a:pt x="15" y="10"/>
                        <a:pt x="17" y="12"/>
                        <a:pt x="17" y="14"/>
                      </a:cubicBezTo>
                      <a:cubicBezTo>
                        <a:pt x="17" y="15"/>
                        <a:pt x="15" y="17"/>
                        <a:pt x="1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80" name="组合 179">
                <a:extLst>
                  <a:ext uri="{FF2B5EF4-FFF2-40B4-BE49-F238E27FC236}">
                    <a16:creationId xmlns:a16="http://schemas.microsoft.com/office/drawing/2014/main" id="{489B92BF-5355-4815-A963-CA384E16DAA9}"/>
                  </a:ext>
                </a:extLst>
              </p:cNvPr>
              <p:cNvGrpSpPr/>
              <p:nvPr/>
            </p:nvGrpSpPr>
            <p:grpSpPr>
              <a:xfrm>
                <a:off x="2106556" y="4275081"/>
                <a:ext cx="177404" cy="217885"/>
                <a:chOff x="2805158" y="5629380"/>
                <a:chExt cx="236552" cy="290525"/>
              </a:xfrm>
              <a:solidFill>
                <a:schemeClr val="bg1"/>
              </a:solidFill>
            </p:grpSpPr>
            <p:sp>
              <p:nvSpPr>
                <p:cNvPr id="204" name="Freeform 185">
                  <a:extLst>
                    <a:ext uri="{FF2B5EF4-FFF2-40B4-BE49-F238E27FC236}">
                      <a16:creationId xmlns:a16="http://schemas.microsoft.com/office/drawing/2014/main" id="{09B653AB-4B52-404C-AB8B-7E2FE2018696}"/>
                    </a:ext>
                  </a:extLst>
                </p:cNvPr>
                <p:cNvSpPr>
                  <a:spLocks noEditPoints="1"/>
                </p:cNvSpPr>
                <p:nvPr/>
              </p:nvSpPr>
              <p:spPr bwMode="auto">
                <a:xfrm>
                  <a:off x="2938520" y="5811953"/>
                  <a:ext cx="103190" cy="107952"/>
                </a:xfrm>
                <a:custGeom>
                  <a:avLst/>
                  <a:gdLst>
                    <a:gd name="T0" fmla="*/ 25 w 25"/>
                    <a:gd name="T1" fmla="*/ 13 h 26"/>
                    <a:gd name="T2" fmla="*/ 19 w 25"/>
                    <a:gd name="T3" fmla="*/ 13 h 26"/>
                    <a:gd name="T4" fmla="*/ 24 w 25"/>
                    <a:gd name="T5" fmla="*/ 10 h 26"/>
                    <a:gd name="T6" fmla="*/ 24 w 25"/>
                    <a:gd name="T7" fmla="*/ 9 h 26"/>
                    <a:gd name="T8" fmla="*/ 19 w 25"/>
                    <a:gd name="T9" fmla="*/ 6 h 26"/>
                    <a:gd name="T10" fmla="*/ 16 w 25"/>
                    <a:gd name="T11" fmla="*/ 1 h 26"/>
                    <a:gd name="T12" fmla="*/ 15 w 25"/>
                    <a:gd name="T13" fmla="*/ 1 h 26"/>
                    <a:gd name="T14" fmla="*/ 13 w 25"/>
                    <a:gd name="T15" fmla="*/ 6 h 26"/>
                    <a:gd name="T16" fmla="*/ 12 w 25"/>
                    <a:gd name="T17" fmla="*/ 0 h 26"/>
                    <a:gd name="T18" fmla="*/ 12 w 25"/>
                    <a:gd name="T19" fmla="*/ 6 h 26"/>
                    <a:gd name="T20" fmla="*/ 10 w 25"/>
                    <a:gd name="T21" fmla="*/ 1 h 26"/>
                    <a:gd name="T22" fmla="*/ 8 w 25"/>
                    <a:gd name="T23" fmla="*/ 1 h 26"/>
                    <a:gd name="T24" fmla="*/ 6 w 25"/>
                    <a:gd name="T25" fmla="*/ 6 h 26"/>
                    <a:gd name="T26" fmla="*/ 0 w 25"/>
                    <a:gd name="T27" fmla="*/ 9 h 26"/>
                    <a:gd name="T28" fmla="*/ 0 w 25"/>
                    <a:gd name="T29" fmla="*/ 10 h 26"/>
                    <a:gd name="T30" fmla="*/ 6 w 25"/>
                    <a:gd name="T31" fmla="*/ 13 h 26"/>
                    <a:gd name="T32" fmla="*/ 0 w 25"/>
                    <a:gd name="T33" fmla="*/ 13 h 26"/>
                    <a:gd name="T34" fmla="*/ 6 w 25"/>
                    <a:gd name="T35" fmla="*/ 14 h 26"/>
                    <a:gd name="T36" fmla="*/ 0 w 25"/>
                    <a:gd name="T37" fmla="*/ 16 h 26"/>
                    <a:gd name="T38" fmla="*/ 0 w 25"/>
                    <a:gd name="T39" fmla="*/ 17 h 26"/>
                    <a:gd name="T40" fmla="*/ 6 w 25"/>
                    <a:gd name="T41" fmla="*/ 20 h 26"/>
                    <a:gd name="T42" fmla="*/ 8 w 25"/>
                    <a:gd name="T43" fmla="*/ 25 h 26"/>
                    <a:gd name="T44" fmla="*/ 10 w 25"/>
                    <a:gd name="T45" fmla="*/ 25 h 26"/>
                    <a:gd name="T46" fmla="*/ 12 w 25"/>
                    <a:gd name="T47" fmla="*/ 20 h 26"/>
                    <a:gd name="T48" fmla="*/ 12 w 25"/>
                    <a:gd name="T49" fmla="*/ 26 h 26"/>
                    <a:gd name="T50" fmla="*/ 13 w 25"/>
                    <a:gd name="T51" fmla="*/ 20 h 26"/>
                    <a:gd name="T52" fmla="*/ 15 w 25"/>
                    <a:gd name="T53" fmla="*/ 25 h 26"/>
                    <a:gd name="T54" fmla="*/ 16 w 25"/>
                    <a:gd name="T55" fmla="*/ 25 h 26"/>
                    <a:gd name="T56" fmla="*/ 19 w 25"/>
                    <a:gd name="T57" fmla="*/ 20 h 26"/>
                    <a:gd name="T58" fmla="*/ 24 w 25"/>
                    <a:gd name="T59" fmla="*/ 17 h 26"/>
                    <a:gd name="T60" fmla="*/ 24 w 25"/>
                    <a:gd name="T61" fmla="*/ 16 h 26"/>
                    <a:gd name="T62" fmla="*/ 19 w 25"/>
                    <a:gd name="T63" fmla="*/ 14 h 26"/>
                    <a:gd name="T64" fmla="*/ 12 w 25"/>
                    <a:gd name="T65" fmla="*/ 16 h 26"/>
                    <a:gd name="T66" fmla="*/ 12 w 25"/>
                    <a:gd name="T67" fmla="*/ 10 h 26"/>
                    <a:gd name="T68" fmla="*/ 12 w 25"/>
                    <a:gd name="T69"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26">
                      <a:moveTo>
                        <a:pt x="24" y="14"/>
                      </a:moveTo>
                      <a:cubicBezTo>
                        <a:pt x="25" y="13"/>
                        <a:pt x="25" y="13"/>
                        <a:pt x="25" y="13"/>
                      </a:cubicBezTo>
                      <a:cubicBezTo>
                        <a:pt x="24" y="13"/>
                        <a:pt x="24" y="13"/>
                        <a:pt x="24" y="13"/>
                      </a:cubicBezTo>
                      <a:cubicBezTo>
                        <a:pt x="19" y="13"/>
                        <a:pt x="19" y="13"/>
                        <a:pt x="19" y="13"/>
                      </a:cubicBezTo>
                      <a:cubicBezTo>
                        <a:pt x="19" y="10"/>
                        <a:pt x="19" y="10"/>
                        <a:pt x="19" y="10"/>
                      </a:cubicBezTo>
                      <a:cubicBezTo>
                        <a:pt x="24" y="10"/>
                        <a:pt x="24" y="10"/>
                        <a:pt x="24" y="10"/>
                      </a:cubicBezTo>
                      <a:cubicBezTo>
                        <a:pt x="25" y="10"/>
                        <a:pt x="25" y="10"/>
                        <a:pt x="25" y="10"/>
                      </a:cubicBezTo>
                      <a:cubicBezTo>
                        <a:pt x="24" y="9"/>
                        <a:pt x="24" y="9"/>
                        <a:pt x="24" y="9"/>
                      </a:cubicBezTo>
                      <a:cubicBezTo>
                        <a:pt x="19" y="9"/>
                        <a:pt x="19" y="9"/>
                        <a:pt x="19" y="9"/>
                      </a:cubicBezTo>
                      <a:cubicBezTo>
                        <a:pt x="19" y="6"/>
                        <a:pt x="19" y="6"/>
                        <a:pt x="19" y="6"/>
                      </a:cubicBezTo>
                      <a:cubicBezTo>
                        <a:pt x="16" y="6"/>
                        <a:pt x="16" y="6"/>
                        <a:pt x="16" y="6"/>
                      </a:cubicBezTo>
                      <a:cubicBezTo>
                        <a:pt x="16" y="1"/>
                        <a:pt x="16" y="1"/>
                        <a:pt x="16" y="1"/>
                      </a:cubicBezTo>
                      <a:cubicBezTo>
                        <a:pt x="16" y="0"/>
                        <a:pt x="16" y="0"/>
                        <a:pt x="16" y="0"/>
                      </a:cubicBezTo>
                      <a:cubicBezTo>
                        <a:pt x="15" y="1"/>
                        <a:pt x="15" y="1"/>
                        <a:pt x="15" y="1"/>
                      </a:cubicBezTo>
                      <a:cubicBezTo>
                        <a:pt x="15" y="6"/>
                        <a:pt x="15" y="6"/>
                        <a:pt x="15" y="6"/>
                      </a:cubicBezTo>
                      <a:cubicBezTo>
                        <a:pt x="13" y="6"/>
                        <a:pt x="13" y="6"/>
                        <a:pt x="13" y="6"/>
                      </a:cubicBezTo>
                      <a:cubicBezTo>
                        <a:pt x="13" y="1"/>
                        <a:pt x="13" y="1"/>
                        <a:pt x="13" y="1"/>
                      </a:cubicBezTo>
                      <a:cubicBezTo>
                        <a:pt x="12" y="0"/>
                        <a:pt x="12" y="0"/>
                        <a:pt x="12" y="0"/>
                      </a:cubicBezTo>
                      <a:cubicBezTo>
                        <a:pt x="12" y="1"/>
                        <a:pt x="12" y="1"/>
                        <a:pt x="12" y="1"/>
                      </a:cubicBezTo>
                      <a:cubicBezTo>
                        <a:pt x="12" y="6"/>
                        <a:pt x="12" y="6"/>
                        <a:pt x="12" y="6"/>
                      </a:cubicBezTo>
                      <a:cubicBezTo>
                        <a:pt x="10" y="6"/>
                        <a:pt x="10" y="6"/>
                        <a:pt x="10" y="6"/>
                      </a:cubicBezTo>
                      <a:cubicBezTo>
                        <a:pt x="10" y="1"/>
                        <a:pt x="10" y="1"/>
                        <a:pt x="10" y="1"/>
                      </a:cubicBezTo>
                      <a:cubicBezTo>
                        <a:pt x="9" y="0"/>
                        <a:pt x="9" y="0"/>
                        <a:pt x="9" y="0"/>
                      </a:cubicBezTo>
                      <a:cubicBezTo>
                        <a:pt x="8" y="1"/>
                        <a:pt x="8" y="1"/>
                        <a:pt x="8" y="1"/>
                      </a:cubicBezTo>
                      <a:cubicBezTo>
                        <a:pt x="8" y="6"/>
                        <a:pt x="8" y="6"/>
                        <a:pt x="8" y="6"/>
                      </a:cubicBezTo>
                      <a:cubicBezTo>
                        <a:pt x="6" y="6"/>
                        <a:pt x="6" y="6"/>
                        <a:pt x="6" y="6"/>
                      </a:cubicBezTo>
                      <a:cubicBezTo>
                        <a:pt x="6" y="9"/>
                        <a:pt x="6" y="9"/>
                        <a:pt x="6" y="9"/>
                      </a:cubicBezTo>
                      <a:cubicBezTo>
                        <a:pt x="0" y="9"/>
                        <a:pt x="0" y="9"/>
                        <a:pt x="0" y="9"/>
                      </a:cubicBezTo>
                      <a:cubicBezTo>
                        <a:pt x="0" y="10"/>
                        <a:pt x="0" y="10"/>
                        <a:pt x="0" y="10"/>
                      </a:cubicBezTo>
                      <a:cubicBezTo>
                        <a:pt x="0" y="10"/>
                        <a:pt x="0" y="10"/>
                        <a:pt x="0" y="10"/>
                      </a:cubicBezTo>
                      <a:cubicBezTo>
                        <a:pt x="6" y="10"/>
                        <a:pt x="6" y="10"/>
                        <a:pt x="6" y="10"/>
                      </a:cubicBezTo>
                      <a:cubicBezTo>
                        <a:pt x="6" y="13"/>
                        <a:pt x="6" y="13"/>
                        <a:pt x="6" y="13"/>
                      </a:cubicBezTo>
                      <a:cubicBezTo>
                        <a:pt x="0" y="13"/>
                        <a:pt x="0" y="13"/>
                        <a:pt x="0" y="13"/>
                      </a:cubicBezTo>
                      <a:cubicBezTo>
                        <a:pt x="0" y="13"/>
                        <a:pt x="0" y="13"/>
                        <a:pt x="0" y="13"/>
                      </a:cubicBezTo>
                      <a:cubicBezTo>
                        <a:pt x="0" y="14"/>
                        <a:pt x="0" y="14"/>
                        <a:pt x="0" y="14"/>
                      </a:cubicBezTo>
                      <a:cubicBezTo>
                        <a:pt x="6" y="14"/>
                        <a:pt x="6" y="14"/>
                        <a:pt x="6" y="14"/>
                      </a:cubicBezTo>
                      <a:cubicBezTo>
                        <a:pt x="6" y="16"/>
                        <a:pt x="6" y="16"/>
                        <a:pt x="6" y="16"/>
                      </a:cubicBezTo>
                      <a:cubicBezTo>
                        <a:pt x="0" y="16"/>
                        <a:pt x="0" y="16"/>
                        <a:pt x="0" y="16"/>
                      </a:cubicBezTo>
                      <a:cubicBezTo>
                        <a:pt x="0" y="16"/>
                        <a:pt x="0" y="16"/>
                        <a:pt x="0" y="16"/>
                      </a:cubicBezTo>
                      <a:cubicBezTo>
                        <a:pt x="0" y="17"/>
                        <a:pt x="0" y="17"/>
                        <a:pt x="0" y="17"/>
                      </a:cubicBezTo>
                      <a:cubicBezTo>
                        <a:pt x="6" y="17"/>
                        <a:pt x="6" y="17"/>
                        <a:pt x="6" y="17"/>
                      </a:cubicBezTo>
                      <a:cubicBezTo>
                        <a:pt x="6" y="20"/>
                        <a:pt x="6" y="20"/>
                        <a:pt x="6" y="20"/>
                      </a:cubicBezTo>
                      <a:cubicBezTo>
                        <a:pt x="8" y="20"/>
                        <a:pt x="8" y="20"/>
                        <a:pt x="8" y="20"/>
                      </a:cubicBezTo>
                      <a:cubicBezTo>
                        <a:pt x="8" y="25"/>
                        <a:pt x="8" y="25"/>
                        <a:pt x="8" y="25"/>
                      </a:cubicBezTo>
                      <a:cubicBezTo>
                        <a:pt x="9" y="26"/>
                        <a:pt x="9" y="26"/>
                        <a:pt x="9" y="26"/>
                      </a:cubicBezTo>
                      <a:cubicBezTo>
                        <a:pt x="10" y="25"/>
                        <a:pt x="10" y="25"/>
                        <a:pt x="10" y="25"/>
                      </a:cubicBezTo>
                      <a:cubicBezTo>
                        <a:pt x="10" y="20"/>
                        <a:pt x="10" y="20"/>
                        <a:pt x="10" y="20"/>
                      </a:cubicBezTo>
                      <a:cubicBezTo>
                        <a:pt x="12" y="20"/>
                        <a:pt x="12" y="20"/>
                        <a:pt x="12" y="20"/>
                      </a:cubicBezTo>
                      <a:cubicBezTo>
                        <a:pt x="12" y="25"/>
                        <a:pt x="12" y="25"/>
                        <a:pt x="12" y="25"/>
                      </a:cubicBezTo>
                      <a:cubicBezTo>
                        <a:pt x="12" y="26"/>
                        <a:pt x="12" y="26"/>
                        <a:pt x="12" y="26"/>
                      </a:cubicBezTo>
                      <a:cubicBezTo>
                        <a:pt x="13" y="25"/>
                        <a:pt x="13" y="25"/>
                        <a:pt x="13" y="25"/>
                      </a:cubicBezTo>
                      <a:cubicBezTo>
                        <a:pt x="13" y="20"/>
                        <a:pt x="13" y="20"/>
                        <a:pt x="13" y="20"/>
                      </a:cubicBezTo>
                      <a:cubicBezTo>
                        <a:pt x="15" y="20"/>
                        <a:pt x="15" y="20"/>
                        <a:pt x="15" y="20"/>
                      </a:cubicBezTo>
                      <a:cubicBezTo>
                        <a:pt x="15" y="25"/>
                        <a:pt x="15" y="25"/>
                        <a:pt x="15" y="25"/>
                      </a:cubicBezTo>
                      <a:cubicBezTo>
                        <a:pt x="16" y="26"/>
                        <a:pt x="16" y="26"/>
                        <a:pt x="16" y="26"/>
                      </a:cubicBezTo>
                      <a:cubicBezTo>
                        <a:pt x="16" y="25"/>
                        <a:pt x="16" y="25"/>
                        <a:pt x="16" y="25"/>
                      </a:cubicBezTo>
                      <a:cubicBezTo>
                        <a:pt x="16" y="20"/>
                        <a:pt x="16" y="20"/>
                        <a:pt x="16" y="20"/>
                      </a:cubicBezTo>
                      <a:cubicBezTo>
                        <a:pt x="19" y="20"/>
                        <a:pt x="19" y="20"/>
                        <a:pt x="19" y="20"/>
                      </a:cubicBezTo>
                      <a:cubicBezTo>
                        <a:pt x="19" y="17"/>
                        <a:pt x="19" y="17"/>
                        <a:pt x="19" y="17"/>
                      </a:cubicBezTo>
                      <a:cubicBezTo>
                        <a:pt x="24" y="17"/>
                        <a:pt x="24" y="17"/>
                        <a:pt x="24" y="17"/>
                      </a:cubicBezTo>
                      <a:cubicBezTo>
                        <a:pt x="25" y="16"/>
                        <a:pt x="25" y="16"/>
                        <a:pt x="25" y="16"/>
                      </a:cubicBezTo>
                      <a:cubicBezTo>
                        <a:pt x="24" y="16"/>
                        <a:pt x="24" y="16"/>
                        <a:pt x="24" y="16"/>
                      </a:cubicBezTo>
                      <a:cubicBezTo>
                        <a:pt x="19" y="16"/>
                        <a:pt x="19" y="16"/>
                        <a:pt x="19" y="16"/>
                      </a:cubicBezTo>
                      <a:cubicBezTo>
                        <a:pt x="19" y="14"/>
                        <a:pt x="19" y="14"/>
                        <a:pt x="19" y="14"/>
                      </a:cubicBezTo>
                      <a:lnTo>
                        <a:pt x="24" y="14"/>
                      </a:lnTo>
                      <a:close/>
                      <a:moveTo>
                        <a:pt x="12" y="16"/>
                      </a:moveTo>
                      <a:cubicBezTo>
                        <a:pt x="11" y="16"/>
                        <a:pt x="9" y="15"/>
                        <a:pt x="9" y="13"/>
                      </a:cubicBezTo>
                      <a:cubicBezTo>
                        <a:pt x="9" y="11"/>
                        <a:pt x="11" y="10"/>
                        <a:pt x="12" y="10"/>
                      </a:cubicBezTo>
                      <a:cubicBezTo>
                        <a:pt x="14" y="10"/>
                        <a:pt x="15" y="11"/>
                        <a:pt x="15" y="13"/>
                      </a:cubicBezTo>
                      <a:cubicBezTo>
                        <a:pt x="15" y="15"/>
                        <a:pt x="14" y="16"/>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05" name="Freeform 186">
                  <a:extLst>
                    <a:ext uri="{FF2B5EF4-FFF2-40B4-BE49-F238E27FC236}">
                      <a16:creationId xmlns:a16="http://schemas.microsoft.com/office/drawing/2014/main" id="{6E84E213-75D5-4D86-879F-E65C19CDFCF3}"/>
                    </a:ext>
                  </a:extLst>
                </p:cNvPr>
                <p:cNvSpPr>
                  <a:spLocks/>
                </p:cNvSpPr>
                <p:nvPr/>
              </p:nvSpPr>
              <p:spPr bwMode="auto">
                <a:xfrm>
                  <a:off x="2867080" y="5700826"/>
                  <a:ext cx="95252" cy="93664"/>
                </a:xfrm>
                <a:custGeom>
                  <a:avLst/>
                  <a:gdLst>
                    <a:gd name="T0" fmla="*/ 17 w 23"/>
                    <a:gd name="T1" fmla="*/ 6 h 23"/>
                    <a:gd name="T2" fmla="*/ 1 w 23"/>
                    <a:gd name="T3" fmla="*/ 0 h 23"/>
                    <a:gd name="T4" fmla="*/ 0 w 23"/>
                    <a:gd name="T5" fmla="*/ 0 h 23"/>
                    <a:gd name="T6" fmla="*/ 0 w 23"/>
                    <a:gd name="T7" fmla="*/ 3 h 23"/>
                    <a:gd name="T8" fmla="*/ 1 w 23"/>
                    <a:gd name="T9" fmla="*/ 3 h 23"/>
                    <a:gd name="T10" fmla="*/ 1 w 23"/>
                    <a:gd name="T11" fmla="*/ 3 h 23"/>
                    <a:gd name="T12" fmla="*/ 14 w 23"/>
                    <a:gd name="T13" fmla="*/ 9 h 23"/>
                    <a:gd name="T14" fmla="*/ 20 w 23"/>
                    <a:gd name="T15" fmla="*/ 22 h 23"/>
                    <a:gd name="T16" fmla="*/ 20 w 23"/>
                    <a:gd name="T17" fmla="*/ 23 h 23"/>
                    <a:gd name="T18" fmla="*/ 23 w 23"/>
                    <a:gd name="T19" fmla="*/ 23 h 23"/>
                    <a:gd name="T20" fmla="*/ 23 w 23"/>
                    <a:gd name="T21" fmla="*/ 22 h 23"/>
                    <a:gd name="T22" fmla="*/ 17 w 23"/>
                    <a:gd name="T23"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3">
                      <a:moveTo>
                        <a:pt x="17" y="6"/>
                      </a:moveTo>
                      <a:cubicBezTo>
                        <a:pt x="12" y="2"/>
                        <a:pt x="7" y="0"/>
                        <a:pt x="1" y="0"/>
                      </a:cubicBezTo>
                      <a:cubicBezTo>
                        <a:pt x="0" y="0"/>
                        <a:pt x="0" y="0"/>
                        <a:pt x="0" y="0"/>
                      </a:cubicBezTo>
                      <a:cubicBezTo>
                        <a:pt x="0" y="3"/>
                        <a:pt x="0" y="3"/>
                        <a:pt x="0" y="3"/>
                      </a:cubicBezTo>
                      <a:cubicBezTo>
                        <a:pt x="1" y="3"/>
                        <a:pt x="1" y="3"/>
                        <a:pt x="1" y="3"/>
                      </a:cubicBezTo>
                      <a:cubicBezTo>
                        <a:pt x="1" y="3"/>
                        <a:pt x="1" y="3"/>
                        <a:pt x="1" y="3"/>
                      </a:cubicBezTo>
                      <a:cubicBezTo>
                        <a:pt x="6" y="3"/>
                        <a:pt x="11" y="5"/>
                        <a:pt x="14" y="9"/>
                      </a:cubicBezTo>
                      <a:cubicBezTo>
                        <a:pt x="18" y="12"/>
                        <a:pt x="20" y="17"/>
                        <a:pt x="20" y="22"/>
                      </a:cubicBezTo>
                      <a:cubicBezTo>
                        <a:pt x="20" y="23"/>
                        <a:pt x="20" y="23"/>
                        <a:pt x="20" y="23"/>
                      </a:cubicBezTo>
                      <a:cubicBezTo>
                        <a:pt x="23" y="23"/>
                        <a:pt x="23" y="23"/>
                        <a:pt x="23" y="23"/>
                      </a:cubicBezTo>
                      <a:cubicBezTo>
                        <a:pt x="23" y="22"/>
                        <a:pt x="23" y="22"/>
                        <a:pt x="23" y="22"/>
                      </a:cubicBezTo>
                      <a:cubicBezTo>
                        <a:pt x="23" y="16"/>
                        <a:pt x="21" y="11"/>
                        <a:pt x="17"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06" name="Freeform 187">
                  <a:extLst>
                    <a:ext uri="{FF2B5EF4-FFF2-40B4-BE49-F238E27FC236}">
                      <a16:creationId xmlns:a16="http://schemas.microsoft.com/office/drawing/2014/main" id="{B4EFB6FB-A97B-4AE0-A94C-AED7B368EE9E}"/>
                    </a:ext>
                  </a:extLst>
                </p:cNvPr>
                <p:cNvSpPr>
                  <a:spLocks/>
                </p:cNvSpPr>
                <p:nvPr/>
              </p:nvSpPr>
              <p:spPr bwMode="auto">
                <a:xfrm>
                  <a:off x="2867080" y="5662726"/>
                  <a:ext cx="133353" cy="131765"/>
                </a:xfrm>
                <a:custGeom>
                  <a:avLst/>
                  <a:gdLst>
                    <a:gd name="T0" fmla="*/ 23 w 32"/>
                    <a:gd name="T1" fmla="*/ 9 h 32"/>
                    <a:gd name="T2" fmla="*/ 1 w 32"/>
                    <a:gd name="T3" fmla="*/ 0 h 32"/>
                    <a:gd name="T4" fmla="*/ 0 w 32"/>
                    <a:gd name="T5" fmla="*/ 0 h 32"/>
                    <a:gd name="T6" fmla="*/ 0 w 32"/>
                    <a:gd name="T7" fmla="*/ 4 h 32"/>
                    <a:gd name="T8" fmla="*/ 1 w 32"/>
                    <a:gd name="T9" fmla="*/ 4 h 32"/>
                    <a:gd name="T10" fmla="*/ 20 w 32"/>
                    <a:gd name="T11" fmla="*/ 12 h 32"/>
                    <a:gd name="T12" fmla="*/ 28 w 32"/>
                    <a:gd name="T13" fmla="*/ 31 h 32"/>
                    <a:gd name="T14" fmla="*/ 28 w 32"/>
                    <a:gd name="T15" fmla="*/ 32 h 32"/>
                    <a:gd name="T16" fmla="*/ 32 w 32"/>
                    <a:gd name="T17" fmla="*/ 32 h 32"/>
                    <a:gd name="T18" fmla="*/ 32 w 32"/>
                    <a:gd name="T19" fmla="*/ 31 h 32"/>
                    <a:gd name="T20" fmla="*/ 23 w 32"/>
                    <a:gd name="T21"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2">
                      <a:moveTo>
                        <a:pt x="23" y="9"/>
                      </a:moveTo>
                      <a:cubicBezTo>
                        <a:pt x="17" y="3"/>
                        <a:pt x="9" y="0"/>
                        <a:pt x="1" y="0"/>
                      </a:cubicBezTo>
                      <a:cubicBezTo>
                        <a:pt x="0" y="0"/>
                        <a:pt x="0" y="0"/>
                        <a:pt x="0" y="0"/>
                      </a:cubicBezTo>
                      <a:cubicBezTo>
                        <a:pt x="0" y="4"/>
                        <a:pt x="0" y="4"/>
                        <a:pt x="0" y="4"/>
                      </a:cubicBezTo>
                      <a:cubicBezTo>
                        <a:pt x="1" y="4"/>
                        <a:pt x="1" y="4"/>
                        <a:pt x="1" y="4"/>
                      </a:cubicBezTo>
                      <a:cubicBezTo>
                        <a:pt x="8" y="4"/>
                        <a:pt x="15" y="7"/>
                        <a:pt x="20" y="12"/>
                      </a:cubicBezTo>
                      <a:cubicBezTo>
                        <a:pt x="25" y="17"/>
                        <a:pt x="28" y="24"/>
                        <a:pt x="28" y="31"/>
                      </a:cubicBezTo>
                      <a:cubicBezTo>
                        <a:pt x="28" y="32"/>
                        <a:pt x="28" y="32"/>
                        <a:pt x="28" y="32"/>
                      </a:cubicBezTo>
                      <a:cubicBezTo>
                        <a:pt x="32" y="32"/>
                        <a:pt x="32" y="32"/>
                        <a:pt x="32" y="32"/>
                      </a:cubicBezTo>
                      <a:cubicBezTo>
                        <a:pt x="32" y="31"/>
                        <a:pt x="32" y="31"/>
                        <a:pt x="32" y="31"/>
                      </a:cubicBezTo>
                      <a:cubicBezTo>
                        <a:pt x="32" y="23"/>
                        <a:pt x="29" y="15"/>
                        <a:pt x="2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07" name="Freeform 188">
                  <a:extLst>
                    <a:ext uri="{FF2B5EF4-FFF2-40B4-BE49-F238E27FC236}">
                      <a16:creationId xmlns:a16="http://schemas.microsoft.com/office/drawing/2014/main" id="{712A5864-B317-42EC-B93A-87F17FB9E1C5}"/>
                    </a:ext>
                  </a:extLst>
                </p:cNvPr>
                <p:cNvSpPr>
                  <a:spLocks/>
                </p:cNvSpPr>
                <p:nvPr/>
              </p:nvSpPr>
              <p:spPr bwMode="auto">
                <a:xfrm>
                  <a:off x="2867082" y="5629380"/>
                  <a:ext cx="165102" cy="165102"/>
                </a:xfrm>
                <a:custGeom>
                  <a:avLst/>
                  <a:gdLst>
                    <a:gd name="T0" fmla="*/ 40 w 40"/>
                    <a:gd name="T1" fmla="*/ 39 h 40"/>
                    <a:gd name="T2" fmla="*/ 29 w 40"/>
                    <a:gd name="T3" fmla="*/ 11 h 40"/>
                    <a:gd name="T4" fmla="*/ 29 w 40"/>
                    <a:gd name="T5" fmla="*/ 11 h 40"/>
                    <a:gd name="T6" fmla="*/ 1 w 40"/>
                    <a:gd name="T7" fmla="*/ 0 h 40"/>
                    <a:gd name="T8" fmla="*/ 0 w 40"/>
                    <a:gd name="T9" fmla="*/ 0 h 40"/>
                    <a:gd name="T10" fmla="*/ 0 w 40"/>
                    <a:gd name="T11" fmla="*/ 3 h 40"/>
                    <a:gd name="T12" fmla="*/ 1 w 40"/>
                    <a:gd name="T13" fmla="*/ 3 h 40"/>
                    <a:gd name="T14" fmla="*/ 1 w 40"/>
                    <a:gd name="T15" fmla="*/ 3 h 40"/>
                    <a:gd name="T16" fmla="*/ 26 w 40"/>
                    <a:gd name="T17" fmla="*/ 14 h 40"/>
                    <a:gd name="T18" fmla="*/ 37 w 40"/>
                    <a:gd name="T19" fmla="*/ 39 h 40"/>
                    <a:gd name="T20" fmla="*/ 37 w 40"/>
                    <a:gd name="T21" fmla="*/ 40 h 40"/>
                    <a:gd name="T22" fmla="*/ 40 w 40"/>
                    <a:gd name="T23" fmla="*/ 40 h 40"/>
                    <a:gd name="T24" fmla="*/ 40 w 40"/>
                    <a:gd name="T2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40">
                      <a:moveTo>
                        <a:pt x="40" y="39"/>
                      </a:moveTo>
                      <a:cubicBezTo>
                        <a:pt x="40" y="28"/>
                        <a:pt x="36" y="19"/>
                        <a:pt x="29" y="11"/>
                      </a:cubicBezTo>
                      <a:cubicBezTo>
                        <a:pt x="29" y="11"/>
                        <a:pt x="29" y="11"/>
                        <a:pt x="29" y="11"/>
                      </a:cubicBezTo>
                      <a:cubicBezTo>
                        <a:pt x="21" y="4"/>
                        <a:pt x="11" y="0"/>
                        <a:pt x="1" y="0"/>
                      </a:cubicBezTo>
                      <a:cubicBezTo>
                        <a:pt x="0" y="0"/>
                        <a:pt x="0" y="0"/>
                        <a:pt x="0" y="0"/>
                      </a:cubicBezTo>
                      <a:cubicBezTo>
                        <a:pt x="0" y="3"/>
                        <a:pt x="0" y="3"/>
                        <a:pt x="0" y="3"/>
                      </a:cubicBezTo>
                      <a:cubicBezTo>
                        <a:pt x="1" y="3"/>
                        <a:pt x="1" y="3"/>
                        <a:pt x="1" y="3"/>
                      </a:cubicBezTo>
                      <a:cubicBezTo>
                        <a:pt x="1" y="3"/>
                        <a:pt x="1" y="3"/>
                        <a:pt x="1" y="3"/>
                      </a:cubicBezTo>
                      <a:cubicBezTo>
                        <a:pt x="11" y="3"/>
                        <a:pt x="20" y="7"/>
                        <a:pt x="26" y="14"/>
                      </a:cubicBezTo>
                      <a:cubicBezTo>
                        <a:pt x="33" y="20"/>
                        <a:pt x="37" y="29"/>
                        <a:pt x="37" y="39"/>
                      </a:cubicBezTo>
                      <a:cubicBezTo>
                        <a:pt x="37" y="40"/>
                        <a:pt x="37" y="40"/>
                        <a:pt x="37" y="40"/>
                      </a:cubicBezTo>
                      <a:cubicBezTo>
                        <a:pt x="40" y="40"/>
                        <a:pt x="40" y="40"/>
                        <a:pt x="40" y="40"/>
                      </a:cubicBezTo>
                      <a:lnTo>
                        <a:pt x="40"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08" name="Freeform 189">
                  <a:extLst>
                    <a:ext uri="{FF2B5EF4-FFF2-40B4-BE49-F238E27FC236}">
                      <a16:creationId xmlns:a16="http://schemas.microsoft.com/office/drawing/2014/main" id="{8D5274E7-469E-4F9C-8E59-902964AF6EC5}"/>
                    </a:ext>
                  </a:extLst>
                </p:cNvPr>
                <p:cNvSpPr>
                  <a:spLocks noEditPoints="1"/>
                </p:cNvSpPr>
                <p:nvPr/>
              </p:nvSpPr>
              <p:spPr bwMode="auto">
                <a:xfrm>
                  <a:off x="2805158" y="5732551"/>
                  <a:ext cx="123827" cy="125415"/>
                </a:xfrm>
                <a:custGeom>
                  <a:avLst/>
                  <a:gdLst>
                    <a:gd name="T0" fmla="*/ 15 w 30"/>
                    <a:gd name="T1" fmla="*/ 0 h 30"/>
                    <a:gd name="T2" fmla="*/ 0 w 30"/>
                    <a:gd name="T3" fmla="*/ 15 h 30"/>
                    <a:gd name="T4" fmla="*/ 15 w 30"/>
                    <a:gd name="T5" fmla="*/ 30 h 30"/>
                    <a:gd name="T6" fmla="*/ 30 w 30"/>
                    <a:gd name="T7" fmla="*/ 15 h 30"/>
                    <a:gd name="T8" fmla="*/ 15 w 30"/>
                    <a:gd name="T9" fmla="*/ 0 h 30"/>
                    <a:gd name="T10" fmla="*/ 15 w 30"/>
                    <a:gd name="T11" fmla="*/ 23 h 30"/>
                    <a:gd name="T12" fmla="*/ 6 w 30"/>
                    <a:gd name="T13" fmla="*/ 15 h 30"/>
                    <a:gd name="T14" fmla="*/ 15 w 30"/>
                    <a:gd name="T15" fmla="*/ 6 h 30"/>
                    <a:gd name="T16" fmla="*/ 24 w 30"/>
                    <a:gd name="T17" fmla="*/ 15 h 30"/>
                    <a:gd name="T18" fmla="*/ 15 w 30"/>
                    <a:gd name="T19" fmla="*/ 2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0"/>
                      </a:moveTo>
                      <a:cubicBezTo>
                        <a:pt x="7" y="0"/>
                        <a:pt x="0" y="7"/>
                        <a:pt x="0" y="15"/>
                      </a:cubicBezTo>
                      <a:cubicBezTo>
                        <a:pt x="0" y="23"/>
                        <a:pt x="7" y="30"/>
                        <a:pt x="15" y="30"/>
                      </a:cubicBezTo>
                      <a:cubicBezTo>
                        <a:pt x="23" y="30"/>
                        <a:pt x="30" y="23"/>
                        <a:pt x="30" y="15"/>
                      </a:cubicBezTo>
                      <a:cubicBezTo>
                        <a:pt x="30" y="7"/>
                        <a:pt x="23" y="0"/>
                        <a:pt x="15" y="0"/>
                      </a:cubicBezTo>
                      <a:close/>
                      <a:moveTo>
                        <a:pt x="15" y="23"/>
                      </a:moveTo>
                      <a:cubicBezTo>
                        <a:pt x="10" y="23"/>
                        <a:pt x="6" y="20"/>
                        <a:pt x="6" y="15"/>
                      </a:cubicBezTo>
                      <a:cubicBezTo>
                        <a:pt x="6" y="10"/>
                        <a:pt x="10" y="6"/>
                        <a:pt x="15" y="6"/>
                      </a:cubicBezTo>
                      <a:cubicBezTo>
                        <a:pt x="20" y="6"/>
                        <a:pt x="24" y="10"/>
                        <a:pt x="24" y="15"/>
                      </a:cubicBezTo>
                      <a:cubicBezTo>
                        <a:pt x="24" y="20"/>
                        <a:pt x="20" y="23"/>
                        <a:pt x="15"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09" name="Oval 190">
                  <a:extLst>
                    <a:ext uri="{FF2B5EF4-FFF2-40B4-BE49-F238E27FC236}">
                      <a16:creationId xmlns:a16="http://schemas.microsoft.com/office/drawing/2014/main" id="{4587A97C-F0DA-4AB5-BAC6-AAF5E4750B15}"/>
                    </a:ext>
                  </a:extLst>
                </p:cNvPr>
                <p:cNvSpPr>
                  <a:spLocks noChangeArrowheads="1"/>
                </p:cNvSpPr>
                <p:nvPr/>
              </p:nvSpPr>
              <p:spPr bwMode="auto">
                <a:xfrm>
                  <a:off x="2851149" y="5778500"/>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81" name="组合 180">
                <a:extLst>
                  <a:ext uri="{FF2B5EF4-FFF2-40B4-BE49-F238E27FC236}">
                    <a16:creationId xmlns:a16="http://schemas.microsoft.com/office/drawing/2014/main" id="{49811F26-B98B-4405-B9A6-4F8E71ADA780}"/>
                  </a:ext>
                </a:extLst>
              </p:cNvPr>
              <p:cNvGrpSpPr/>
              <p:nvPr/>
            </p:nvGrpSpPr>
            <p:grpSpPr>
              <a:xfrm>
                <a:off x="5481977" y="4298298"/>
                <a:ext cx="177404" cy="171451"/>
                <a:chOff x="7305654" y="5657832"/>
                <a:chExt cx="236559" cy="228619"/>
              </a:xfrm>
              <a:solidFill>
                <a:schemeClr val="bg1"/>
              </a:solidFill>
            </p:grpSpPr>
            <p:sp>
              <p:nvSpPr>
                <p:cNvPr id="202" name="Freeform 191">
                  <a:extLst>
                    <a:ext uri="{FF2B5EF4-FFF2-40B4-BE49-F238E27FC236}">
                      <a16:creationId xmlns:a16="http://schemas.microsoft.com/office/drawing/2014/main" id="{783B047E-C4F5-4B4E-83CF-4BA25A16CC36}"/>
                    </a:ext>
                  </a:extLst>
                </p:cNvPr>
                <p:cNvSpPr>
                  <a:spLocks noEditPoints="1"/>
                </p:cNvSpPr>
                <p:nvPr/>
              </p:nvSpPr>
              <p:spPr bwMode="auto">
                <a:xfrm>
                  <a:off x="7305654" y="5657832"/>
                  <a:ext cx="149224" cy="125413"/>
                </a:xfrm>
                <a:custGeom>
                  <a:avLst/>
                  <a:gdLst>
                    <a:gd name="T0" fmla="*/ 8 w 36"/>
                    <a:gd name="T1" fmla="*/ 29 h 30"/>
                    <a:gd name="T2" fmla="*/ 8 w 36"/>
                    <a:gd name="T3" fmla="*/ 25 h 30"/>
                    <a:gd name="T4" fmla="*/ 14 w 36"/>
                    <a:gd name="T5" fmla="*/ 25 h 30"/>
                    <a:gd name="T6" fmla="*/ 15 w 36"/>
                    <a:gd name="T7" fmla="*/ 22 h 30"/>
                    <a:gd name="T8" fmla="*/ 14 w 36"/>
                    <a:gd name="T9" fmla="*/ 22 h 30"/>
                    <a:gd name="T10" fmla="*/ 13 w 36"/>
                    <a:gd name="T11" fmla="*/ 22 h 30"/>
                    <a:gd name="T12" fmla="*/ 12 w 36"/>
                    <a:gd name="T13" fmla="*/ 21 h 30"/>
                    <a:gd name="T14" fmla="*/ 12 w 36"/>
                    <a:gd name="T15" fmla="*/ 20 h 30"/>
                    <a:gd name="T16" fmla="*/ 12 w 36"/>
                    <a:gd name="T17" fmla="*/ 20 h 30"/>
                    <a:gd name="T18" fmla="*/ 12 w 36"/>
                    <a:gd name="T19" fmla="*/ 19 h 30"/>
                    <a:gd name="T20" fmla="*/ 14 w 36"/>
                    <a:gd name="T21" fmla="*/ 17 h 30"/>
                    <a:gd name="T22" fmla="*/ 17 w 36"/>
                    <a:gd name="T23" fmla="*/ 17 h 30"/>
                    <a:gd name="T24" fmla="*/ 22 w 36"/>
                    <a:gd name="T25" fmla="*/ 14 h 30"/>
                    <a:gd name="T26" fmla="*/ 27 w 36"/>
                    <a:gd name="T27" fmla="*/ 14 h 30"/>
                    <a:gd name="T28" fmla="*/ 29 w 36"/>
                    <a:gd name="T29" fmla="*/ 13 h 30"/>
                    <a:gd name="T30" fmla="*/ 31 w 36"/>
                    <a:gd name="T31" fmla="*/ 14 h 30"/>
                    <a:gd name="T32" fmla="*/ 36 w 36"/>
                    <a:gd name="T33" fmla="*/ 14 h 30"/>
                    <a:gd name="T34" fmla="*/ 34 w 36"/>
                    <a:gd name="T35" fmla="*/ 11 h 30"/>
                    <a:gd name="T36" fmla="*/ 33 w 36"/>
                    <a:gd name="T37" fmla="*/ 10 h 30"/>
                    <a:gd name="T38" fmla="*/ 30 w 36"/>
                    <a:gd name="T39" fmla="*/ 3 h 30"/>
                    <a:gd name="T40" fmla="*/ 26 w 36"/>
                    <a:gd name="T41" fmla="*/ 0 h 30"/>
                    <a:gd name="T42" fmla="*/ 10 w 36"/>
                    <a:gd name="T43" fmla="*/ 0 h 30"/>
                    <a:gd name="T44" fmla="*/ 6 w 36"/>
                    <a:gd name="T45" fmla="*/ 3 h 30"/>
                    <a:gd name="T46" fmla="*/ 3 w 36"/>
                    <a:gd name="T47" fmla="*/ 10 h 30"/>
                    <a:gd name="T48" fmla="*/ 3 w 36"/>
                    <a:gd name="T49" fmla="*/ 11 h 30"/>
                    <a:gd name="T50" fmla="*/ 0 w 36"/>
                    <a:gd name="T51" fmla="*/ 15 h 30"/>
                    <a:gd name="T52" fmla="*/ 0 w 36"/>
                    <a:gd name="T53" fmla="*/ 23 h 30"/>
                    <a:gd name="T54" fmla="*/ 0 w 36"/>
                    <a:gd name="T55" fmla="*/ 24 h 30"/>
                    <a:gd name="T56" fmla="*/ 1 w 36"/>
                    <a:gd name="T57" fmla="*/ 25 h 30"/>
                    <a:gd name="T58" fmla="*/ 3 w 36"/>
                    <a:gd name="T59" fmla="*/ 25 h 30"/>
                    <a:gd name="T60" fmla="*/ 3 w 36"/>
                    <a:gd name="T61" fmla="*/ 29 h 30"/>
                    <a:gd name="T62" fmla="*/ 4 w 36"/>
                    <a:gd name="T63" fmla="*/ 30 h 30"/>
                    <a:gd name="T64" fmla="*/ 6 w 36"/>
                    <a:gd name="T65" fmla="*/ 30 h 30"/>
                    <a:gd name="T66" fmla="*/ 8 w 36"/>
                    <a:gd name="T67" fmla="*/ 29 h 30"/>
                    <a:gd name="T68" fmla="*/ 9 w 36"/>
                    <a:gd name="T69" fmla="*/ 4 h 30"/>
                    <a:gd name="T70" fmla="*/ 10 w 36"/>
                    <a:gd name="T71" fmla="*/ 3 h 30"/>
                    <a:gd name="T72" fmla="*/ 26 w 36"/>
                    <a:gd name="T73" fmla="*/ 3 h 30"/>
                    <a:gd name="T74" fmla="*/ 27 w 36"/>
                    <a:gd name="T75" fmla="*/ 4 h 30"/>
                    <a:gd name="T76" fmla="*/ 30 w 36"/>
                    <a:gd name="T77" fmla="*/ 10 h 30"/>
                    <a:gd name="T78" fmla="*/ 6 w 36"/>
                    <a:gd name="T79" fmla="*/ 10 h 30"/>
                    <a:gd name="T80" fmla="*/ 9 w 36"/>
                    <a:gd name="T81" fmla="*/ 4 h 30"/>
                    <a:gd name="T82" fmla="*/ 5 w 36"/>
                    <a:gd name="T83" fmla="*/ 16 h 30"/>
                    <a:gd name="T84" fmla="*/ 7 w 36"/>
                    <a:gd name="T85" fmla="*/ 13 h 30"/>
                    <a:gd name="T86" fmla="*/ 10 w 36"/>
                    <a:gd name="T87" fmla="*/ 16 h 30"/>
                    <a:gd name="T88" fmla="*/ 7 w 36"/>
                    <a:gd name="T89" fmla="*/ 19 h 30"/>
                    <a:gd name="T90" fmla="*/ 7 w 36"/>
                    <a:gd name="T91" fmla="*/ 19 h 30"/>
                    <a:gd name="T92" fmla="*/ 5 w 36"/>
                    <a:gd name="T93"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 h="30">
                      <a:moveTo>
                        <a:pt x="8" y="29"/>
                      </a:moveTo>
                      <a:cubicBezTo>
                        <a:pt x="8" y="25"/>
                        <a:pt x="8" y="25"/>
                        <a:pt x="8" y="25"/>
                      </a:cubicBezTo>
                      <a:cubicBezTo>
                        <a:pt x="14" y="25"/>
                        <a:pt x="14" y="25"/>
                        <a:pt x="14" y="25"/>
                      </a:cubicBezTo>
                      <a:cubicBezTo>
                        <a:pt x="14" y="24"/>
                        <a:pt x="14" y="23"/>
                        <a:pt x="15" y="22"/>
                      </a:cubicBezTo>
                      <a:cubicBezTo>
                        <a:pt x="14" y="22"/>
                        <a:pt x="14" y="22"/>
                        <a:pt x="14" y="22"/>
                      </a:cubicBezTo>
                      <a:cubicBezTo>
                        <a:pt x="13" y="22"/>
                        <a:pt x="13" y="22"/>
                        <a:pt x="13" y="22"/>
                      </a:cubicBezTo>
                      <a:cubicBezTo>
                        <a:pt x="12" y="22"/>
                        <a:pt x="12" y="21"/>
                        <a:pt x="12" y="21"/>
                      </a:cubicBezTo>
                      <a:cubicBezTo>
                        <a:pt x="12" y="20"/>
                        <a:pt x="12" y="20"/>
                        <a:pt x="12" y="20"/>
                      </a:cubicBezTo>
                      <a:cubicBezTo>
                        <a:pt x="12" y="20"/>
                        <a:pt x="12" y="20"/>
                        <a:pt x="12" y="20"/>
                      </a:cubicBezTo>
                      <a:cubicBezTo>
                        <a:pt x="12" y="19"/>
                        <a:pt x="12" y="19"/>
                        <a:pt x="12" y="19"/>
                      </a:cubicBezTo>
                      <a:cubicBezTo>
                        <a:pt x="12" y="18"/>
                        <a:pt x="13" y="17"/>
                        <a:pt x="14" y="17"/>
                      </a:cubicBezTo>
                      <a:cubicBezTo>
                        <a:pt x="17" y="17"/>
                        <a:pt x="17" y="17"/>
                        <a:pt x="17" y="17"/>
                      </a:cubicBezTo>
                      <a:cubicBezTo>
                        <a:pt x="18" y="15"/>
                        <a:pt x="20" y="14"/>
                        <a:pt x="22" y="14"/>
                      </a:cubicBezTo>
                      <a:cubicBezTo>
                        <a:pt x="27" y="14"/>
                        <a:pt x="27" y="14"/>
                        <a:pt x="27" y="14"/>
                      </a:cubicBezTo>
                      <a:cubicBezTo>
                        <a:pt x="28" y="14"/>
                        <a:pt x="28" y="13"/>
                        <a:pt x="29" y="13"/>
                      </a:cubicBezTo>
                      <a:cubicBezTo>
                        <a:pt x="30" y="13"/>
                        <a:pt x="31" y="14"/>
                        <a:pt x="31" y="14"/>
                      </a:cubicBezTo>
                      <a:cubicBezTo>
                        <a:pt x="36" y="14"/>
                        <a:pt x="36" y="14"/>
                        <a:pt x="36" y="14"/>
                      </a:cubicBezTo>
                      <a:cubicBezTo>
                        <a:pt x="36" y="13"/>
                        <a:pt x="35" y="11"/>
                        <a:pt x="34" y="11"/>
                      </a:cubicBezTo>
                      <a:cubicBezTo>
                        <a:pt x="33" y="10"/>
                        <a:pt x="33" y="10"/>
                        <a:pt x="33" y="10"/>
                      </a:cubicBezTo>
                      <a:cubicBezTo>
                        <a:pt x="32" y="8"/>
                        <a:pt x="31" y="5"/>
                        <a:pt x="30" y="3"/>
                      </a:cubicBezTo>
                      <a:cubicBezTo>
                        <a:pt x="30" y="1"/>
                        <a:pt x="28" y="0"/>
                        <a:pt x="26" y="0"/>
                      </a:cubicBezTo>
                      <a:cubicBezTo>
                        <a:pt x="10" y="0"/>
                        <a:pt x="10" y="0"/>
                        <a:pt x="10" y="0"/>
                      </a:cubicBezTo>
                      <a:cubicBezTo>
                        <a:pt x="8" y="0"/>
                        <a:pt x="7" y="1"/>
                        <a:pt x="6" y="3"/>
                      </a:cubicBezTo>
                      <a:cubicBezTo>
                        <a:pt x="5" y="5"/>
                        <a:pt x="4" y="8"/>
                        <a:pt x="3" y="10"/>
                      </a:cubicBezTo>
                      <a:cubicBezTo>
                        <a:pt x="3" y="11"/>
                        <a:pt x="3" y="11"/>
                        <a:pt x="3" y="11"/>
                      </a:cubicBezTo>
                      <a:cubicBezTo>
                        <a:pt x="1" y="11"/>
                        <a:pt x="0" y="13"/>
                        <a:pt x="0" y="15"/>
                      </a:cubicBezTo>
                      <a:cubicBezTo>
                        <a:pt x="0" y="23"/>
                        <a:pt x="0" y="23"/>
                        <a:pt x="0" y="23"/>
                      </a:cubicBezTo>
                      <a:cubicBezTo>
                        <a:pt x="0" y="24"/>
                        <a:pt x="0" y="24"/>
                        <a:pt x="0" y="24"/>
                      </a:cubicBezTo>
                      <a:cubicBezTo>
                        <a:pt x="0" y="24"/>
                        <a:pt x="0" y="25"/>
                        <a:pt x="1" y="25"/>
                      </a:cubicBezTo>
                      <a:cubicBezTo>
                        <a:pt x="3" y="25"/>
                        <a:pt x="3" y="25"/>
                        <a:pt x="3" y="25"/>
                      </a:cubicBezTo>
                      <a:cubicBezTo>
                        <a:pt x="3" y="29"/>
                        <a:pt x="3" y="29"/>
                        <a:pt x="3" y="29"/>
                      </a:cubicBezTo>
                      <a:cubicBezTo>
                        <a:pt x="3" y="29"/>
                        <a:pt x="4" y="30"/>
                        <a:pt x="4" y="30"/>
                      </a:cubicBezTo>
                      <a:cubicBezTo>
                        <a:pt x="6" y="30"/>
                        <a:pt x="6" y="30"/>
                        <a:pt x="6" y="30"/>
                      </a:cubicBezTo>
                      <a:cubicBezTo>
                        <a:pt x="7" y="30"/>
                        <a:pt x="8" y="29"/>
                        <a:pt x="8" y="29"/>
                      </a:cubicBezTo>
                      <a:close/>
                      <a:moveTo>
                        <a:pt x="9" y="4"/>
                      </a:moveTo>
                      <a:cubicBezTo>
                        <a:pt x="9" y="3"/>
                        <a:pt x="10" y="3"/>
                        <a:pt x="10" y="3"/>
                      </a:cubicBezTo>
                      <a:cubicBezTo>
                        <a:pt x="26" y="3"/>
                        <a:pt x="26" y="3"/>
                        <a:pt x="26" y="3"/>
                      </a:cubicBezTo>
                      <a:cubicBezTo>
                        <a:pt x="27" y="3"/>
                        <a:pt x="27" y="3"/>
                        <a:pt x="27" y="4"/>
                      </a:cubicBezTo>
                      <a:cubicBezTo>
                        <a:pt x="28" y="6"/>
                        <a:pt x="29" y="8"/>
                        <a:pt x="30" y="10"/>
                      </a:cubicBezTo>
                      <a:cubicBezTo>
                        <a:pt x="6" y="10"/>
                        <a:pt x="6" y="10"/>
                        <a:pt x="6" y="10"/>
                      </a:cubicBezTo>
                      <a:cubicBezTo>
                        <a:pt x="7" y="8"/>
                        <a:pt x="8" y="6"/>
                        <a:pt x="9" y="4"/>
                      </a:cubicBezTo>
                      <a:close/>
                      <a:moveTo>
                        <a:pt x="5" y="16"/>
                      </a:moveTo>
                      <a:cubicBezTo>
                        <a:pt x="5" y="14"/>
                        <a:pt x="6" y="13"/>
                        <a:pt x="7" y="13"/>
                      </a:cubicBezTo>
                      <a:cubicBezTo>
                        <a:pt x="9" y="13"/>
                        <a:pt x="10" y="15"/>
                        <a:pt x="10" y="16"/>
                      </a:cubicBezTo>
                      <a:cubicBezTo>
                        <a:pt x="10" y="17"/>
                        <a:pt x="9" y="19"/>
                        <a:pt x="7" y="19"/>
                      </a:cubicBezTo>
                      <a:cubicBezTo>
                        <a:pt x="7" y="19"/>
                        <a:pt x="7" y="19"/>
                        <a:pt x="7" y="19"/>
                      </a:cubicBezTo>
                      <a:cubicBezTo>
                        <a:pt x="6" y="19"/>
                        <a:pt x="5" y="17"/>
                        <a:pt x="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03" name="Freeform 192">
                  <a:extLst>
                    <a:ext uri="{FF2B5EF4-FFF2-40B4-BE49-F238E27FC236}">
                      <a16:creationId xmlns:a16="http://schemas.microsoft.com/office/drawing/2014/main" id="{326E8132-BAB4-46FA-B1D1-929323ED3904}"/>
                    </a:ext>
                  </a:extLst>
                </p:cNvPr>
                <p:cNvSpPr>
                  <a:spLocks noEditPoints="1"/>
                </p:cNvSpPr>
                <p:nvPr/>
              </p:nvSpPr>
              <p:spPr bwMode="auto">
                <a:xfrm>
                  <a:off x="7343776" y="5729289"/>
                  <a:ext cx="198437" cy="157162"/>
                </a:xfrm>
                <a:custGeom>
                  <a:avLst/>
                  <a:gdLst>
                    <a:gd name="T0" fmla="*/ 43 w 48"/>
                    <a:gd name="T1" fmla="*/ 12 h 38"/>
                    <a:gd name="T2" fmla="*/ 34 w 48"/>
                    <a:gd name="T3" fmla="*/ 0 h 38"/>
                    <a:gd name="T4" fmla="*/ 8 w 48"/>
                    <a:gd name="T5" fmla="*/ 3 h 38"/>
                    <a:gd name="T6" fmla="*/ 4 w 48"/>
                    <a:gd name="T7" fmla="*/ 13 h 38"/>
                    <a:gd name="T8" fmla="*/ 0 w 48"/>
                    <a:gd name="T9" fmla="*/ 30 h 38"/>
                    <a:gd name="T10" fmla="*/ 2 w 48"/>
                    <a:gd name="T11" fmla="*/ 31 h 38"/>
                    <a:gd name="T12" fmla="*/ 5 w 48"/>
                    <a:gd name="T13" fmla="*/ 36 h 38"/>
                    <a:gd name="T14" fmla="*/ 9 w 48"/>
                    <a:gd name="T15" fmla="*/ 38 h 38"/>
                    <a:gd name="T16" fmla="*/ 11 w 48"/>
                    <a:gd name="T17" fmla="*/ 31 h 38"/>
                    <a:gd name="T18" fmla="*/ 37 w 48"/>
                    <a:gd name="T19" fmla="*/ 36 h 38"/>
                    <a:gd name="T20" fmla="*/ 42 w 48"/>
                    <a:gd name="T21" fmla="*/ 38 h 38"/>
                    <a:gd name="T22" fmla="*/ 43 w 48"/>
                    <a:gd name="T23" fmla="*/ 36 h 38"/>
                    <a:gd name="T24" fmla="*/ 46 w 48"/>
                    <a:gd name="T25" fmla="*/ 31 h 38"/>
                    <a:gd name="T26" fmla="*/ 48 w 48"/>
                    <a:gd name="T27" fmla="*/ 30 h 38"/>
                    <a:gd name="T28" fmla="*/ 48 w 48"/>
                    <a:gd name="T29" fmla="*/ 25 h 38"/>
                    <a:gd name="T30" fmla="*/ 44 w 48"/>
                    <a:gd name="T31" fmla="*/ 13 h 38"/>
                    <a:gd name="T32" fmla="*/ 14 w 48"/>
                    <a:gd name="T33" fmla="*/ 3 h 38"/>
                    <a:gd name="T34" fmla="*/ 36 w 48"/>
                    <a:gd name="T35" fmla="*/ 4 h 38"/>
                    <a:gd name="T36" fmla="*/ 9 w 48"/>
                    <a:gd name="T37" fmla="*/ 13 h 38"/>
                    <a:gd name="T38" fmla="*/ 10 w 48"/>
                    <a:gd name="T39" fmla="*/ 23 h 38"/>
                    <a:gd name="T40" fmla="*/ 6 w 48"/>
                    <a:gd name="T41" fmla="*/ 20 h 38"/>
                    <a:gd name="T42" fmla="*/ 13 w 48"/>
                    <a:gd name="T43" fmla="*/ 20 h 38"/>
                    <a:gd name="T44" fmla="*/ 32 w 48"/>
                    <a:gd name="T45" fmla="*/ 25 h 38"/>
                    <a:gd name="T46" fmla="*/ 31 w 48"/>
                    <a:gd name="T47" fmla="*/ 27 h 38"/>
                    <a:gd name="T48" fmla="*/ 19 w 48"/>
                    <a:gd name="T49" fmla="*/ 27 h 38"/>
                    <a:gd name="T50" fmla="*/ 16 w 48"/>
                    <a:gd name="T51" fmla="*/ 26 h 38"/>
                    <a:gd name="T52" fmla="*/ 16 w 48"/>
                    <a:gd name="T53" fmla="*/ 25 h 38"/>
                    <a:gd name="T54" fmla="*/ 19 w 48"/>
                    <a:gd name="T55" fmla="*/ 22 h 38"/>
                    <a:gd name="T56" fmla="*/ 32 w 48"/>
                    <a:gd name="T57" fmla="*/ 24 h 38"/>
                    <a:gd name="T58" fmla="*/ 38 w 48"/>
                    <a:gd name="T59" fmla="*/ 23 h 38"/>
                    <a:gd name="T60" fmla="*/ 38 w 48"/>
                    <a:gd name="T61" fmla="*/ 17 h 38"/>
                    <a:gd name="T62" fmla="*/ 38 w 48"/>
                    <a:gd name="T63" fmla="*/ 2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 h="38">
                      <a:moveTo>
                        <a:pt x="44" y="13"/>
                      </a:moveTo>
                      <a:cubicBezTo>
                        <a:pt x="43" y="13"/>
                        <a:pt x="43" y="13"/>
                        <a:pt x="43" y="12"/>
                      </a:cubicBezTo>
                      <a:cubicBezTo>
                        <a:pt x="42" y="9"/>
                        <a:pt x="41" y="6"/>
                        <a:pt x="39" y="3"/>
                      </a:cubicBezTo>
                      <a:cubicBezTo>
                        <a:pt x="39" y="1"/>
                        <a:pt x="37" y="0"/>
                        <a:pt x="34" y="0"/>
                      </a:cubicBezTo>
                      <a:cubicBezTo>
                        <a:pt x="14" y="0"/>
                        <a:pt x="14" y="0"/>
                        <a:pt x="14" y="0"/>
                      </a:cubicBezTo>
                      <a:cubicBezTo>
                        <a:pt x="11" y="0"/>
                        <a:pt x="9" y="1"/>
                        <a:pt x="8" y="3"/>
                      </a:cubicBezTo>
                      <a:cubicBezTo>
                        <a:pt x="7" y="6"/>
                        <a:pt x="6" y="9"/>
                        <a:pt x="5" y="12"/>
                      </a:cubicBezTo>
                      <a:cubicBezTo>
                        <a:pt x="5" y="13"/>
                        <a:pt x="4" y="13"/>
                        <a:pt x="4" y="13"/>
                      </a:cubicBezTo>
                      <a:cubicBezTo>
                        <a:pt x="2" y="14"/>
                        <a:pt x="0" y="16"/>
                        <a:pt x="0" y="19"/>
                      </a:cubicBezTo>
                      <a:cubicBezTo>
                        <a:pt x="0" y="30"/>
                        <a:pt x="0" y="30"/>
                        <a:pt x="0" y="30"/>
                      </a:cubicBezTo>
                      <a:cubicBezTo>
                        <a:pt x="0" y="30"/>
                        <a:pt x="0" y="30"/>
                        <a:pt x="0" y="30"/>
                      </a:cubicBezTo>
                      <a:cubicBezTo>
                        <a:pt x="0" y="30"/>
                        <a:pt x="1" y="31"/>
                        <a:pt x="2" y="31"/>
                      </a:cubicBezTo>
                      <a:cubicBezTo>
                        <a:pt x="5" y="31"/>
                        <a:pt x="5" y="31"/>
                        <a:pt x="5" y="31"/>
                      </a:cubicBezTo>
                      <a:cubicBezTo>
                        <a:pt x="5" y="36"/>
                        <a:pt x="5" y="36"/>
                        <a:pt x="5" y="36"/>
                      </a:cubicBezTo>
                      <a:cubicBezTo>
                        <a:pt x="5" y="37"/>
                        <a:pt x="5" y="38"/>
                        <a:pt x="6" y="38"/>
                      </a:cubicBezTo>
                      <a:cubicBezTo>
                        <a:pt x="9" y="38"/>
                        <a:pt x="9" y="38"/>
                        <a:pt x="9" y="38"/>
                      </a:cubicBezTo>
                      <a:cubicBezTo>
                        <a:pt x="10" y="38"/>
                        <a:pt x="11" y="37"/>
                        <a:pt x="11" y="36"/>
                      </a:cubicBezTo>
                      <a:cubicBezTo>
                        <a:pt x="11" y="31"/>
                        <a:pt x="11" y="31"/>
                        <a:pt x="11" y="31"/>
                      </a:cubicBezTo>
                      <a:cubicBezTo>
                        <a:pt x="37" y="31"/>
                        <a:pt x="37" y="31"/>
                        <a:pt x="37" y="31"/>
                      </a:cubicBezTo>
                      <a:cubicBezTo>
                        <a:pt x="37" y="36"/>
                        <a:pt x="37" y="36"/>
                        <a:pt x="37" y="36"/>
                      </a:cubicBezTo>
                      <a:cubicBezTo>
                        <a:pt x="37" y="37"/>
                        <a:pt x="38" y="38"/>
                        <a:pt x="39" y="38"/>
                      </a:cubicBezTo>
                      <a:cubicBezTo>
                        <a:pt x="42" y="38"/>
                        <a:pt x="42" y="38"/>
                        <a:pt x="42" y="38"/>
                      </a:cubicBezTo>
                      <a:cubicBezTo>
                        <a:pt x="42" y="38"/>
                        <a:pt x="42" y="38"/>
                        <a:pt x="43" y="38"/>
                      </a:cubicBezTo>
                      <a:cubicBezTo>
                        <a:pt x="43" y="37"/>
                        <a:pt x="43" y="37"/>
                        <a:pt x="43" y="36"/>
                      </a:cubicBezTo>
                      <a:cubicBezTo>
                        <a:pt x="43" y="31"/>
                        <a:pt x="43" y="31"/>
                        <a:pt x="43" y="31"/>
                      </a:cubicBezTo>
                      <a:cubicBezTo>
                        <a:pt x="46" y="31"/>
                        <a:pt x="46" y="31"/>
                        <a:pt x="46" y="31"/>
                      </a:cubicBezTo>
                      <a:cubicBezTo>
                        <a:pt x="47" y="31"/>
                        <a:pt x="47" y="31"/>
                        <a:pt x="47" y="31"/>
                      </a:cubicBezTo>
                      <a:cubicBezTo>
                        <a:pt x="48" y="30"/>
                        <a:pt x="48" y="30"/>
                        <a:pt x="48" y="30"/>
                      </a:cubicBezTo>
                      <a:cubicBezTo>
                        <a:pt x="48" y="30"/>
                        <a:pt x="48" y="30"/>
                        <a:pt x="48" y="30"/>
                      </a:cubicBezTo>
                      <a:cubicBezTo>
                        <a:pt x="48" y="25"/>
                        <a:pt x="48" y="25"/>
                        <a:pt x="48" y="25"/>
                      </a:cubicBezTo>
                      <a:cubicBezTo>
                        <a:pt x="48" y="19"/>
                        <a:pt x="48" y="19"/>
                        <a:pt x="48" y="19"/>
                      </a:cubicBezTo>
                      <a:cubicBezTo>
                        <a:pt x="48" y="16"/>
                        <a:pt x="46" y="14"/>
                        <a:pt x="44" y="13"/>
                      </a:cubicBezTo>
                      <a:close/>
                      <a:moveTo>
                        <a:pt x="12" y="4"/>
                      </a:moveTo>
                      <a:cubicBezTo>
                        <a:pt x="12" y="4"/>
                        <a:pt x="13" y="3"/>
                        <a:pt x="14" y="3"/>
                      </a:cubicBezTo>
                      <a:cubicBezTo>
                        <a:pt x="34" y="3"/>
                        <a:pt x="34" y="3"/>
                        <a:pt x="34" y="3"/>
                      </a:cubicBezTo>
                      <a:cubicBezTo>
                        <a:pt x="35" y="3"/>
                        <a:pt x="35" y="4"/>
                        <a:pt x="36" y="4"/>
                      </a:cubicBezTo>
                      <a:cubicBezTo>
                        <a:pt x="37" y="7"/>
                        <a:pt x="38" y="10"/>
                        <a:pt x="39" y="13"/>
                      </a:cubicBezTo>
                      <a:cubicBezTo>
                        <a:pt x="9" y="13"/>
                        <a:pt x="9" y="13"/>
                        <a:pt x="9" y="13"/>
                      </a:cubicBezTo>
                      <a:cubicBezTo>
                        <a:pt x="10" y="10"/>
                        <a:pt x="11" y="7"/>
                        <a:pt x="12" y="4"/>
                      </a:cubicBezTo>
                      <a:close/>
                      <a:moveTo>
                        <a:pt x="10" y="23"/>
                      </a:moveTo>
                      <a:cubicBezTo>
                        <a:pt x="10" y="23"/>
                        <a:pt x="10" y="23"/>
                        <a:pt x="10" y="23"/>
                      </a:cubicBezTo>
                      <a:cubicBezTo>
                        <a:pt x="8" y="23"/>
                        <a:pt x="6" y="22"/>
                        <a:pt x="6" y="20"/>
                      </a:cubicBezTo>
                      <a:cubicBezTo>
                        <a:pt x="7" y="18"/>
                        <a:pt x="8" y="17"/>
                        <a:pt x="10" y="17"/>
                      </a:cubicBezTo>
                      <a:cubicBezTo>
                        <a:pt x="12" y="17"/>
                        <a:pt x="13" y="18"/>
                        <a:pt x="13" y="20"/>
                      </a:cubicBezTo>
                      <a:cubicBezTo>
                        <a:pt x="13" y="22"/>
                        <a:pt x="12" y="23"/>
                        <a:pt x="10" y="23"/>
                      </a:cubicBezTo>
                      <a:close/>
                      <a:moveTo>
                        <a:pt x="32" y="25"/>
                      </a:moveTo>
                      <a:cubicBezTo>
                        <a:pt x="32" y="26"/>
                        <a:pt x="32" y="26"/>
                        <a:pt x="32" y="26"/>
                      </a:cubicBezTo>
                      <a:cubicBezTo>
                        <a:pt x="32" y="27"/>
                        <a:pt x="32" y="27"/>
                        <a:pt x="31" y="27"/>
                      </a:cubicBezTo>
                      <a:cubicBezTo>
                        <a:pt x="29" y="27"/>
                        <a:pt x="29" y="27"/>
                        <a:pt x="29" y="27"/>
                      </a:cubicBezTo>
                      <a:cubicBezTo>
                        <a:pt x="19" y="27"/>
                        <a:pt x="19" y="27"/>
                        <a:pt x="19" y="27"/>
                      </a:cubicBezTo>
                      <a:cubicBezTo>
                        <a:pt x="17" y="27"/>
                        <a:pt x="17" y="27"/>
                        <a:pt x="17" y="27"/>
                      </a:cubicBezTo>
                      <a:cubicBezTo>
                        <a:pt x="16" y="27"/>
                        <a:pt x="16" y="27"/>
                        <a:pt x="16" y="26"/>
                      </a:cubicBezTo>
                      <a:cubicBezTo>
                        <a:pt x="16" y="25"/>
                        <a:pt x="16" y="25"/>
                        <a:pt x="16" y="25"/>
                      </a:cubicBezTo>
                      <a:cubicBezTo>
                        <a:pt x="16" y="25"/>
                        <a:pt x="16" y="25"/>
                        <a:pt x="16" y="25"/>
                      </a:cubicBezTo>
                      <a:cubicBezTo>
                        <a:pt x="16" y="24"/>
                        <a:pt x="16" y="24"/>
                        <a:pt x="16" y="24"/>
                      </a:cubicBezTo>
                      <a:cubicBezTo>
                        <a:pt x="16" y="23"/>
                        <a:pt x="17" y="22"/>
                        <a:pt x="19" y="22"/>
                      </a:cubicBezTo>
                      <a:cubicBezTo>
                        <a:pt x="29" y="22"/>
                        <a:pt x="29" y="22"/>
                        <a:pt x="29" y="22"/>
                      </a:cubicBezTo>
                      <a:cubicBezTo>
                        <a:pt x="31" y="22"/>
                        <a:pt x="32" y="23"/>
                        <a:pt x="32" y="24"/>
                      </a:cubicBezTo>
                      <a:cubicBezTo>
                        <a:pt x="32" y="25"/>
                        <a:pt x="32" y="25"/>
                        <a:pt x="32" y="25"/>
                      </a:cubicBezTo>
                      <a:close/>
                      <a:moveTo>
                        <a:pt x="38" y="23"/>
                      </a:moveTo>
                      <a:cubicBezTo>
                        <a:pt x="36" y="23"/>
                        <a:pt x="35" y="22"/>
                        <a:pt x="35" y="20"/>
                      </a:cubicBezTo>
                      <a:cubicBezTo>
                        <a:pt x="35" y="18"/>
                        <a:pt x="36" y="17"/>
                        <a:pt x="38" y="17"/>
                      </a:cubicBezTo>
                      <a:cubicBezTo>
                        <a:pt x="40" y="17"/>
                        <a:pt x="41" y="18"/>
                        <a:pt x="41" y="20"/>
                      </a:cubicBezTo>
                      <a:cubicBezTo>
                        <a:pt x="41" y="22"/>
                        <a:pt x="40" y="23"/>
                        <a:pt x="38"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82" name="Freeform 193">
                <a:extLst>
                  <a:ext uri="{FF2B5EF4-FFF2-40B4-BE49-F238E27FC236}">
                    <a16:creationId xmlns:a16="http://schemas.microsoft.com/office/drawing/2014/main" id="{87BC4CEE-F820-4638-9E9B-71A943A48D63}"/>
                  </a:ext>
                </a:extLst>
              </p:cNvPr>
              <p:cNvSpPr>
                <a:spLocks noEditPoints="1"/>
              </p:cNvSpPr>
              <p:nvPr/>
            </p:nvSpPr>
            <p:spPr bwMode="auto">
              <a:xfrm>
                <a:off x="4955721" y="4276867"/>
                <a:ext cx="129779" cy="214312"/>
              </a:xfrm>
              <a:custGeom>
                <a:avLst/>
                <a:gdLst>
                  <a:gd name="T0" fmla="*/ 39 w 42"/>
                  <a:gd name="T1" fmla="*/ 25 h 69"/>
                  <a:gd name="T2" fmla="*/ 36 w 42"/>
                  <a:gd name="T3" fmla="*/ 3 h 69"/>
                  <a:gd name="T4" fmla="*/ 4 w 42"/>
                  <a:gd name="T5" fmla="*/ 5 h 69"/>
                  <a:gd name="T6" fmla="*/ 4 w 42"/>
                  <a:gd name="T7" fmla="*/ 64 h 69"/>
                  <a:gd name="T8" fmla="*/ 36 w 42"/>
                  <a:gd name="T9" fmla="*/ 66 h 69"/>
                  <a:gd name="T10" fmla="*/ 9 w 42"/>
                  <a:gd name="T11" fmla="*/ 51 h 69"/>
                  <a:gd name="T12" fmla="*/ 9 w 42"/>
                  <a:gd name="T13" fmla="*/ 47 h 69"/>
                  <a:gd name="T14" fmla="*/ 14 w 42"/>
                  <a:gd name="T15" fmla="*/ 49 h 69"/>
                  <a:gd name="T16" fmla="*/ 9 w 42"/>
                  <a:gd name="T17" fmla="*/ 51 h 69"/>
                  <a:gd name="T18" fmla="*/ 15 w 42"/>
                  <a:gd name="T19" fmla="*/ 43 h 69"/>
                  <a:gd name="T20" fmla="*/ 24 w 42"/>
                  <a:gd name="T21" fmla="*/ 41 h 69"/>
                  <a:gd name="T22" fmla="*/ 24 w 42"/>
                  <a:gd name="T23" fmla="*/ 45 h 69"/>
                  <a:gd name="T24" fmla="*/ 19 w 42"/>
                  <a:gd name="T25" fmla="*/ 51 h 69"/>
                  <a:gd name="T26" fmla="*/ 19 w 42"/>
                  <a:gd name="T27" fmla="*/ 47 h 69"/>
                  <a:gd name="T28" fmla="*/ 25 w 42"/>
                  <a:gd name="T29" fmla="*/ 49 h 69"/>
                  <a:gd name="T30" fmla="*/ 19 w 42"/>
                  <a:gd name="T31" fmla="*/ 51 h 69"/>
                  <a:gd name="T32" fmla="*/ 28 w 42"/>
                  <a:gd name="T33" fmla="*/ 49 h 69"/>
                  <a:gd name="T34" fmla="*/ 33 w 42"/>
                  <a:gd name="T35" fmla="*/ 47 h 69"/>
                  <a:gd name="T36" fmla="*/ 33 w 42"/>
                  <a:gd name="T37" fmla="*/ 51 h 69"/>
                  <a:gd name="T38" fmla="*/ 9 w 42"/>
                  <a:gd name="T39" fmla="*/ 56 h 69"/>
                  <a:gd name="T40" fmla="*/ 9 w 42"/>
                  <a:gd name="T41" fmla="*/ 53 h 69"/>
                  <a:gd name="T42" fmla="*/ 14 w 42"/>
                  <a:gd name="T43" fmla="*/ 55 h 69"/>
                  <a:gd name="T44" fmla="*/ 9 w 42"/>
                  <a:gd name="T45" fmla="*/ 56 h 69"/>
                  <a:gd name="T46" fmla="*/ 17 w 42"/>
                  <a:gd name="T47" fmla="*/ 55 h 69"/>
                  <a:gd name="T48" fmla="*/ 23 w 42"/>
                  <a:gd name="T49" fmla="*/ 53 h 69"/>
                  <a:gd name="T50" fmla="*/ 23 w 42"/>
                  <a:gd name="T51" fmla="*/ 56 h 69"/>
                  <a:gd name="T52" fmla="*/ 30 w 42"/>
                  <a:gd name="T53" fmla="*/ 56 h 69"/>
                  <a:gd name="T54" fmla="*/ 30 w 42"/>
                  <a:gd name="T55" fmla="*/ 53 h 69"/>
                  <a:gd name="T56" fmla="*/ 35 w 42"/>
                  <a:gd name="T57" fmla="*/ 55 h 69"/>
                  <a:gd name="T58" fmla="*/ 30 w 42"/>
                  <a:gd name="T59" fmla="*/ 56 h 69"/>
                  <a:gd name="T60" fmla="*/ 7 w 42"/>
                  <a:gd name="T61" fmla="*/ 60 h 69"/>
                  <a:gd name="T62" fmla="*/ 12 w 42"/>
                  <a:gd name="T63" fmla="*/ 59 h 69"/>
                  <a:gd name="T64" fmla="*/ 12 w 42"/>
                  <a:gd name="T65" fmla="*/ 62 h 69"/>
                  <a:gd name="T66" fmla="*/ 19 w 42"/>
                  <a:gd name="T67" fmla="*/ 62 h 69"/>
                  <a:gd name="T68" fmla="*/ 19 w 42"/>
                  <a:gd name="T69" fmla="*/ 59 h 69"/>
                  <a:gd name="T70" fmla="*/ 25 w 42"/>
                  <a:gd name="T71" fmla="*/ 60 h 69"/>
                  <a:gd name="T72" fmla="*/ 19 w 42"/>
                  <a:gd name="T73" fmla="*/ 62 h 69"/>
                  <a:gd name="T74" fmla="*/ 28 w 42"/>
                  <a:gd name="T75" fmla="*/ 60 h 69"/>
                  <a:gd name="T76" fmla="*/ 33 w 42"/>
                  <a:gd name="T77" fmla="*/ 59 h 69"/>
                  <a:gd name="T78" fmla="*/ 33 w 42"/>
                  <a:gd name="T79" fmla="*/ 62 h 69"/>
                  <a:gd name="T80" fmla="*/ 9 w 42"/>
                  <a:gd name="T81" fmla="*/ 45 h 69"/>
                  <a:gd name="T82" fmla="*/ 9 w 42"/>
                  <a:gd name="T83" fmla="*/ 41 h 69"/>
                  <a:gd name="T84" fmla="*/ 13 w 42"/>
                  <a:gd name="T85" fmla="*/ 43 h 69"/>
                  <a:gd name="T86" fmla="*/ 9 w 42"/>
                  <a:gd name="T87" fmla="*/ 45 h 69"/>
                  <a:gd name="T88" fmla="*/ 29 w 42"/>
                  <a:gd name="T89" fmla="*/ 43 h 69"/>
                  <a:gd name="T90" fmla="*/ 33 w 42"/>
                  <a:gd name="T91" fmla="*/ 41 h 69"/>
                  <a:gd name="T92" fmla="*/ 33 w 42"/>
                  <a:gd name="T93" fmla="*/ 45 h 69"/>
                  <a:gd name="T94" fmla="*/ 17 w 42"/>
                  <a:gd name="T95" fmla="*/ 8 h 69"/>
                  <a:gd name="T96" fmla="*/ 17 w 42"/>
                  <a:gd name="T97" fmla="*/ 5 h 69"/>
                  <a:gd name="T98" fmla="*/ 26 w 42"/>
                  <a:gd name="T99" fmla="*/ 6 h 69"/>
                  <a:gd name="T100" fmla="*/ 17 w 42"/>
                  <a:gd name="T101" fmla="*/ 8 h 69"/>
                  <a:gd name="T102" fmla="*/ 41 w 42"/>
                  <a:gd name="T103" fmla="*/ 64 h 69"/>
                  <a:gd name="T104" fmla="*/ 6 w 42"/>
                  <a:gd name="T105" fmla="*/ 69 h 69"/>
                  <a:gd name="T106" fmla="*/ 0 w 42"/>
                  <a:gd name="T107" fmla="*/ 15 h 69"/>
                  <a:gd name="T108" fmla="*/ 6 w 42"/>
                  <a:gd name="T109" fmla="*/ 0 h 69"/>
                  <a:gd name="T110" fmla="*/ 41 w 42"/>
                  <a:gd name="T111" fmla="*/ 5 h 69"/>
                  <a:gd name="T112" fmla="*/ 7 w 42"/>
                  <a:gd name="T113" fmla="*/ 36 h 69"/>
                  <a:gd name="T114" fmla="*/ 36 w 42"/>
                  <a:gd name="T115" fmla="*/ 35 h 69"/>
                  <a:gd name="T116" fmla="*/ 35 w 42"/>
                  <a:gd name="T117" fmla="*/ 10 h 69"/>
                  <a:gd name="T118" fmla="*/ 6 w 42"/>
                  <a:gd name="T119" fmla="*/ 11 h 69"/>
                  <a:gd name="T120" fmla="*/ 7 w 42"/>
                  <a:gd name="T121" fmla="*/ 3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 h="69">
                    <a:moveTo>
                      <a:pt x="38" y="64"/>
                    </a:moveTo>
                    <a:cubicBezTo>
                      <a:pt x="38" y="51"/>
                      <a:pt x="39" y="38"/>
                      <a:pt x="39" y="25"/>
                    </a:cubicBezTo>
                    <a:cubicBezTo>
                      <a:pt x="39" y="15"/>
                      <a:pt x="39" y="15"/>
                      <a:pt x="38" y="5"/>
                    </a:cubicBezTo>
                    <a:cubicBezTo>
                      <a:pt x="38" y="4"/>
                      <a:pt x="37" y="3"/>
                      <a:pt x="36" y="3"/>
                    </a:cubicBezTo>
                    <a:cubicBezTo>
                      <a:pt x="26" y="3"/>
                      <a:pt x="16" y="3"/>
                      <a:pt x="6" y="3"/>
                    </a:cubicBezTo>
                    <a:cubicBezTo>
                      <a:pt x="5" y="3"/>
                      <a:pt x="4" y="4"/>
                      <a:pt x="4" y="5"/>
                    </a:cubicBezTo>
                    <a:cubicBezTo>
                      <a:pt x="3" y="20"/>
                      <a:pt x="3" y="28"/>
                      <a:pt x="3" y="45"/>
                    </a:cubicBezTo>
                    <a:cubicBezTo>
                      <a:pt x="4" y="52"/>
                      <a:pt x="4" y="60"/>
                      <a:pt x="4" y="64"/>
                    </a:cubicBezTo>
                    <a:cubicBezTo>
                      <a:pt x="4" y="65"/>
                      <a:pt x="5" y="66"/>
                      <a:pt x="6" y="66"/>
                    </a:cubicBezTo>
                    <a:cubicBezTo>
                      <a:pt x="16" y="66"/>
                      <a:pt x="26" y="66"/>
                      <a:pt x="36" y="66"/>
                    </a:cubicBezTo>
                    <a:cubicBezTo>
                      <a:pt x="37" y="66"/>
                      <a:pt x="38" y="65"/>
                      <a:pt x="38" y="64"/>
                    </a:cubicBezTo>
                    <a:close/>
                    <a:moveTo>
                      <a:pt x="9" y="51"/>
                    </a:moveTo>
                    <a:cubicBezTo>
                      <a:pt x="8" y="51"/>
                      <a:pt x="7" y="50"/>
                      <a:pt x="7" y="49"/>
                    </a:cubicBezTo>
                    <a:cubicBezTo>
                      <a:pt x="7" y="48"/>
                      <a:pt x="8" y="47"/>
                      <a:pt x="9" y="47"/>
                    </a:cubicBezTo>
                    <a:cubicBezTo>
                      <a:pt x="12" y="47"/>
                      <a:pt x="12" y="47"/>
                      <a:pt x="12" y="47"/>
                    </a:cubicBezTo>
                    <a:cubicBezTo>
                      <a:pt x="13" y="47"/>
                      <a:pt x="14" y="48"/>
                      <a:pt x="14" y="49"/>
                    </a:cubicBezTo>
                    <a:cubicBezTo>
                      <a:pt x="14" y="50"/>
                      <a:pt x="13" y="51"/>
                      <a:pt x="12" y="51"/>
                    </a:cubicBezTo>
                    <a:lnTo>
                      <a:pt x="9" y="51"/>
                    </a:lnTo>
                    <a:close/>
                    <a:moveTo>
                      <a:pt x="17" y="45"/>
                    </a:moveTo>
                    <a:cubicBezTo>
                      <a:pt x="16" y="45"/>
                      <a:pt x="15" y="44"/>
                      <a:pt x="15" y="43"/>
                    </a:cubicBezTo>
                    <a:cubicBezTo>
                      <a:pt x="15" y="42"/>
                      <a:pt x="16" y="41"/>
                      <a:pt x="17" y="41"/>
                    </a:cubicBezTo>
                    <a:cubicBezTo>
                      <a:pt x="24" y="41"/>
                      <a:pt x="24" y="41"/>
                      <a:pt x="24" y="41"/>
                    </a:cubicBezTo>
                    <a:cubicBezTo>
                      <a:pt x="26" y="41"/>
                      <a:pt x="27" y="42"/>
                      <a:pt x="27" y="43"/>
                    </a:cubicBezTo>
                    <a:cubicBezTo>
                      <a:pt x="27" y="44"/>
                      <a:pt x="26" y="45"/>
                      <a:pt x="24" y="45"/>
                    </a:cubicBezTo>
                    <a:lnTo>
                      <a:pt x="17" y="45"/>
                    </a:lnTo>
                    <a:close/>
                    <a:moveTo>
                      <a:pt x="19" y="51"/>
                    </a:moveTo>
                    <a:cubicBezTo>
                      <a:pt x="18" y="51"/>
                      <a:pt x="17" y="50"/>
                      <a:pt x="17" y="49"/>
                    </a:cubicBezTo>
                    <a:cubicBezTo>
                      <a:pt x="17" y="48"/>
                      <a:pt x="18" y="47"/>
                      <a:pt x="19" y="47"/>
                    </a:cubicBezTo>
                    <a:cubicBezTo>
                      <a:pt x="23" y="47"/>
                      <a:pt x="23" y="47"/>
                      <a:pt x="23" y="47"/>
                    </a:cubicBezTo>
                    <a:cubicBezTo>
                      <a:pt x="24" y="47"/>
                      <a:pt x="25" y="48"/>
                      <a:pt x="25" y="49"/>
                    </a:cubicBezTo>
                    <a:cubicBezTo>
                      <a:pt x="25" y="50"/>
                      <a:pt x="24" y="51"/>
                      <a:pt x="23" y="51"/>
                    </a:cubicBezTo>
                    <a:lnTo>
                      <a:pt x="19" y="51"/>
                    </a:lnTo>
                    <a:close/>
                    <a:moveTo>
                      <a:pt x="30" y="51"/>
                    </a:moveTo>
                    <a:cubicBezTo>
                      <a:pt x="29" y="51"/>
                      <a:pt x="28" y="50"/>
                      <a:pt x="28" y="49"/>
                    </a:cubicBezTo>
                    <a:cubicBezTo>
                      <a:pt x="28" y="48"/>
                      <a:pt x="29" y="47"/>
                      <a:pt x="30" y="47"/>
                    </a:cubicBezTo>
                    <a:cubicBezTo>
                      <a:pt x="33" y="47"/>
                      <a:pt x="33" y="47"/>
                      <a:pt x="33" y="47"/>
                    </a:cubicBezTo>
                    <a:cubicBezTo>
                      <a:pt x="34" y="47"/>
                      <a:pt x="35" y="48"/>
                      <a:pt x="35" y="49"/>
                    </a:cubicBezTo>
                    <a:cubicBezTo>
                      <a:pt x="35" y="50"/>
                      <a:pt x="34" y="51"/>
                      <a:pt x="33" y="51"/>
                    </a:cubicBezTo>
                    <a:lnTo>
                      <a:pt x="30" y="51"/>
                    </a:lnTo>
                    <a:close/>
                    <a:moveTo>
                      <a:pt x="9" y="56"/>
                    </a:moveTo>
                    <a:cubicBezTo>
                      <a:pt x="8" y="56"/>
                      <a:pt x="7" y="56"/>
                      <a:pt x="7" y="55"/>
                    </a:cubicBezTo>
                    <a:cubicBezTo>
                      <a:pt x="7" y="54"/>
                      <a:pt x="8" y="53"/>
                      <a:pt x="9" y="53"/>
                    </a:cubicBezTo>
                    <a:cubicBezTo>
                      <a:pt x="12" y="53"/>
                      <a:pt x="12" y="53"/>
                      <a:pt x="12" y="53"/>
                    </a:cubicBezTo>
                    <a:cubicBezTo>
                      <a:pt x="13" y="53"/>
                      <a:pt x="14" y="54"/>
                      <a:pt x="14" y="55"/>
                    </a:cubicBezTo>
                    <a:cubicBezTo>
                      <a:pt x="14" y="56"/>
                      <a:pt x="13" y="56"/>
                      <a:pt x="12" y="56"/>
                    </a:cubicBezTo>
                    <a:lnTo>
                      <a:pt x="9" y="56"/>
                    </a:lnTo>
                    <a:close/>
                    <a:moveTo>
                      <a:pt x="19" y="56"/>
                    </a:moveTo>
                    <a:cubicBezTo>
                      <a:pt x="18" y="56"/>
                      <a:pt x="17" y="56"/>
                      <a:pt x="17" y="55"/>
                    </a:cubicBezTo>
                    <a:cubicBezTo>
                      <a:pt x="17" y="54"/>
                      <a:pt x="18" y="53"/>
                      <a:pt x="19" y="53"/>
                    </a:cubicBezTo>
                    <a:cubicBezTo>
                      <a:pt x="23" y="53"/>
                      <a:pt x="23" y="53"/>
                      <a:pt x="23" y="53"/>
                    </a:cubicBezTo>
                    <a:cubicBezTo>
                      <a:pt x="24" y="53"/>
                      <a:pt x="25" y="54"/>
                      <a:pt x="25" y="55"/>
                    </a:cubicBezTo>
                    <a:cubicBezTo>
                      <a:pt x="25" y="56"/>
                      <a:pt x="24" y="56"/>
                      <a:pt x="23" y="56"/>
                    </a:cubicBezTo>
                    <a:lnTo>
                      <a:pt x="19" y="56"/>
                    </a:lnTo>
                    <a:close/>
                    <a:moveTo>
                      <a:pt x="30" y="56"/>
                    </a:moveTo>
                    <a:cubicBezTo>
                      <a:pt x="29" y="56"/>
                      <a:pt x="28" y="56"/>
                      <a:pt x="28" y="55"/>
                    </a:cubicBezTo>
                    <a:cubicBezTo>
                      <a:pt x="28" y="54"/>
                      <a:pt x="29" y="53"/>
                      <a:pt x="30" y="53"/>
                    </a:cubicBezTo>
                    <a:cubicBezTo>
                      <a:pt x="33" y="53"/>
                      <a:pt x="33" y="53"/>
                      <a:pt x="33" y="53"/>
                    </a:cubicBezTo>
                    <a:cubicBezTo>
                      <a:pt x="34" y="53"/>
                      <a:pt x="35" y="54"/>
                      <a:pt x="35" y="55"/>
                    </a:cubicBezTo>
                    <a:cubicBezTo>
                      <a:pt x="35" y="56"/>
                      <a:pt x="34" y="56"/>
                      <a:pt x="33" y="56"/>
                    </a:cubicBezTo>
                    <a:lnTo>
                      <a:pt x="30" y="56"/>
                    </a:lnTo>
                    <a:close/>
                    <a:moveTo>
                      <a:pt x="9" y="62"/>
                    </a:moveTo>
                    <a:cubicBezTo>
                      <a:pt x="8" y="62"/>
                      <a:pt x="7" y="61"/>
                      <a:pt x="7" y="60"/>
                    </a:cubicBezTo>
                    <a:cubicBezTo>
                      <a:pt x="7" y="59"/>
                      <a:pt x="8" y="59"/>
                      <a:pt x="9" y="59"/>
                    </a:cubicBezTo>
                    <a:cubicBezTo>
                      <a:pt x="12" y="59"/>
                      <a:pt x="12" y="59"/>
                      <a:pt x="12" y="59"/>
                    </a:cubicBezTo>
                    <a:cubicBezTo>
                      <a:pt x="13" y="59"/>
                      <a:pt x="14" y="59"/>
                      <a:pt x="14" y="60"/>
                    </a:cubicBezTo>
                    <a:cubicBezTo>
                      <a:pt x="14" y="61"/>
                      <a:pt x="13" y="62"/>
                      <a:pt x="12" y="62"/>
                    </a:cubicBezTo>
                    <a:lnTo>
                      <a:pt x="9" y="62"/>
                    </a:lnTo>
                    <a:close/>
                    <a:moveTo>
                      <a:pt x="19" y="62"/>
                    </a:moveTo>
                    <a:cubicBezTo>
                      <a:pt x="18" y="62"/>
                      <a:pt x="17" y="61"/>
                      <a:pt x="17" y="60"/>
                    </a:cubicBezTo>
                    <a:cubicBezTo>
                      <a:pt x="17" y="59"/>
                      <a:pt x="18" y="59"/>
                      <a:pt x="19" y="59"/>
                    </a:cubicBezTo>
                    <a:cubicBezTo>
                      <a:pt x="23" y="59"/>
                      <a:pt x="23" y="59"/>
                      <a:pt x="23" y="59"/>
                    </a:cubicBezTo>
                    <a:cubicBezTo>
                      <a:pt x="24" y="59"/>
                      <a:pt x="25" y="59"/>
                      <a:pt x="25" y="60"/>
                    </a:cubicBezTo>
                    <a:cubicBezTo>
                      <a:pt x="25" y="61"/>
                      <a:pt x="24" y="62"/>
                      <a:pt x="23" y="62"/>
                    </a:cubicBezTo>
                    <a:lnTo>
                      <a:pt x="19" y="62"/>
                    </a:lnTo>
                    <a:close/>
                    <a:moveTo>
                      <a:pt x="30" y="62"/>
                    </a:moveTo>
                    <a:cubicBezTo>
                      <a:pt x="29" y="62"/>
                      <a:pt x="28" y="61"/>
                      <a:pt x="28" y="60"/>
                    </a:cubicBezTo>
                    <a:cubicBezTo>
                      <a:pt x="28" y="59"/>
                      <a:pt x="29" y="59"/>
                      <a:pt x="30" y="59"/>
                    </a:cubicBezTo>
                    <a:cubicBezTo>
                      <a:pt x="33" y="59"/>
                      <a:pt x="33" y="59"/>
                      <a:pt x="33" y="59"/>
                    </a:cubicBezTo>
                    <a:cubicBezTo>
                      <a:pt x="34" y="59"/>
                      <a:pt x="35" y="59"/>
                      <a:pt x="35" y="60"/>
                    </a:cubicBezTo>
                    <a:cubicBezTo>
                      <a:pt x="35" y="61"/>
                      <a:pt x="34" y="62"/>
                      <a:pt x="33" y="62"/>
                    </a:cubicBezTo>
                    <a:lnTo>
                      <a:pt x="30" y="62"/>
                    </a:lnTo>
                    <a:close/>
                    <a:moveTo>
                      <a:pt x="9" y="45"/>
                    </a:moveTo>
                    <a:cubicBezTo>
                      <a:pt x="8" y="45"/>
                      <a:pt x="7" y="44"/>
                      <a:pt x="7" y="43"/>
                    </a:cubicBezTo>
                    <a:cubicBezTo>
                      <a:pt x="7" y="42"/>
                      <a:pt x="8" y="41"/>
                      <a:pt x="9" y="41"/>
                    </a:cubicBezTo>
                    <a:cubicBezTo>
                      <a:pt x="11" y="41"/>
                      <a:pt x="11" y="41"/>
                      <a:pt x="11" y="41"/>
                    </a:cubicBezTo>
                    <a:cubicBezTo>
                      <a:pt x="12" y="41"/>
                      <a:pt x="13" y="42"/>
                      <a:pt x="13" y="43"/>
                    </a:cubicBezTo>
                    <a:cubicBezTo>
                      <a:pt x="13" y="44"/>
                      <a:pt x="12" y="45"/>
                      <a:pt x="11" y="45"/>
                    </a:cubicBezTo>
                    <a:lnTo>
                      <a:pt x="9" y="45"/>
                    </a:lnTo>
                    <a:close/>
                    <a:moveTo>
                      <a:pt x="31" y="45"/>
                    </a:moveTo>
                    <a:cubicBezTo>
                      <a:pt x="30" y="45"/>
                      <a:pt x="29" y="44"/>
                      <a:pt x="29" y="43"/>
                    </a:cubicBezTo>
                    <a:cubicBezTo>
                      <a:pt x="29" y="42"/>
                      <a:pt x="30" y="41"/>
                      <a:pt x="31" y="41"/>
                    </a:cubicBezTo>
                    <a:cubicBezTo>
                      <a:pt x="33" y="41"/>
                      <a:pt x="33" y="41"/>
                      <a:pt x="33" y="41"/>
                    </a:cubicBezTo>
                    <a:cubicBezTo>
                      <a:pt x="34" y="41"/>
                      <a:pt x="35" y="42"/>
                      <a:pt x="35" y="43"/>
                    </a:cubicBezTo>
                    <a:cubicBezTo>
                      <a:pt x="35" y="44"/>
                      <a:pt x="34" y="45"/>
                      <a:pt x="33" y="45"/>
                    </a:cubicBezTo>
                    <a:lnTo>
                      <a:pt x="31" y="45"/>
                    </a:lnTo>
                    <a:close/>
                    <a:moveTo>
                      <a:pt x="17" y="8"/>
                    </a:moveTo>
                    <a:cubicBezTo>
                      <a:pt x="16" y="8"/>
                      <a:pt x="16" y="7"/>
                      <a:pt x="16" y="6"/>
                    </a:cubicBezTo>
                    <a:cubicBezTo>
                      <a:pt x="16" y="6"/>
                      <a:pt x="16" y="5"/>
                      <a:pt x="17" y="5"/>
                    </a:cubicBezTo>
                    <a:cubicBezTo>
                      <a:pt x="25" y="5"/>
                      <a:pt x="25" y="5"/>
                      <a:pt x="25" y="5"/>
                    </a:cubicBezTo>
                    <a:cubicBezTo>
                      <a:pt x="26" y="5"/>
                      <a:pt x="26" y="6"/>
                      <a:pt x="26" y="6"/>
                    </a:cubicBezTo>
                    <a:cubicBezTo>
                      <a:pt x="26" y="7"/>
                      <a:pt x="26" y="8"/>
                      <a:pt x="25" y="8"/>
                    </a:cubicBezTo>
                    <a:lnTo>
                      <a:pt x="17" y="8"/>
                    </a:lnTo>
                    <a:close/>
                    <a:moveTo>
                      <a:pt x="41" y="45"/>
                    </a:moveTo>
                    <a:cubicBezTo>
                      <a:pt x="41" y="52"/>
                      <a:pt x="41" y="59"/>
                      <a:pt x="41" y="64"/>
                    </a:cubicBezTo>
                    <a:cubicBezTo>
                      <a:pt x="41" y="67"/>
                      <a:pt x="39" y="69"/>
                      <a:pt x="36" y="69"/>
                    </a:cubicBezTo>
                    <a:cubicBezTo>
                      <a:pt x="26" y="69"/>
                      <a:pt x="16" y="69"/>
                      <a:pt x="6" y="69"/>
                    </a:cubicBezTo>
                    <a:cubicBezTo>
                      <a:pt x="3" y="69"/>
                      <a:pt x="1" y="67"/>
                      <a:pt x="1" y="64"/>
                    </a:cubicBezTo>
                    <a:cubicBezTo>
                      <a:pt x="1" y="50"/>
                      <a:pt x="0" y="29"/>
                      <a:pt x="0" y="15"/>
                    </a:cubicBezTo>
                    <a:cubicBezTo>
                      <a:pt x="0" y="12"/>
                      <a:pt x="1" y="10"/>
                      <a:pt x="1" y="5"/>
                    </a:cubicBezTo>
                    <a:cubicBezTo>
                      <a:pt x="1" y="2"/>
                      <a:pt x="3" y="0"/>
                      <a:pt x="6" y="0"/>
                    </a:cubicBezTo>
                    <a:cubicBezTo>
                      <a:pt x="16" y="0"/>
                      <a:pt x="26" y="0"/>
                      <a:pt x="36" y="0"/>
                    </a:cubicBezTo>
                    <a:cubicBezTo>
                      <a:pt x="39" y="0"/>
                      <a:pt x="41" y="2"/>
                      <a:pt x="41" y="5"/>
                    </a:cubicBezTo>
                    <a:cubicBezTo>
                      <a:pt x="42" y="20"/>
                      <a:pt x="42" y="28"/>
                      <a:pt x="41" y="45"/>
                    </a:cubicBezTo>
                    <a:close/>
                    <a:moveTo>
                      <a:pt x="7" y="36"/>
                    </a:moveTo>
                    <a:cubicBezTo>
                      <a:pt x="35" y="36"/>
                      <a:pt x="35" y="36"/>
                      <a:pt x="35" y="36"/>
                    </a:cubicBezTo>
                    <a:cubicBezTo>
                      <a:pt x="36" y="36"/>
                      <a:pt x="36" y="36"/>
                      <a:pt x="36" y="35"/>
                    </a:cubicBezTo>
                    <a:cubicBezTo>
                      <a:pt x="36" y="11"/>
                      <a:pt x="36" y="11"/>
                      <a:pt x="36" y="11"/>
                    </a:cubicBezTo>
                    <a:cubicBezTo>
                      <a:pt x="36" y="11"/>
                      <a:pt x="36" y="10"/>
                      <a:pt x="35" y="10"/>
                    </a:cubicBezTo>
                    <a:cubicBezTo>
                      <a:pt x="7" y="10"/>
                      <a:pt x="7" y="10"/>
                      <a:pt x="7" y="10"/>
                    </a:cubicBezTo>
                    <a:cubicBezTo>
                      <a:pt x="6" y="10"/>
                      <a:pt x="6" y="11"/>
                      <a:pt x="6" y="11"/>
                    </a:cubicBezTo>
                    <a:cubicBezTo>
                      <a:pt x="6" y="35"/>
                      <a:pt x="6" y="35"/>
                      <a:pt x="6" y="35"/>
                    </a:cubicBezTo>
                    <a:cubicBezTo>
                      <a:pt x="6" y="36"/>
                      <a:pt x="6" y="36"/>
                      <a:pt x="7"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83" name="组合 182">
                <a:extLst>
                  <a:ext uri="{FF2B5EF4-FFF2-40B4-BE49-F238E27FC236}">
                    <a16:creationId xmlns:a16="http://schemas.microsoft.com/office/drawing/2014/main" id="{7E52677F-0A6C-4D6B-8047-D4040E745BAD}"/>
                  </a:ext>
                </a:extLst>
              </p:cNvPr>
              <p:cNvGrpSpPr/>
              <p:nvPr/>
            </p:nvGrpSpPr>
            <p:grpSpPr>
              <a:xfrm>
                <a:off x="6647600" y="4258412"/>
                <a:ext cx="223838" cy="251222"/>
                <a:chOff x="8859916" y="5605418"/>
                <a:chExt cx="298453" cy="334960"/>
              </a:xfrm>
              <a:solidFill>
                <a:schemeClr val="bg1"/>
              </a:solidFill>
            </p:grpSpPr>
            <p:sp>
              <p:nvSpPr>
                <p:cNvPr id="200" name="Freeform 195">
                  <a:extLst>
                    <a:ext uri="{FF2B5EF4-FFF2-40B4-BE49-F238E27FC236}">
                      <a16:creationId xmlns:a16="http://schemas.microsoft.com/office/drawing/2014/main" id="{0F535B02-27D1-4CE5-83BD-EDF1986D6C8D}"/>
                    </a:ext>
                  </a:extLst>
                </p:cNvPr>
                <p:cNvSpPr>
                  <a:spLocks noEditPoints="1"/>
                </p:cNvSpPr>
                <p:nvPr/>
              </p:nvSpPr>
              <p:spPr bwMode="auto">
                <a:xfrm>
                  <a:off x="8859916" y="5605418"/>
                  <a:ext cx="298453" cy="334960"/>
                </a:xfrm>
                <a:custGeom>
                  <a:avLst/>
                  <a:gdLst>
                    <a:gd name="T0" fmla="*/ 50 w 72"/>
                    <a:gd name="T1" fmla="*/ 13 h 81"/>
                    <a:gd name="T2" fmla="*/ 52 w 72"/>
                    <a:gd name="T3" fmla="*/ 18 h 81"/>
                    <a:gd name="T4" fmla="*/ 49 w 72"/>
                    <a:gd name="T5" fmla="*/ 20 h 81"/>
                    <a:gd name="T6" fmla="*/ 44 w 72"/>
                    <a:gd name="T7" fmla="*/ 23 h 81"/>
                    <a:gd name="T8" fmla="*/ 36 w 72"/>
                    <a:gd name="T9" fmla="*/ 20 h 81"/>
                    <a:gd name="T10" fmla="*/ 32 w 72"/>
                    <a:gd name="T11" fmla="*/ 23 h 81"/>
                    <a:gd name="T12" fmla="*/ 31 w 72"/>
                    <a:gd name="T13" fmla="*/ 20 h 81"/>
                    <a:gd name="T14" fmla="*/ 29 w 72"/>
                    <a:gd name="T15" fmla="*/ 16 h 81"/>
                    <a:gd name="T16" fmla="*/ 0 w 72"/>
                    <a:gd name="T17" fmla="*/ 26 h 81"/>
                    <a:gd name="T18" fmla="*/ 60 w 72"/>
                    <a:gd name="T19" fmla="*/ 30 h 81"/>
                    <a:gd name="T20" fmla="*/ 0 w 72"/>
                    <a:gd name="T21" fmla="*/ 26 h 81"/>
                    <a:gd name="T22" fmla="*/ 7 w 72"/>
                    <a:gd name="T23" fmla="*/ 73 h 81"/>
                    <a:gd name="T24" fmla="*/ 12 w 72"/>
                    <a:gd name="T25" fmla="*/ 33 h 81"/>
                    <a:gd name="T26" fmla="*/ 70 w 72"/>
                    <a:gd name="T27" fmla="*/ 73 h 81"/>
                    <a:gd name="T28" fmla="*/ 0 w 72"/>
                    <a:gd name="T29" fmla="*/ 81 h 81"/>
                    <a:gd name="T30" fmla="*/ 7 w 72"/>
                    <a:gd name="T31" fmla="*/ 23 h 81"/>
                    <a:gd name="T32" fmla="*/ 9 w 72"/>
                    <a:gd name="T33" fmla="*/ 0 h 81"/>
                    <a:gd name="T34" fmla="*/ 12 w 72"/>
                    <a:gd name="T35" fmla="*/ 23 h 81"/>
                    <a:gd name="T36" fmla="*/ 49 w 72"/>
                    <a:gd name="T37" fmla="*/ 33 h 81"/>
                    <a:gd name="T38" fmla="*/ 44 w 72"/>
                    <a:gd name="T39" fmla="*/ 37 h 81"/>
                    <a:gd name="T40" fmla="*/ 44 w 72"/>
                    <a:gd name="T41" fmla="*/ 38 h 81"/>
                    <a:gd name="T42" fmla="*/ 25 w 72"/>
                    <a:gd name="T43" fmla="*/ 64 h 81"/>
                    <a:gd name="T44" fmla="*/ 36 w 72"/>
                    <a:gd name="T45" fmla="*/ 37 h 81"/>
                    <a:gd name="T46" fmla="*/ 32 w 72"/>
                    <a:gd name="T47" fmla="*/ 33 h 81"/>
                    <a:gd name="T48" fmla="*/ 19 w 72"/>
                    <a:gd name="T49" fmla="*/ 65 h 81"/>
                    <a:gd name="T50" fmla="*/ 21 w 72"/>
                    <a:gd name="T51" fmla="*/ 68 h 81"/>
                    <a:gd name="T52" fmla="*/ 59 w 72"/>
                    <a:gd name="T53" fmla="*/ 68 h 81"/>
                    <a:gd name="T54" fmla="*/ 61 w 72"/>
                    <a:gd name="T55" fmla="*/ 65 h 81"/>
                    <a:gd name="T56" fmla="*/ 49 w 72"/>
                    <a:gd name="T57" fmla="*/ 33 h 81"/>
                    <a:gd name="T58" fmla="*/ 45 w 72"/>
                    <a:gd name="T59" fmla="*/ 45 h 81"/>
                    <a:gd name="T60" fmla="*/ 43 w 72"/>
                    <a:gd name="T61" fmla="*/ 42 h 81"/>
                    <a:gd name="T62" fmla="*/ 30 w 72"/>
                    <a:gd name="T63" fmla="*/ 61 h 81"/>
                    <a:gd name="T64" fmla="*/ 49 w 72"/>
                    <a:gd name="T65" fmla="*/ 57 h 81"/>
                    <a:gd name="T66" fmla="*/ 40 w 72"/>
                    <a:gd name="T67" fmla="*/ 8 h 81"/>
                    <a:gd name="T68" fmla="*/ 40 w 72"/>
                    <a:gd name="T69" fmla="*/ 8 h 81"/>
                    <a:gd name="T70" fmla="*/ 60 w 72"/>
                    <a:gd name="T71" fmla="*/ 6 h 81"/>
                    <a:gd name="T72" fmla="*/ 57 w 72"/>
                    <a:gd name="T73" fmla="*/ 4 h 81"/>
                    <a:gd name="T74" fmla="*/ 58 w 72"/>
                    <a:gd name="T75" fmla="*/ 12 h 81"/>
                    <a:gd name="T76" fmla="*/ 57 w 72"/>
                    <a:gd name="T77" fmla="*/ 4 h 81"/>
                    <a:gd name="T78" fmla="*/ 51 w 72"/>
                    <a:gd name="T79" fmla="*/ 5 h 81"/>
                    <a:gd name="T80" fmla="*/ 49 w 72"/>
                    <a:gd name="T81" fmla="*/ 4 h 81"/>
                    <a:gd name="T82" fmla="*/ 42 w 72"/>
                    <a:gd name="T83" fmla="*/ 3 h 81"/>
                    <a:gd name="T84" fmla="*/ 37 w 72"/>
                    <a:gd name="T85" fmla="*/ 8 h 81"/>
                    <a:gd name="T86" fmla="*/ 34 w 72"/>
                    <a:gd name="T87" fmla="*/ 12 h 81"/>
                    <a:gd name="T88" fmla="*/ 40 w 72"/>
                    <a:gd name="T89" fmla="*/ 11 h 81"/>
                    <a:gd name="T90" fmla="*/ 47 w 72"/>
                    <a:gd name="T91" fmla="*/ 7 h 81"/>
                    <a:gd name="T92" fmla="*/ 52 w 72"/>
                    <a:gd name="T93" fmla="*/ 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1">
                      <a:moveTo>
                        <a:pt x="31" y="13"/>
                      </a:moveTo>
                      <a:cubicBezTo>
                        <a:pt x="50" y="13"/>
                        <a:pt x="50" y="13"/>
                        <a:pt x="50" y="13"/>
                      </a:cubicBezTo>
                      <a:cubicBezTo>
                        <a:pt x="51" y="13"/>
                        <a:pt x="52" y="15"/>
                        <a:pt x="52" y="16"/>
                      </a:cubicBezTo>
                      <a:cubicBezTo>
                        <a:pt x="52" y="18"/>
                        <a:pt x="52" y="18"/>
                        <a:pt x="52" y="18"/>
                      </a:cubicBezTo>
                      <a:cubicBezTo>
                        <a:pt x="52" y="19"/>
                        <a:pt x="51" y="20"/>
                        <a:pt x="50" y="20"/>
                      </a:cubicBezTo>
                      <a:cubicBezTo>
                        <a:pt x="49" y="20"/>
                        <a:pt x="49" y="20"/>
                        <a:pt x="49" y="20"/>
                      </a:cubicBezTo>
                      <a:cubicBezTo>
                        <a:pt x="49" y="23"/>
                        <a:pt x="49" y="23"/>
                        <a:pt x="49" y="23"/>
                      </a:cubicBezTo>
                      <a:cubicBezTo>
                        <a:pt x="44" y="23"/>
                        <a:pt x="44" y="23"/>
                        <a:pt x="44" y="23"/>
                      </a:cubicBezTo>
                      <a:cubicBezTo>
                        <a:pt x="44" y="20"/>
                        <a:pt x="44" y="20"/>
                        <a:pt x="44" y="20"/>
                      </a:cubicBezTo>
                      <a:cubicBezTo>
                        <a:pt x="36" y="20"/>
                        <a:pt x="36" y="20"/>
                        <a:pt x="36" y="20"/>
                      </a:cubicBezTo>
                      <a:cubicBezTo>
                        <a:pt x="36" y="23"/>
                        <a:pt x="36" y="23"/>
                        <a:pt x="36" y="23"/>
                      </a:cubicBezTo>
                      <a:cubicBezTo>
                        <a:pt x="32" y="23"/>
                        <a:pt x="32" y="23"/>
                        <a:pt x="32" y="23"/>
                      </a:cubicBezTo>
                      <a:cubicBezTo>
                        <a:pt x="32" y="20"/>
                        <a:pt x="32" y="20"/>
                        <a:pt x="32" y="20"/>
                      </a:cubicBezTo>
                      <a:cubicBezTo>
                        <a:pt x="31" y="20"/>
                        <a:pt x="31" y="20"/>
                        <a:pt x="31" y="20"/>
                      </a:cubicBezTo>
                      <a:cubicBezTo>
                        <a:pt x="30" y="20"/>
                        <a:pt x="29" y="19"/>
                        <a:pt x="29" y="18"/>
                      </a:cubicBezTo>
                      <a:cubicBezTo>
                        <a:pt x="29" y="16"/>
                        <a:pt x="29" y="16"/>
                        <a:pt x="29" y="16"/>
                      </a:cubicBezTo>
                      <a:cubicBezTo>
                        <a:pt x="29" y="15"/>
                        <a:pt x="30" y="13"/>
                        <a:pt x="31" y="13"/>
                      </a:cubicBezTo>
                      <a:close/>
                      <a:moveTo>
                        <a:pt x="0" y="26"/>
                      </a:moveTo>
                      <a:cubicBezTo>
                        <a:pt x="60" y="26"/>
                        <a:pt x="60" y="26"/>
                        <a:pt x="60" y="26"/>
                      </a:cubicBezTo>
                      <a:cubicBezTo>
                        <a:pt x="60" y="30"/>
                        <a:pt x="60" y="30"/>
                        <a:pt x="60" y="30"/>
                      </a:cubicBezTo>
                      <a:cubicBezTo>
                        <a:pt x="0" y="30"/>
                        <a:pt x="0" y="30"/>
                        <a:pt x="0" y="30"/>
                      </a:cubicBezTo>
                      <a:lnTo>
                        <a:pt x="0" y="26"/>
                      </a:lnTo>
                      <a:close/>
                      <a:moveTo>
                        <a:pt x="2" y="73"/>
                      </a:moveTo>
                      <a:cubicBezTo>
                        <a:pt x="7" y="73"/>
                        <a:pt x="7" y="73"/>
                        <a:pt x="7" y="73"/>
                      </a:cubicBezTo>
                      <a:cubicBezTo>
                        <a:pt x="7" y="33"/>
                        <a:pt x="7" y="33"/>
                        <a:pt x="7" y="33"/>
                      </a:cubicBezTo>
                      <a:cubicBezTo>
                        <a:pt x="12" y="33"/>
                        <a:pt x="12" y="33"/>
                        <a:pt x="12" y="33"/>
                      </a:cubicBezTo>
                      <a:cubicBezTo>
                        <a:pt x="12" y="73"/>
                        <a:pt x="12" y="73"/>
                        <a:pt x="12" y="73"/>
                      </a:cubicBezTo>
                      <a:cubicBezTo>
                        <a:pt x="70" y="73"/>
                        <a:pt x="70" y="73"/>
                        <a:pt x="70" y="73"/>
                      </a:cubicBezTo>
                      <a:cubicBezTo>
                        <a:pt x="72" y="81"/>
                        <a:pt x="72" y="81"/>
                        <a:pt x="72" y="81"/>
                      </a:cubicBezTo>
                      <a:cubicBezTo>
                        <a:pt x="0" y="81"/>
                        <a:pt x="0" y="81"/>
                        <a:pt x="0" y="81"/>
                      </a:cubicBezTo>
                      <a:lnTo>
                        <a:pt x="2" y="73"/>
                      </a:lnTo>
                      <a:close/>
                      <a:moveTo>
                        <a:pt x="7" y="23"/>
                      </a:moveTo>
                      <a:cubicBezTo>
                        <a:pt x="7" y="3"/>
                        <a:pt x="7" y="3"/>
                        <a:pt x="7" y="3"/>
                      </a:cubicBezTo>
                      <a:cubicBezTo>
                        <a:pt x="7" y="1"/>
                        <a:pt x="8" y="0"/>
                        <a:pt x="9" y="0"/>
                      </a:cubicBezTo>
                      <a:cubicBezTo>
                        <a:pt x="11" y="0"/>
                        <a:pt x="12" y="1"/>
                        <a:pt x="12" y="3"/>
                      </a:cubicBezTo>
                      <a:cubicBezTo>
                        <a:pt x="12" y="23"/>
                        <a:pt x="12" y="23"/>
                        <a:pt x="12" y="23"/>
                      </a:cubicBezTo>
                      <a:lnTo>
                        <a:pt x="7" y="23"/>
                      </a:lnTo>
                      <a:close/>
                      <a:moveTo>
                        <a:pt x="49" y="33"/>
                      </a:moveTo>
                      <a:cubicBezTo>
                        <a:pt x="44" y="33"/>
                        <a:pt x="44" y="33"/>
                        <a:pt x="44" y="33"/>
                      </a:cubicBezTo>
                      <a:cubicBezTo>
                        <a:pt x="44" y="37"/>
                        <a:pt x="44" y="37"/>
                        <a:pt x="44" y="37"/>
                      </a:cubicBezTo>
                      <a:cubicBezTo>
                        <a:pt x="44" y="37"/>
                        <a:pt x="44" y="37"/>
                        <a:pt x="44" y="37"/>
                      </a:cubicBezTo>
                      <a:cubicBezTo>
                        <a:pt x="44" y="38"/>
                        <a:pt x="44" y="38"/>
                        <a:pt x="44" y="38"/>
                      </a:cubicBezTo>
                      <a:cubicBezTo>
                        <a:pt x="56" y="64"/>
                        <a:pt x="56" y="64"/>
                        <a:pt x="56" y="64"/>
                      </a:cubicBezTo>
                      <a:cubicBezTo>
                        <a:pt x="25" y="64"/>
                        <a:pt x="25" y="64"/>
                        <a:pt x="25" y="64"/>
                      </a:cubicBezTo>
                      <a:cubicBezTo>
                        <a:pt x="36" y="38"/>
                        <a:pt x="36" y="38"/>
                        <a:pt x="36" y="38"/>
                      </a:cubicBezTo>
                      <a:cubicBezTo>
                        <a:pt x="36" y="38"/>
                        <a:pt x="36" y="38"/>
                        <a:pt x="36" y="37"/>
                      </a:cubicBezTo>
                      <a:cubicBezTo>
                        <a:pt x="36" y="33"/>
                        <a:pt x="36" y="33"/>
                        <a:pt x="36" y="33"/>
                      </a:cubicBezTo>
                      <a:cubicBezTo>
                        <a:pt x="32" y="33"/>
                        <a:pt x="32" y="33"/>
                        <a:pt x="32" y="33"/>
                      </a:cubicBezTo>
                      <a:cubicBezTo>
                        <a:pt x="32" y="37"/>
                        <a:pt x="32" y="37"/>
                        <a:pt x="32" y="37"/>
                      </a:cubicBezTo>
                      <a:cubicBezTo>
                        <a:pt x="19" y="65"/>
                        <a:pt x="19" y="65"/>
                        <a:pt x="19" y="65"/>
                      </a:cubicBezTo>
                      <a:cubicBezTo>
                        <a:pt x="19" y="66"/>
                        <a:pt x="19" y="67"/>
                        <a:pt x="21" y="68"/>
                      </a:cubicBezTo>
                      <a:cubicBezTo>
                        <a:pt x="21" y="68"/>
                        <a:pt x="21" y="68"/>
                        <a:pt x="21" y="68"/>
                      </a:cubicBezTo>
                      <a:cubicBezTo>
                        <a:pt x="21" y="68"/>
                        <a:pt x="21" y="68"/>
                        <a:pt x="21" y="68"/>
                      </a:cubicBezTo>
                      <a:cubicBezTo>
                        <a:pt x="59" y="68"/>
                        <a:pt x="59" y="68"/>
                        <a:pt x="59" y="68"/>
                      </a:cubicBezTo>
                      <a:cubicBezTo>
                        <a:pt x="61" y="68"/>
                        <a:pt x="62" y="67"/>
                        <a:pt x="62" y="66"/>
                      </a:cubicBezTo>
                      <a:cubicBezTo>
                        <a:pt x="62" y="65"/>
                        <a:pt x="61" y="65"/>
                        <a:pt x="61" y="65"/>
                      </a:cubicBezTo>
                      <a:cubicBezTo>
                        <a:pt x="49" y="37"/>
                        <a:pt x="49" y="37"/>
                        <a:pt x="49" y="37"/>
                      </a:cubicBezTo>
                      <a:lnTo>
                        <a:pt x="49" y="33"/>
                      </a:lnTo>
                      <a:close/>
                      <a:moveTo>
                        <a:pt x="48" y="53"/>
                      </a:moveTo>
                      <a:cubicBezTo>
                        <a:pt x="45" y="45"/>
                        <a:pt x="45" y="45"/>
                        <a:pt x="45" y="45"/>
                      </a:cubicBezTo>
                      <a:cubicBezTo>
                        <a:pt x="44" y="44"/>
                        <a:pt x="44" y="44"/>
                        <a:pt x="44" y="44"/>
                      </a:cubicBezTo>
                      <a:cubicBezTo>
                        <a:pt x="43" y="42"/>
                        <a:pt x="43" y="42"/>
                        <a:pt x="43" y="42"/>
                      </a:cubicBezTo>
                      <a:cubicBezTo>
                        <a:pt x="37" y="42"/>
                        <a:pt x="37" y="42"/>
                        <a:pt x="37" y="42"/>
                      </a:cubicBezTo>
                      <a:cubicBezTo>
                        <a:pt x="30" y="61"/>
                        <a:pt x="30" y="61"/>
                        <a:pt x="30" y="61"/>
                      </a:cubicBezTo>
                      <a:cubicBezTo>
                        <a:pt x="51" y="61"/>
                        <a:pt x="51" y="61"/>
                        <a:pt x="51" y="61"/>
                      </a:cubicBezTo>
                      <a:cubicBezTo>
                        <a:pt x="49" y="57"/>
                        <a:pt x="49" y="57"/>
                        <a:pt x="49" y="57"/>
                      </a:cubicBezTo>
                      <a:lnTo>
                        <a:pt x="48" y="53"/>
                      </a:lnTo>
                      <a:close/>
                      <a:moveTo>
                        <a:pt x="40" y="8"/>
                      </a:moveTo>
                      <a:cubicBezTo>
                        <a:pt x="39" y="5"/>
                        <a:pt x="43" y="3"/>
                        <a:pt x="44" y="5"/>
                      </a:cubicBezTo>
                      <a:cubicBezTo>
                        <a:pt x="42" y="5"/>
                        <a:pt x="41" y="6"/>
                        <a:pt x="40" y="8"/>
                      </a:cubicBezTo>
                      <a:close/>
                      <a:moveTo>
                        <a:pt x="55" y="9"/>
                      </a:moveTo>
                      <a:cubicBezTo>
                        <a:pt x="54" y="6"/>
                        <a:pt x="58" y="4"/>
                        <a:pt x="60" y="6"/>
                      </a:cubicBezTo>
                      <a:cubicBezTo>
                        <a:pt x="57" y="7"/>
                        <a:pt x="56" y="7"/>
                        <a:pt x="55" y="9"/>
                      </a:cubicBezTo>
                      <a:close/>
                      <a:moveTo>
                        <a:pt x="57" y="4"/>
                      </a:moveTo>
                      <a:cubicBezTo>
                        <a:pt x="55" y="5"/>
                        <a:pt x="53" y="7"/>
                        <a:pt x="54" y="9"/>
                      </a:cubicBezTo>
                      <a:cubicBezTo>
                        <a:pt x="54" y="11"/>
                        <a:pt x="56" y="13"/>
                        <a:pt x="58" y="12"/>
                      </a:cubicBezTo>
                      <a:cubicBezTo>
                        <a:pt x="61" y="12"/>
                        <a:pt x="62" y="10"/>
                        <a:pt x="62" y="8"/>
                      </a:cubicBezTo>
                      <a:cubicBezTo>
                        <a:pt x="61" y="6"/>
                        <a:pt x="59" y="4"/>
                        <a:pt x="57" y="4"/>
                      </a:cubicBezTo>
                      <a:close/>
                      <a:moveTo>
                        <a:pt x="48" y="7"/>
                      </a:moveTo>
                      <a:cubicBezTo>
                        <a:pt x="47" y="5"/>
                        <a:pt x="50" y="3"/>
                        <a:pt x="51" y="5"/>
                      </a:cubicBezTo>
                      <a:cubicBezTo>
                        <a:pt x="49" y="5"/>
                        <a:pt x="49" y="6"/>
                        <a:pt x="48" y="7"/>
                      </a:cubicBezTo>
                      <a:close/>
                      <a:moveTo>
                        <a:pt x="49" y="4"/>
                      </a:moveTo>
                      <a:cubicBezTo>
                        <a:pt x="48" y="4"/>
                        <a:pt x="47" y="5"/>
                        <a:pt x="47" y="6"/>
                      </a:cubicBezTo>
                      <a:cubicBezTo>
                        <a:pt x="46" y="4"/>
                        <a:pt x="44" y="2"/>
                        <a:pt x="42" y="3"/>
                      </a:cubicBezTo>
                      <a:cubicBezTo>
                        <a:pt x="40" y="3"/>
                        <a:pt x="38" y="5"/>
                        <a:pt x="38" y="8"/>
                      </a:cubicBezTo>
                      <a:cubicBezTo>
                        <a:pt x="38" y="8"/>
                        <a:pt x="38" y="8"/>
                        <a:pt x="37" y="8"/>
                      </a:cubicBezTo>
                      <a:cubicBezTo>
                        <a:pt x="36" y="8"/>
                        <a:pt x="34" y="10"/>
                        <a:pt x="34" y="11"/>
                      </a:cubicBezTo>
                      <a:cubicBezTo>
                        <a:pt x="34" y="13"/>
                        <a:pt x="34" y="12"/>
                        <a:pt x="34" y="12"/>
                      </a:cubicBezTo>
                      <a:cubicBezTo>
                        <a:pt x="40" y="12"/>
                        <a:pt x="40" y="12"/>
                        <a:pt x="40" y="12"/>
                      </a:cubicBezTo>
                      <a:cubicBezTo>
                        <a:pt x="40" y="11"/>
                        <a:pt x="40" y="11"/>
                        <a:pt x="40" y="11"/>
                      </a:cubicBezTo>
                      <a:cubicBezTo>
                        <a:pt x="41" y="12"/>
                        <a:pt x="42" y="12"/>
                        <a:pt x="43" y="12"/>
                      </a:cubicBezTo>
                      <a:cubicBezTo>
                        <a:pt x="45" y="12"/>
                        <a:pt x="47" y="10"/>
                        <a:pt x="47" y="7"/>
                      </a:cubicBezTo>
                      <a:cubicBezTo>
                        <a:pt x="47" y="9"/>
                        <a:pt x="49" y="9"/>
                        <a:pt x="50" y="9"/>
                      </a:cubicBezTo>
                      <a:cubicBezTo>
                        <a:pt x="51" y="9"/>
                        <a:pt x="53" y="7"/>
                        <a:pt x="52" y="6"/>
                      </a:cubicBezTo>
                      <a:cubicBezTo>
                        <a:pt x="52" y="4"/>
                        <a:pt x="51" y="3"/>
                        <a:pt x="4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01" name="Freeform 196">
                  <a:extLst>
                    <a:ext uri="{FF2B5EF4-FFF2-40B4-BE49-F238E27FC236}">
                      <a16:creationId xmlns:a16="http://schemas.microsoft.com/office/drawing/2014/main" id="{DF1A79B1-DB9A-4D29-83CE-6CEB929E10CB}"/>
                    </a:ext>
                  </a:extLst>
                </p:cNvPr>
                <p:cNvSpPr>
                  <a:spLocks noEditPoints="1"/>
                </p:cNvSpPr>
                <p:nvPr/>
              </p:nvSpPr>
              <p:spPr bwMode="auto">
                <a:xfrm>
                  <a:off x="9004300" y="5803901"/>
                  <a:ext cx="46039" cy="44449"/>
                </a:xfrm>
                <a:custGeom>
                  <a:avLst/>
                  <a:gdLst>
                    <a:gd name="T0" fmla="*/ 11 w 11"/>
                    <a:gd name="T1" fmla="*/ 5 h 11"/>
                    <a:gd name="T2" fmla="*/ 8 w 11"/>
                    <a:gd name="T3" fmla="*/ 5 h 11"/>
                    <a:gd name="T4" fmla="*/ 11 w 11"/>
                    <a:gd name="T5" fmla="*/ 4 h 11"/>
                    <a:gd name="T6" fmla="*/ 11 w 11"/>
                    <a:gd name="T7" fmla="*/ 4 h 11"/>
                    <a:gd name="T8" fmla="*/ 8 w 11"/>
                    <a:gd name="T9" fmla="*/ 2 h 11"/>
                    <a:gd name="T10" fmla="*/ 7 w 11"/>
                    <a:gd name="T11" fmla="*/ 0 h 11"/>
                    <a:gd name="T12" fmla="*/ 7 w 11"/>
                    <a:gd name="T13" fmla="*/ 0 h 11"/>
                    <a:gd name="T14" fmla="*/ 6 w 11"/>
                    <a:gd name="T15" fmla="*/ 2 h 11"/>
                    <a:gd name="T16" fmla="*/ 5 w 11"/>
                    <a:gd name="T17" fmla="*/ 0 h 11"/>
                    <a:gd name="T18" fmla="*/ 5 w 11"/>
                    <a:gd name="T19" fmla="*/ 2 h 11"/>
                    <a:gd name="T20" fmla="*/ 4 w 11"/>
                    <a:gd name="T21" fmla="*/ 0 h 11"/>
                    <a:gd name="T22" fmla="*/ 4 w 11"/>
                    <a:gd name="T23" fmla="*/ 0 h 11"/>
                    <a:gd name="T24" fmla="*/ 2 w 11"/>
                    <a:gd name="T25" fmla="*/ 2 h 11"/>
                    <a:gd name="T26" fmla="*/ 0 w 11"/>
                    <a:gd name="T27" fmla="*/ 4 h 11"/>
                    <a:gd name="T28" fmla="*/ 0 w 11"/>
                    <a:gd name="T29" fmla="*/ 4 h 11"/>
                    <a:gd name="T30" fmla="*/ 2 w 11"/>
                    <a:gd name="T31" fmla="*/ 5 h 11"/>
                    <a:gd name="T32" fmla="*/ 0 w 11"/>
                    <a:gd name="T33" fmla="*/ 5 h 11"/>
                    <a:gd name="T34" fmla="*/ 2 w 11"/>
                    <a:gd name="T35" fmla="*/ 6 h 11"/>
                    <a:gd name="T36" fmla="*/ 0 w 11"/>
                    <a:gd name="T37" fmla="*/ 7 h 11"/>
                    <a:gd name="T38" fmla="*/ 0 w 11"/>
                    <a:gd name="T39" fmla="*/ 7 h 11"/>
                    <a:gd name="T40" fmla="*/ 2 w 11"/>
                    <a:gd name="T41" fmla="*/ 8 h 11"/>
                    <a:gd name="T42" fmla="*/ 4 w 11"/>
                    <a:gd name="T43" fmla="*/ 11 h 11"/>
                    <a:gd name="T44" fmla="*/ 4 w 11"/>
                    <a:gd name="T45" fmla="*/ 11 h 11"/>
                    <a:gd name="T46" fmla="*/ 5 w 11"/>
                    <a:gd name="T47" fmla="*/ 8 h 11"/>
                    <a:gd name="T48" fmla="*/ 5 w 11"/>
                    <a:gd name="T49" fmla="*/ 11 h 11"/>
                    <a:gd name="T50" fmla="*/ 6 w 11"/>
                    <a:gd name="T51" fmla="*/ 8 h 11"/>
                    <a:gd name="T52" fmla="*/ 7 w 11"/>
                    <a:gd name="T53" fmla="*/ 11 h 11"/>
                    <a:gd name="T54" fmla="*/ 7 w 11"/>
                    <a:gd name="T55" fmla="*/ 11 h 11"/>
                    <a:gd name="T56" fmla="*/ 8 w 11"/>
                    <a:gd name="T57" fmla="*/ 8 h 11"/>
                    <a:gd name="T58" fmla="*/ 11 w 11"/>
                    <a:gd name="T59" fmla="*/ 7 h 11"/>
                    <a:gd name="T60" fmla="*/ 11 w 11"/>
                    <a:gd name="T61" fmla="*/ 7 h 11"/>
                    <a:gd name="T62" fmla="*/ 8 w 11"/>
                    <a:gd name="T63" fmla="*/ 6 h 11"/>
                    <a:gd name="T64" fmla="*/ 5 w 11"/>
                    <a:gd name="T65" fmla="*/ 7 h 11"/>
                    <a:gd name="T66" fmla="*/ 5 w 11"/>
                    <a:gd name="T67" fmla="*/ 4 h 11"/>
                    <a:gd name="T68" fmla="*/ 5 w 11"/>
                    <a:gd name="T69"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11">
                      <a:moveTo>
                        <a:pt x="11" y="6"/>
                      </a:moveTo>
                      <a:cubicBezTo>
                        <a:pt x="11" y="5"/>
                        <a:pt x="11" y="5"/>
                        <a:pt x="11" y="5"/>
                      </a:cubicBezTo>
                      <a:cubicBezTo>
                        <a:pt x="11" y="5"/>
                        <a:pt x="11" y="5"/>
                        <a:pt x="11" y="5"/>
                      </a:cubicBezTo>
                      <a:cubicBezTo>
                        <a:pt x="8" y="5"/>
                        <a:pt x="8" y="5"/>
                        <a:pt x="8" y="5"/>
                      </a:cubicBezTo>
                      <a:cubicBezTo>
                        <a:pt x="8" y="4"/>
                        <a:pt x="8" y="4"/>
                        <a:pt x="8" y="4"/>
                      </a:cubicBezTo>
                      <a:cubicBezTo>
                        <a:pt x="11" y="4"/>
                        <a:pt x="11" y="4"/>
                        <a:pt x="11" y="4"/>
                      </a:cubicBezTo>
                      <a:cubicBezTo>
                        <a:pt x="11" y="4"/>
                        <a:pt x="11" y="4"/>
                        <a:pt x="11" y="4"/>
                      </a:cubicBezTo>
                      <a:cubicBezTo>
                        <a:pt x="11" y="4"/>
                        <a:pt x="11" y="4"/>
                        <a:pt x="11" y="4"/>
                      </a:cubicBezTo>
                      <a:cubicBezTo>
                        <a:pt x="8" y="4"/>
                        <a:pt x="8" y="4"/>
                        <a:pt x="8" y="4"/>
                      </a:cubicBezTo>
                      <a:cubicBezTo>
                        <a:pt x="8" y="2"/>
                        <a:pt x="8" y="2"/>
                        <a:pt x="8" y="2"/>
                      </a:cubicBezTo>
                      <a:cubicBezTo>
                        <a:pt x="7" y="2"/>
                        <a:pt x="7" y="2"/>
                        <a:pt x="7" y="2"/>
                      </a:cubicBezTo>
                      <a:cubicBezTo>
                        <a:pt x="7" y="0"/>
                        <a:pt x="7" y="0"/>
                        <a:pt x="7" y="0"/>
                      </a:cubicBezTo>
                      <a:cubicBezTo>
                        <a:pt x="7" y="0"/>
                        <a:pt x="7" y="0"/>
                        <a:pt x="7" y="0"/>
                      </a:cubicBezTo>
                      <a:cubicBezTo>
                        <a:pt x="7" y="0"/>
                        <a:pt x="7" y="0"/>
                        <a:pt x="7" y="0"/>
                      </a:cubicBezTo>
                      <a:cubicBezTo>
                        <a:pt x="7" y="2"/>
                        <a:pt x="7" y="2"/>
                        <a:pt x="7" y="2"/>
                      </a:cubicBezTo>
                      <a:cubicBezTo>
                        <a:pt x="6" y="2"/>
                        <a:pt x="6" y="2"/>
                        <a:pt x="6" y="2"/>
                      </a:cubicBezTo>
                      <a:cubicBezTo>
                        <a:pt x="6" y="0"/>
                        <a:pt x="6" y="0"/>
                        <a:pt x="6" y="0"/>
                      </a:cubicBezTo>
                      <a:cubicBezTo>
                        <a:pt x="5" y="0"/>
                        <a:pt x="5" y="0"/>
                        <a:pt x="5" y="0"/>
                      </a:cubicBezTo>
                      <a:cubicBezTo>
                        <a:pt x="5" y="0"/>
                        <a:pt x="5" y="0"/>
                        <a:pt x="5" y="0"/>
                      </a:cubicBezTo>
                      <a:cubicBezTo>
                        <a:pt x="5" y="2"/>
                        <a:pt x="5" y="2"/>
                        <a:pt x="5" y="2"/>
                      </a:cubicBezTo>
                      <a:cubicBezTo>
                        <a:pt x="4" y="2"/>
                        <a:pt x="4" y="2"/>
                        <a:pt x="4" y="2"/>
                      </a:cubicBezTo>
                      <a:cubicBezTo>
                        <a:pt x="4" y="0"/>
                        <a:pt x="4" y="0"/>
                        <a:pt x="4" y="0"/>
                      </a:cubicBezTo>
                      <a:cubicBezTo>
                        <a:pt x="4" y="0"/>
                        <a:pt x="4" y="0"/>
                        <a:pt x="4" y="0"/>
                      </a:cubicBezTo>
                      <a:cubicBezTo>
                        <a:pt x="4" y="0"/>
                        <a:pt x="4" y="0"/>
                        <a:pt x="4" y="0"/>
                      </a:cubicBezTo>
                      <a:cubicBezTo>
                        <a:pt x="4" y="2"/>
                        <a:pt x="4" y="2"/>
                        <a:pt x="4" y="2"/>
                      </a:cubicBezTo>
                      <a:cubicBezTo>
                        <a:pt x="2" y="2"/>
                        <a:pt x="2" y="2"/>
                        <a:pt x="2" y="2"/>
                      </a:cubicBezTo>
                      <a:cubicBezTo>
                        <a:pt x="2" y="4"/>
                        <a:pt x="2" y="4"/>
                        <a:pt x="2" y="4"/>
                      </a:cubicBezTo>
                      <a:cubicBezTo>
                        <a:pt x="0" y="4"/>
                        <a:pt x="0" y="4"/>
                        <a:pt x="0" y="4"/>
                      </a:cubicBezTo>
                      <a:cubicBezTo>
                        <a:pt x="0" y="4"/>
                        <a:pt x="0" y="4"/>
                        <a:pt x="0" y="4"/>
                      </a:cubicBezTo>
                      <a:cubicBezTo>
                        <a:pt x="0" y="4"/>
                        <a:pt x="0" y="4"/>
                        <a:pt x="0" y="4"/>
                      </a:cubicBezTo>
                      <a:cubicBezTo>
                        <a:pt x="2" y="4"/>
                        <a:pt x="2" y="4"/>
                        <a:pt x="2" y="4"/>
                      </a:cubicBezTo>
                      <a:cubicBezTo>
                        <a:pt x="2" y="5"/>
                        <a:pt x="2" y="5"/>
                        <a:pt x="2" y="5"/>
                      </a:cubicBezTo>
                      <a:cubicBezTo>
                        <a:pt x="0" y="5"/>
                        <a:pt x="0" y="5"/>
                        <a:pt x="0" y="5"/>
                      </a:cubicBezTo>
                      <a:cubicBezTo>
                        <a:pt x="0" y="5"/>
                        <a:pt x="0" y="5"/>
                        <a:pt x="0" y="5"/>
                      </a:cubicBezTo>
                      <a:cubicBezTo>
                        <a:pt x="0" y="6"/>
                        <a:pt x="0" y="6"/>
                        <a:pt x="0" y="6"/>
                      </a:cubicBezTo>
                      <a:cubicBezTo>
                        <a:pt x="2" y="6"/>
                        <a:pt x="2" y="6"/>
                        <a:pt x="2" y="6"/>
                      </a:cubicBezTo>
                      <a:cubicBezTo>
                        <a:pt x="2" y="7"/>
                        <a:pt x="2" y="7"/>
                        <a:pt x="2" y="7"/>
                      </a:cubicBezTo>
                      <a:cubicBezTo>
                        <a:pt x="0" y="7"/>
                        <a:pt x="0" y="7"/>
                        <a:pt x="0" y="7"/>
                      </a:cubicBezTo>
                      <a:cubicBezTo>
                        <a:pt x="0" y="7"/>
                        <a:pt x="0" y="7"/>
                        <a:pt x="0" y="7"/>
                      </a:cubicBezTo>
                      <a:cubicBezTo>
                        <a:pt x="0" y="7"/>
                        <a:pt x="0" y="7"/>
                        <a:pt x="0" y="7"/>
                      </a:cubicBezTo>
                      <a:cubicBezTo>
                        <a:pt x="2" y="7"/>
                        <a:pt x="2" y="7"/>
                        <a:pt x="2" y="7"/>
                      </a:cubicBezTo>
                      <a:cubicBezTo>
                        <a:pt x="2" y="8"/>
                        <a:pt x="2" y="8"/>
                        <a:pt x="2" y="8"/>
                      </a:cubicBezTo>
                      <a:cubicBezTo>
                        <a:pt x="4" y="8"/>
                        <a:pt x="4" y="8"/>
                        <a:pt x="4" y="8"/>
                      </a:cubicBezTo>
                      <a:cubicBezTo>
                        <a:pt x="4" y="11"/>
                        <a:pt x="4" y="11"/>
                        <a:pt x="4" y="11"/>
                      </a:cubicBezTo>
                      <a:cubicBezTo>
                        <a:pt x="4" y="11"/>
                        <a:pt x="4" y="11"/>
                        <a:pt x="4" y="11"/>
                      </a:cubicBezTo>
                      <a:cubicBezTo>
                        <a:pt x="4" y="11"/>
                        <a:pt x="4" y="11"/>
                        <a:pt x="4" y="11"/>
                      </a:cubicBezTo>
                      <a:cubicBezTo>
                        <a:pt x="4" y="8"/>
                        <a:pt x="4" y="8"/>
                        <a:pt x="4" y="8"/>
                      </a:cubicBezTo>
                      <a:cubicBezTo>
                        <a:pt x="5" y="8"/>
                        <a:pt x="5" y="8"/>
                        <a:pt x="5" y="8"/>
                      </a:cubicBezTo>
                      <a:cubicBezTo>
                        <a:pt x="5" y="11"/>
                        <a:pt x="5" y="11"/>
                        <a:pt x="5" y="11"/>
                      </a:cubicBezTo>
                      <a:cubicBezTo>
                        <a:pt x="5" y="11"/>
                        <a:pt x="5" y="11"/>
                        <a:pt x="5" y="11"/>
                      </a:cubicBezTo>
                      <a:cubicBezTo>
                        <a:pt x="6" y="11"/>
                        <a:pt x="6" y="11"/>
                        <a:pt x="6" y="11"/>
                      </a:cubicBezTo>
                      <a:cubicBezTo>
                        <a:pt x="6" y="8"/>
                        <a:pt x="6" y="8"/>
                        <a:pt x="6" y="8"/>
                      </a:cubicBezTo>
                      <a:cubicBezTo>
                        <a:pt x="7" y="8"/>
                        <a:pt x="7" y="8"/>
                        <a:pt x="7" y="8"/>
                      </a:cubicBezTo>
                      <a:cubicBezTo>
                        <a:pt x="7" y="11"/>
                        <a:pt x="7" y="11"/>
                        <a:pt x="7" y="11"/>
                      </a:cubicBezTo>
                      <a:cubicBezTo>
                        <a:pt x="7" y="11"/>
                        <a:pt x="7" y="11"/>
                        <a:pt x="7" y="11"/>
                      </a:cubicBezTo>
                      <a:cubicBezTo>
                        <a:pt x="7" y="11"/>
                        <a:pt x="7" y="11"/>
                        <a:pt x="7" y="11"/>
                      </a:cubicBezTo>
                      <a:cubicBezTo>
                        <a:pt x="7" y="8"/>
                        <a:pt x="7" y="8"/>
                        <a:pt x="7" y="8"/>
                      </a:cubicBezTo>
                      <a:cubicBezTo>
                        <a:pt x="8" y="8"/>
                        <a:pt x="8" y="8"/>
                        <a:pt x="8" y="8"/>
                      </a:cubicBezTo>
                      <a:cubicBezTo>
                        <a:pt x="8" y="7"/>
                        <a:pt x="8" y="7"/>
                        <a:pt x="8" y="7"/>
                      </a:cubicBezTo>
                      <a:cubicBezTo>
                        <a:pt x="11" y="7"/>
                        <a:pt x="11" y="7"/>
                        <a:pt x="11" y="7"/>
                      </a:cubicBezTo>
                      <a:cubicBezTo>
                        <a:pt x="11" y="7"/>
                        <a:pt x="11" y="7"/>
                        <a:pt x="11" y="7"/>
                      </a:cubicBezTo>
                      <a:cubicBezTo>
                        <a:pt x="11" y="7"/>
                        <a:pt x="11" y="7"/>
                        <a:pt x="11" y="7"/>
                      </a:cubicBezTo>
                      <a:cubicBezTo>
                        <a:pt x="8" y="7"/>
                        <a:pt x="8" y="7"/>
                        <a:pt x="8" y="7"/>
                      </a:cubicBezTo>
                      <a:cubicBezTo>
                        <a:pt x="8" y="6"/>
                        <a:pt x="8" y="6"/>
                        <a:pt x="8" y="6"/>
                      </a:cubicBezTo>
                      <a:lnTo>
                        <a:pt x="11" y="6"/>
                      </a:lnTo>
                      <a:close/>
                      <a:moveTo>
                        <a:pt x="5" y="7"/>
                      </a:moveTo>
                      <a:cubicBezTo>
                        <a:pt x="5" y="7"/>
                        <a:pt x="4" y="6"/>
                        <a:pt x="4" y="5"/>
                      </a:cubicBezTo>
                      <a:cubicBezTo>
                        <a:pt x="4" y="5"/>
                        <a:pt x="5" y="4"/>
                        <a:pt x="5" y="4"/>
                      </a:cubicBezTo>
                      <a:cubicBezTo>
                        <a:pt x="6" y="4"/>
                        <a:pt x="7" y="5"/>
                        <a:pt x="7" y="5"/>
                      </a:cubicBezTo>
                      <a:cubicBezTo>
                        <a:pt x="7" y="6"/>
                        <a:pt x="6" y="7"/>
                        <a:pt x="5"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90" name="组合 189">
                <a:extLst>
                  <a:ext uri="{FF2B5EF4-FFF2-40B4-BE49-F238E27FC236}">
                    <a16:creationId xmlns:a16="http://schemas.microsoft.com/office/drawing/2014/main" id="{88202395-15E2-460B-B18C-8316E04F3442}"/>
                  </a:ext>
                </a:extLst>
              </p:cNvPr>
              <p:cNvGrpSpPr/>
              <p:nvPr/>
            </p:nvGrpSpPr>
            <p:grpSpPr>
              <a:xfrm>
                <a:off x="7267915" y="4282820"/>
                <a:ext cx="253604" cy="202406"/>
                <a:chOff x="9686900" y="5629280"/>
                <a:chExt cx="338138" cy="269875"/>
              </a:xfrm>
              <a:solidFill>
                <a:schemeClr val="bg1"/>
              </a:solidFill>
            </p:grpSpPr>
            <p:sp>
              <p:nvSpPr>
                <p:cNvPr id="193" name="Freeform 197">
                  <a:extLst>
                    <a:ext uri="{FF2B5EF4-FFF2-40B4-BE49-F238E27FC236}">
                      <a16:creationId xmlns:a16="http://schemas.microsoft.com/office/drawing/2014/main" id="{3305C9D0-AB0C-480F-806E-7D72F1E59014}"/>
                    </a:ext>
                  </a:extLst>
                </p:cNvPr>
                <p:cNvSpPr>
                  <a:spLocks noEditPoints="1"/>
                </p:cNvSpPr>
                <p:nvPr/>
              </p:nvSpPr>
              <p:spPr bwMode="auto">
                <a:xfrm>
                  <a:off x="9686900" y="5629280"/>
                  <a:ext cx="338138" cy="269875"/>
                </a:xfrm>
                <a:custGeom>
                  <a:avLst/>
                  <a:gdLst>
                    <a:gd name="T0" fmla="*/ 57 w 82"/>
                    <a:gd name="T1" fmla="*/ 24 h 65"/>
                    <a:gd name="T2" fmla="*/ 35 w 82"/>
                    <a:gd name="T3" fmla="*/ 15 h 65"/>
                    <a:gd name="T4" fmla="*/ 1 w 82"/>
                    <a:gd name="T5" fmla="*/ 13 h 65"/>
                    <a:gd name="T6" fmla="*/ 1 w 82"/>
                    <a:gd name="T7" fmla="*/ 13 h 65"/>
                    <a:gd name="T8" fmla="*/ 0 w 82"/>
                    <a:gd name="T9" fmla="*/ 19 h 65"/>
                    <a:gd name="T10" fmla="*/ 4 w 82"/>
                    <a:gd name="T11" fmla="*/ 22 h 65"/>
                    <a:gd name="T12" fmla="*/ 13 w 82"/>
                    <a:gd name="T13" fmla="*/ 33 h 65"/>
                    <a:gd name="T14" fmla="*/ 36 w 82"/>
                    <a:gd name="T15" fmla="*/ 52 h 65"/>
                    <a:gd name="T16" fmla="*/ 66 w 82"/>
                    <a:gd name="T17" fmla="*/ 65 h 65"/>
                    <a:gd name="T18" fmla="*/ 68 w 82"/>
                    <a:gd name="T19" fmla="*/ 44 h 65"/>
                    <a:gd name="T20" fmla="*/ 54 w 82"/>
                    <a:gd name="T21" fmla="*/ 27 h 65"/>
                    <a:gd name="T22" fmla="*/ 57 w 82"/>
                    <a:gd name="T23" fmla="*/ 28 h 65"/>
                    <a:gd name="T24" fmla="*/ 41 w 82"/>
                    <a:gd name="T25" fmla="*/ 48 h 65"/>
                    <a:gd name="T26" fmla="*/ 31 w 82"/>
                    <a:gd name="T27" fmla="*/ 43 h 65"/>
                    <a:gd name="T28" fmla="*/ 25 w 82"/>
                    <a:gd name="T29" fmla="*/ 28 h 65"/>
                    <a:gd name="T30" fmla="*/ 28 w 82"/>
                    <a:gd name="T31" fmla="*/ 27 h 65"/>
                    <a:gd name="T32" fmla="*/ 54 w 82"/>
                    <a:gd name="T33" fmla="*/ 27 h 65"/>
                    <a:gd name="T34" fmla="*/ 2 w 82"/>
                    <a:gd name="T35" fmla="*/ 19 h 65"/>
                    <a:gd name="T36" fmla="*/ 2 w 82"/>
                    <a:gd name="T37" fmla="*/ 15 h 65"/>
                    <a:gd name="T38" fmla="*/ 6 w 82"/>
                    <a:gd name="T39" fmla="*/ 13 h 65"/>
                    <a:gd name="T40" fmla="*/ 9 w 82"/>
                    <a:gd name="T41" fmla="*/ 15 h 65"/>
                    <a:gd name="T42" fmla="*/ 9 w 82"/>
                    <a:gd name="T43" fmla="*/ 19 h 65"/>
                    <a:gd name="T44" fmla="*/ 5 w 82"/>
                    <a:gd name="T45" fmla="*/ 21 h 65"/>
                    <a:gd name="T46" fmla="*/ 9 w 82"/>
                    <a:gd name="T47" fmla="*/ 21 h 65"/>
                    <a:gd name="T48" fmla="*/ 10 w 82"/>
                    <a:gd name="T49" fmla="*/ 19 h 65"/>
                    <a:gd name="T50" fmla="*/ 9 w 82"/>
                    <a:gd name="T51" fmla="*/ 13 h 65"/>
                    <a:gd name="T52" fmla="*/ 5 w 82"/>
                    <a:gd name="T53" fmla="*/ 12 h 65"/>
                    <a:gd name="T54" fmla="*/ 31 w 82"/>
                    <a:gd name="T55" fmla="*/ 16 h 65"/>
                    <a:gd name="T56" fmla="*/ 15 w 82"/>
                    <a:gd name="T57" fmla="*/ 29 h 65"/>
                    <a:gd name="T58" fmla="*/ 16 w 82"/>
                    <a:gd name="T59" fmla="*/ 37 h 65"/>
                    <a:gd name="T60" fmla="*/ 28 w 82"/>
                    <a:gd name="T61" fmla="*/ 46 h 65"/>
                    <a:gd name="T62" fmla="*/ 16 w 82"/>
                    <a:gd name="T63" fmla="*/ 37 h 65"/>
                    <a:gd name="T64" fmla="*/ 57 w 82"/>
                    <a:gd name="T65" fmla="*/ 59 h 65"/>
                    <a:gd name="T66" fmla="*/ 65 w 82"/>
                    <a:gd name="T67" fmla="*/ 46 h 65"/>
                    <a:gd name="T68" fmla="*/ 81 w 82"/>
                    <a:gd name="T69" fmla="*/ 30 h 65"/>
                    <a:gd name="T70" fmla="*/ 76 w 82"/>
                    <a:gd name="T71" fmla="*/ 28 h 65"/>
                    <a:gd name="T72" fmla="*/ 71 w 82"/>
                    <a:gd name="T73" fmla="*/ 32 h 65"/>
                    <a:gd name="T74" fmla="*/ 72 w 82"/>
                    <a:gd name="T75" fmla="*/ 37 h 65"/>
                    <a:gd name="T76" fmla="*/ 77 w 82"/>
                    <a:gd name="T77" fmla="*/ 39 h 65"/>
                    <a:gd name="T78" fmla="*/ 82 w 82"/>
                    <a:gd name="T79" fmla="*/ 36 h 65"/>
                    <a:gd name="T80" fmla="*/ 81 w 82"/>
                    <a:gd name="T81" fmla="*/ 30 h 65"/>
                    <a:gd name="T82" fmla="*/ 80 w 82"/>
                    <a:gd name="T83" fmla="*/ 36 h 65"/>
                    <a:gd name="T84" fmla="*/ 76 w 82"/>
                    <a:gd name="T85" fmla="*/ 38 h 65"/>
                    <a:gd name="T86" fmla="*/ 72 w 82"/>
                    <a:gd name="T87" fmla="*/ 36 h 65"/>
                    <a:gd name="T88" fmla="*/ 73 w 82"/>
                    <a:gd name="T89" fmla="*/ 31 h 65"/>
                    <a:gd name="T90" fmla="*/ 77 w 82"/>
                    <a:gd name="T91" fmla="*/ 29 h 65"/>
                    <a:gd name="T92" fmla="*/ 81 w 82"/>
                    <a:gd name="T93"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2" h="65">
                      <a:moveTo>
                        <a:pt x="69" y="37"/>
                      </a:moveTo>
                      <a:cubicBezTo>
                        <a:pt x="69" y="30"/>
                        <a:pt x="64" y="25"/>
                        <a:pt x="57" y="24"/>
                      </a:cubicBezTo>
                      <a:cubicBezTo>
                        <a:pt x="54" y="18"/>
                        <a:pt x="48" y="14"/>
                        <a:pt x="41" y="14"/>
                      </a:cubicBezTo>
                      <a:cubicBezTo>
                        <a:pt x="39" y="14"/>
                        <a:pt x="37" y="14"/>
                        <a:pt x="35" y="15"/>
                      </a:cubicBezTo>
                      <a:cubicBezTo>
                        <a:pt x="23" y="7"/>
                        <a:pt x="7" y="0"/>
                        <a:pt x="2" y="7"/>
                      </a:cubicBezTo>
                      <a:cubicBezTo>
                        <a:pt x="1" y="8"/>
                        <a:pt x="0" y="11"/>
                        <a:pt x="1" y="13"/>
                      </a:cubicBezTo>
                      <a:cubicBezTo>
                        <a:pt x="2" y="13"/>
                        <a:pt x="2" y="13"/>
                        <a:pt x="2" y="13"/>
                      </a:cubicBezTo>
                      <a:cubicBezTo>
                        <a:pt x="1" y="13"/>
                        <a:pt x="1" y="13"/>
                        <a:pt x="1" y="13"/>
                      </a:cubicBezTo>
                      <a:cubicBezTo>
                        <a:pt x="1" y="14"/>
                        <a:pt x="0" y="14"/>
                        <a:pt x="0" y="15"/>
                      </a:cubicBezTo>
                      <a:cubicBezTo>
                        <a:pt x="0" y="19"/>
                        <a:pt x="0" y="19"/>
                        <a:pt x="0" y="19"/>
                      </a:cubicBezTo>
                      <a:cubicBezTo>
                        <a:pt x="0" y="19"/>
                        <a:pt x="1" y="20"/>
                        <a:pt x="1" y="20"/>
                      </a:cubicBezTo>
                      <a:cubicBezTo>
                        <a:pt x="4" y="22"/>
                        <a:pt x="4" y="22"/>
                        <a:pt x="4" y="22"/>
                      </a:cubicBezTo>
                      <a:cubicBezTo>
                        <a:pt x="5" y="22"/>
                        <a:pt x="5" y="22"/>
                        <a:pt x="5" y="22"/>
                      </a:cubicBezTo>
                      <a:cubicBezTo>
                        <a:pt x="7" y="25"/>
                        <a:pt x="10" y="29"/>
                        <a:pt x="13" y="33"/>
                      </a:cubicBezTo>
                      <a:cubicBezTo>
                        <a:pt x="13" y="34"/>
                        <a:pt x="12" y="35"/>
                        <a:pt x="12" y="37"/>
                      </a:cubicBezTo>
                      <a:cubicBezTo>
                        <a:pt x="12" y="46"/>
                        <a:pt x="20" y="51"/>
                        <a:pt x="36" y="52"/>
                      </a:cubicBezTo>
                      <a:cubicBezTo>
                        <a:pt x="42" y="56"/>
                        <a:pt x="49" y="60"/>
                        <a:pt x="55" y="63"/>
                      </a:cubicBezTo>
                      <a:cubicBezTo>
                        <a:pt x="60" y="64"/>
                        <a:pt x="63" y="65"/>
                        <a:pt x="66" y="65"/>
                      </a:cubicBezTo>
                      <a:cubicBezTo>
                        <a:pt x="69" y="65"/>
                        <a:pt x="72" y="64"/>
                        <a:pt x="73" y="63"/>
                      </a:cubicBezTo>
                      <a:cubicBezTo>
                        <a:pt x="75" y="60"/>
                        <a:pt x="76" y="54"/>
                        <a:pt x="68" y="44"/>
                      </a:cubicBezTo>
                      <a:cubicBezTo>
                        <a:pt x="69" y="42"/>
                        <a:pt x="69" y="40"/>
                        <a:pt x="69" y="37"/>
                      </a:cubicBezTo>
                      <a:close/>
                      <a:moveTo>
                        <a:pt x="54" y="27"/>
                      </a:moveTo>
                      <a:cubicBezTo>
                        <a:pt x="55" y="28"/>
                        <a:pt x="55" y="28"/>
                        <a:pt x="55" y="28"/>
                      </a:cubicBezTo>
                      <a:cubicBezTo>
                        <a:pt x="57" y="28"/>
                        <a:pt x="57" y="28"/>
                        <a:pt x="57" y="28"/>
                      </a:cubicBezTo>
                      <a:cubicBezTo>
                        <a:pt x="62" y="28"/>
                        <a:pt x="66" y="32"/>
                        <a:pt x="66" y="37"/>
                      </a:cubicBezTo>
                      <a:cubicBezTo>
                        <a:pt x="66" y="40"/>
                        <a:pt x="66" y="48"/>
                        <a:pt x="41" y="48"/>
                      </a:cubicBezTo>
                      <a:cubicBezTo>
                        <a:pt x="40" y="48"/>
                        <a:pt x="38" y="48"/>
                        <a:pt x="37" y="48"/>
                      </a:cubicBezTo>
                      <a:cubicBezTo>
                        <a:pt x="35" y="47"/>
                        <a:pt x="33" y="45"/>
                        <a:pt x="31" y="43"/>
                      </a:cubicBezTo>
                      <a:cubicBezTo>
                        <a:pt x="26" y="40"/>
                        <a:pt x="22" y="36"/>
                        <a:pt x="18" y="32"/>
                      </a:cubicBezTo>
                      <a:cubicBezTo>
                        <a:pt x="19" y="30"/>
                        <a:pt x="22" y="28"/>
                        <a:pt x="25" y="28"/>
                      </a:cubicBezTo>
                      <a:cubicBezTo>
                        <a:pt x="27" y="28"/>
                        <a:pt x="27" y="28"/>
                        <a:pt x="27" y="28"/>
                      </a:cubicBezTo>
                      <a:cubicBezTo>
                        <a:pt x="28" y="27"/>
                        <a:pt x="28" y="27"/>
                        <a:pt x="28" y="27"/>
                      </a:cubicBezTo>
                      <a:cubicBezTo>
                        <a:pt x="30" y="21"/>
                        <a:pt x="35" y="17"/>
                        <a:pt x="41" y="17"/>
                      </a:cubicBezTo>
                      <a:cubicBezTo>
                        <a:pt x="47" y="17"/>
                        <a:pt x="52" y="21"/>
                        <a:pt x="54" y="27"/>
                      </a:cubicBezTo>
                      <a:close/>
                      <a:moveTo>
                        <a:pt x="2" y="19"/>
                      </a:moveTo>
                      <a:cubicBezTo>
                        <a:pt x="2" y="19"/>
                        <a:pt x="2" y="19"/>
                        <a:pt x="2" y="19"/>
                      </a:cubicBezTo>
                      <a:cubicBezTo>
                        <a:pt x="2" y="15"/>
                        <a:pt x="2" y="15"/>
                        <a:pt x="2" y="15"/>
                      </a:cubicBezTo>
                      <a:cubicBezTo>
                        <a:pt x="2" y="15"/>
                        <a:pt x="2" y="15"/>
                        <a:pt x="2" y="15"/>
                      </a:cubicBezTo>
                      <a:cubicBezTo>
                        <a:pt x="5" y="13"/>
                        <a:pt x="5" y="13"/>
                        <a:pt x="5" y="13"/>
                      </a:cubicBezTo>
                      <a:cubicBezTo>
                        <a:pt x="6" y="13"/>
                        <a:pt x="6" y="13"/>
                        <a:pt x="6" y="13"/>
                      </a:cubicBezTo>
                      <a:cubicBezTo>
                        <a:pt x="9" y="15"/>
                        <a:pt x="9" y="15"/>
                        <a:pt x="9" y="15"/>
                      </a:cubicBezTo>
                      <a:cubicBezTo>
                        <a:pt x="9" y="15"/>
                        <a:pt x="9" y="15"/>
                        <a:pt x="9" y="15"/>
                      </a:cubicBezTo>
                      <a:cubicBezTo>
                        <a:pt x="9" y="19"/>
                        <a:pt x="9" y="19"/>
                        <a:pt x="9" y="19"/>
                      </a:cubicBezTo>
                      <a:cubicBezTo>
                        <a:pt x="9" y="19"/>
                        <a:pt x="9" y="19"/>
                        <a:pt x="9" y="19"/>
                      </a:cubicBezTo>
                      <a:cubicBezTo>
                        <a:pt x="6" y="21"/>
                        <a:pt x="6" y="21"/>
                        <a:pt x="6" y="21"/>
                      </a:cubicBezTo>
                      <a:cubicBezTo>
                        <a:pt x="5" y="21"/>
                        <a:pt x="5" y="21"/>
                        <a:pt x="5" y="21"/>
                      </a:cubicBezTo>
                      <a:lnTo>
                        <a:pt x="2" y="19"/>
                      </a:lnTo>
                      <a:close/>
                      <a:moveTo>
                        <a:pt x="9" y="21"/>
                      </a:moveTo>
                      <a:cubicBezTo>
                        <a:pt x="9" y="20"/>
                        <a:pt x="9" y="20"/>
                        <a:pt x="9" y="20"/>
                      </a:cubicBezTo>
                      <a:cubicBezTo>
                        <a:pt x="10" y="20"/>
                        <a:pt x="10" y="19"/>
                        <a:pt x="10" y="19"/>
                      </a:cubicBezTo>
                      <a:cubicBezTo>
                        <a:pt x="10" y="15"/>
                        <a:pt x="10" y="15"/>
                        <a:pt x="10" y="15"/>
                      </a:cubicBezTo>
                      <a:cubicBezTo>
                        <a:pt x="10" y="14"/>
                        <a:pt x="10" y="14"/>
                        <a:pt x="9" y="13"/>
                      </a:cubicBezTo>
                      <a:cubicBezTo>
                        <a:pt x="6" y="12"/>
                        <a:pt x="6" y="12"/>
                        <a:pt x="6" y="12"/>
                      </a:cubicBezTo>
                      <a:cubicBezTo>
                        <a:pt x="6" y="11"/>
                        <a:pt x="5" y="11"/>
                        <a:pt x="5" y="12"/>
                      </a:cubicBezTo>
                      <a:cubicBezTo>
                        <a:pt x="4" y="11"/>
                        <a:pt x="5" y="10"/>
                        <a:pt x="5" y="9"/>
                      </a:cubicBezTo>
                      <a:cubicBezTo>
                        <a:pt x="7" y="6"/>
                        <a:pt x="18" y="8"/>
                        <a:pt x="31" y="16"/>
                      </a:cubicBezTo>
                      <a:cubicBezTo>
                        <a:pt x="28" y="18"/>
                        <a:pt x="26" y="21"/>
                        <a:pt x="25" y="24"/>
                      </a:cubicBezTo>
                      <a:cubicBezTo>
                        <a:pt x="21" y="24"/>
                        <a:pt x="17" y="26"/>
                        <a:pt x="15" y="29"/>
                      </a:cubicBezTo>
                      <a:cubicBezTo>
                        <a:pt x="13" y="26"/>
                        <a:pt x="10" y="23"/>
                        <a:pt x="9" y="21"/>
                      </a:cubicBezTo>
                      <a:close/>
                      <a:moveTo>
                        <a:pt x="16" y="37"/>
                      </a:moveTo>
                      <a:cubicBezTo>
                        <a:pt x="16" y="37"/>
                        <a:pt x="16" y="36"/>
                        <a:pt x="16" y="36"/>
                      </a:cubicBezTo>
                      <a:cubicBezTo>
                        <a:pt x="20" y="39"/>
                        <a:pt x="24" y="43"/>
                        <a:pt x="28" y="46"/>
                      </a:cubicBezTo>
                      <a:cubicBezTo>
                        <a:pt x="29" y="47"/>
                        <a:pt x="29" y="47"/>
                        <a:pt x="30" y="47"/>
                      </a:cubicBezTo>
                      <a:cubicBezTo>
                        <a:pt x="21" y="46"/>
                        <a:pt x="16" y="42"/>
                        <a:pt x="16" y="37"/>
                      </a:cubicBezTo>
                      <a:close/>
                      <a:moveTo>
                        <a:pt x="70" y="60"/>
                      </a:moveTo>
                      <a:cubicBezTo>
                        <a:pt x="69" y="62"/>
                        <a:pt x="65" y="62"/>
                        <a:pt x="57" y="59"/>
                      </a:cubicBezTo>
                      <a:cubicBezTo>
                        <a:pt x="52" y="57"/>
                        <a:pt x="48" y="55"/>
                        <a:pt x="43" y="52"/>
                      </a:cubicBezTo>
                      <a:cubicBezTo>
                        <a:pt x="53" y="52"/>
                        <a:pt x="61" y="50"/>
                        <a:pt x="65" y="46"/>
                      </a:cubicBezTo>
                      <a:cubicBezTo>
                        <a:pt x="70" y="53"/>
                        <a:pt x="72" y="58"/>
                        <a:pt x="70" y="60"/>
                      </a:cubicBezTo>
                      <a:close/>
                      <a:moveTo>
                        <a:pt x="81" y="30"/>
                      </a:moveTo>
                      <a:cubicBezTo>
                        <a:pt x="77" y="28"/>
                        <a:pt x="77" y="28"/>
                        <a:pt x="77" y="28"/>
                      </a:cubicBezTo>
                      <a:cubicBezTo>
                        <a:pt x="77" y="28"/>
                        <a:pt x="76" y="28"/>
                        <a:pt x="76" y="28"/>
                      </a:cubicBezTo>
                      <a:cubicBezTo>
                        <a:pt x="72" y="30"/>
                        <a:pt x="72" y="30"/>
                        <a:pt x="72" y="30"/>
                      </a:cubicBezTo>
                      <a:cubicBezTo>
                        <a:pt x="72" y="30"/>
                        <a:pt x="71" y="31"/>
                        <a:pt x="71" y="32"/>
                      </a:cubicBezTo>
                      <a:cubicBezTo>
                        <a:pt x="71" y="36"/>
                        <a:pt x="71" y="36"/>
                        <a:pt x="71" y="36"/>
                      </a:cubicBezTo>
                      <a:cubicBezTo>
                        <a:pt x="71" y="36"/>
                        <a:pt x="72" y="37"/>
                        <a:pt x="72" y="37"/>
                      </a:cubicBezTo>
                      <a:cubicBezTo>
                        <a:pt x="76" y="39"/>
                        <a:pt x="76" y="39"/>
                        <a:pt x="76" y="39"/>
                      </a:cubicBezTo>
                      <a:cubicBezTo>
                        <a:pt x="76" y="40"/>
                        <a:pt x="77" y="40"/>
                        <a:pt x="77" y="39"/>
                      </a:cubicBezTo>
                      <a:cubicBezTo>
                        <a:pt x="81" y="37"/>
                        <a:pt x="81" y="37"/>
                        <a:pt x="81" y="37"/>
                      </a:cubicBezTo>
                      <a:cubicBezTo>
                        <a:pt x="81" y="37"/>
                        <a:pt x="82" y="36"/>
                        <a:pt x="82" y="36"/>
                      </a:cubicBezTo>
                      <a:cubicBezTo>
                        <a:pt x="82" y="32"/>
                        <a:pt x="82" y="32"/>
                        <a:pt x="82" y="32"/>
                      </a:cubicBezTo>
                      <a:cubicBezTo>
                        <a:pt x="82" y="31"/>
                        <a:pt x="81" y="30"/>
                        <a:pt x="81" y="30"/>
                      </a:cubicBezTo>
                      <a:close/>
                      <a:moveTo>
                        <a:pt x="81" y="36"/>
                      </a:moveTo>
                      <a:cubicBezTo>
                        <a:pt x="80" y="36"/>
                        <a:pt x="80" y="36"/>
                        <a:pt x="80" y="36"/>
                      </a:cubicBezTo>
                      <a:cubicBezTo>
                        <a:pt x="77" y="38"/>
                        <a:pt x="77" y="38"/>
                        <a:pt x="77" y="38"/>
                      </a:cubicBezTo>
                      <a:cubicBezTo>
                        <a:pt x="76" y="38"/>
                        <a:pt x="76" y="38"/>
                        <a:pt x="76" y="38"/>
                      </a:cubicBezTo>
                      <a:cubicBezTo>
                        <a:pt x="73" y="36"/>
                        <a:pt x="73" y="36"/>
                        <a:pt x="73" y="36"/>
                      </a:cubicBezTo>
                      <a:cubicBezTo>
                        <a:pt x="72" y="36"/>
                        <a:pt x="72" y="36"/>
                        <a:pt x="72" y="36"/>
                      </a:cubicBezTo>
                      <a:cubicBezTo>
                        <a:pt x="72" y="32"/>
                        <a:pt x="72" y="32"/>
                        <a:pt x="72" y="32"/>
                      </a:cubicBezTo>
                      <a:cubicBezTo>
                        <a:pt x="73" y="31"/>
                        <a:pt x="73" y="31"/>
                        <a:pt x="73" y="31"/>
                      </a:cubicBezTo>
                      <a:cubicBezTo>
                        <a:pt x="76" y="29"/>
                        <a:pt x="76" y="29"/>
                        <a:pt x="76" y="29"/>
                      </a:cubicBezTo>
                      <a:cubicBezTo>
                        <a:pt x="77" y="29"/>
                        <a:pt x="77" y="29"/>
                        <a:pt x="77" y="29"/>
                      </a:cubicBezTo>
                      <a:cubicBezTo>
                        <a:pt x="80" y="31"/>
                        <a:pt x="80" y="31"/>
                        <a:pt x="80" y="31"/>
                      </a:cubicBezTo>
                      <a:cubicBezTo>
                        <a:pt x="81" y="32"/>
                        <a:pt x="81" y="32"/>
                        <a:pt x="81" y="32"/>
                      </a:cubicBezTo>
                      <a:lnTo>
                        <a:pt x="81"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98" name="Freeform 198">
                  <a:extLst>
                    <a:ext uri="{FF2B5EF4-FFF2-40B4-BE49-F238E27FC236}">
                      <a16:creationId xmlns:a16="http://schemas.microsoft.com/office/drawing/2014/main" id="{C8247292-407D-4ECE-9154-671846F8A188}"/>
                    </a:ext>
                  </a:extLst>
                </p:cNvPr>
                <p:cNvSpPr>
                  <a:spLocks noEditPoints="1"/>
                </p:cNvSpPr>
                <p:nvPr/>
              </p:nvSpPr>
              <p:spPr bwMode="auto">
                <a:xfrm>
                  <a:off x="9699616" y="5688039"/>
                  <a:ext cx="309563" cy="206375"/>
                </a:xfrm>
                <a:custGeom>
                  <a:avLst/>
                  <a:gdLst>
                    <a:gd name="T0" fmla="*/ 75 w 75"/>
                    <a:gd name="T1" fmla="*/ 19 h 50"/>
                    <a:gd name="T2" fmla="*/ 72 w 75"/>
                    <a:gd name="T3" fmla="*/ 19 h 50"/>
                    <a:gd name="T4" fmla="*/ 72 w 75"/>
                    <a:gd name="T5" fmla="*/ 22 h 50"/>
                    <a:gd name="T6" fmla="*/ 72 w 75"/>
                    <a:gd name="T7" fmla="*/ 22 h 50"/>
                    <a:gd name="T8" fmla="*/ 75 w 75"/>
                    <a:gd name="T9" fmla="*/ 22 h 50"/>
                    <a:gd name="T10" fmla="*/ 75 w 75"/>
                    <a:gd name="T11" fmla="*/ 22 h 50"/>
                    <a:gd name="T12" fmla="*/ 74 w 75"/>
                    <a:gd name="T13" fmla="*/ 20 h 50"/>
                    <a:gd name="T14" fmla="*/ 73 w 75"/>
                    <a:gd name="T15" fmla="*/ 18 h 50"/>
                    <a:gd name="T16" fmla="*/ 73 w 75"/>
                    <a:gd name="T17" fmla="*/ 20 h 50"/>
                    <a:gd name="T18" fmla="*/ 36 w 75"/>
                    <a:gd name="T19" fmla="*/ 41 h 50"/>
                    <a:gd name="T20" fmla="*/ 31 w 75"/>
                    <a:gd name="T21" fmla="*/ 39 h 50"/>
                    <a:gd name="T22" fmla="*/ 26 w 75"/>
                    <a:gd name="T23" fmla="*/ 42 h 50"/>
                    <a:gd name="T24" fmla="*/ 27 w 75"/>
                    <a:gd name="T25" fmla="*/ 48 h 50"/>
                    <a:gd name="T26" fmla="*/ 32 w 75"/>
                    <a:gd name="T27" fmla="*/ 50 h 50"/>
                    <a:gd name="T28" fmla="*/ 36 w 75"/>
                    <a:gd name="T29" fmla="*/ 48 h 50"/>
                    <a:gd name="T30" fmla="*/ 37 w 75"/>
                    <a:gd name="T31" fmla="*/ 42 h 50"/>
                    <a:gd name="T32" fmla="*/ 36 w 75"/>
                    <a:gd name="T33" fmla="*/ 46 h 50"/>
                    <a:gd name="T34" fmla="*/ 32 w 75"/>
                    <a:gd name="T35" fmla="*/ 49 h 50"/>
                    <a:gd name="T36" fmla="*/ 28 w 75"/>
                    <a:gd name="T37" fmla="*/ 47 h 50"/>
                    <a:gd name="T38" fmla="*/ 28 w 75"/>
                    <a:gd name="T39" fmla="*/ 42 h 50"/>
                    <a:gd name="T40" fmla="*/ 31 w 75"/>
                    <a:gd name="T41" fmla="*/ 40 h 50"/>
                    <a:gd name="T42" fmla="*/ 35 w 75"/>
                    <a:gd name="T43" fmla="*/ 42 h 50"/>
                    <a:gd name="T44" fmla="*/ 36 w 75"/>
                    <a:gd name="T45" fmla="*/ 46 h 50"/>
                    <a:gd name="T46" fmla="*/ 5 w 75"/>
                    <a:gd name="T47" fmla="*/ 1 h 50"/>
                    <a:gd name="T48" fmla="*/ 3 w 75"/>
                    <a:gd name="T49" fmla="*/ 1 h 50"/>
                    <a:gd name="T50" fmla="*/ 2 w 75"/>
                    <a:gd name="T51" fmla="*/ 0 h 50"/>
                    <a:gd name="T52" fmla="*/ 1 w 75"/>
                    <a:gd name="T53" fmla="*/ 1 h 50"/>
                    <a:gd name="T54" fmla="*/ 0 w 75"/>
                    <a:gd name="T55" fmla="*/ 1 h 50"/>
                    <a:gd name="T56" fmla="*/ 2 w 75"/>
                    <a:gd name="T57" fmla="*/ 5 h 50"/>
                    <a:gd name="T58" fmla="*/ 1 w 75"/>
                    <a:gd name="T59" fmla="*/ 3 h 50"/>
                    <a:gd name="T60" fmla="*/ 2 w 75"/>
                    <a:gd name="T61" fmla="*/ 2 h 50"/>
                    <a:gd name="T62" fmla="*/ 3 w 75"/>
                    <a:gd name="T63" fmla="*/ 2 h 50"/>
                    <a:gd name="T64" fmla="*/ 3 w 75"/>
                    <a:gd name="T65" fmla="*/ 3 h 50"/>
                    <a:gd name="T66" fmla="*/ 1 w 75"/>
                    <a:gd name="T67"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 h="50">
                      <a:moveTo>
                        <a:pt x="74" y="20"/>
                      </a:moveTo>
                      <a:cubicBezTo>
                        <a:pt x="74" y="20"/>
                        <a:pt x="75" y="19"/>
                        <a:pt x="75" y="19"/>
                      </a:cubicBezTo>
                      <a:cubicBezTo>
                        <a:pt x="75" y="18"/>
                        <a:pt x="74" y="17"/>
                        <a:pt x="73" y="17"/>
                      </a:cubicBezTo>
                      <a:cubicBezTo>
                        <a:pt x="73" y="17"/>
                        <a:pt x="72" y="18"/>
                        <a:pt x="72" y="19"/>
                      </a:cubicBezTo>
                      <a:cubicBezTo>
                        <a:pt x="72" y="19"/>
                        <a:pt x="72" y="20"/>
                        <a:pt x="73" y="20"/>
                      </a:cubicBezTo>
                      <a:cubicBezTo>
                        <a:pt x="72" y="20"/>
                        <a:pt x="72" y="21"/>
                        <a:pt x="72" y="22"/>
                      </a:cubicBezTo>
                      <a:cubicBezTo>
                        <a:pt x="72" y="22"/>
                        <a:pt x="72" y="22"/>
                        <a:pt x="72" y="22"/>
                      </a:cubicBezTo>
                      <a:cubicBezTo>
                        <a:pt x="72" y="22"/>
                        <a:pt x="72" y="22"/>
                        <a:pt x="72" y="22"/>
                      </a:cubicBezTo>
                      <a:cubicBezTo>
                        <a:pt x="72" y="21"/>
                        <a:pt x="73" y="20"/>
                        <a:pt x="73" y="20"/>
                      </a:cubicBezTo>
                      <a:cubicBezTo>
                        <a:pt x="74" y="20"/>
                        <a:pt x="75" y="21"/>
                        <a:pt x="75" y="22"/>
                      </a:cubicBezTo>
                      <a:cubicBezTo>
                        <a:pt x="75" y="22"/>
                        <a:pt x="75" y="22"/>
                        <a:pt x="75" y="22"/>
                      </a:cubicBezTo>
                      <a:cubicBezTo>
                        <a:pt x="75" y="22"/>
                        <a:pt x="75" y="22"/>
                        <a:pt x="75" y="22"/>
                      </a:cubicBezTo>
                      <a:cubicBezTo>
                        <a:pt x="75" y="22"/>
                        <a:pt x="75" y="22"/>
                        <a:pt x="75" y="22"/>
                      </a:cubicBezTo>
                      <a:cubicBezTo>
                        <a:pt x="75" y="21"/>
                        <a:pt x="75" y="20"/>
                        <a:pt x="74" y="20"/>
                      </a:cubicBezTo>
                      <a:close/>
                      <a:moveTo>
                        <a:pt x="72" y="19"/>
                      </a:moveTo>
                      <a:cubicBezTo>
                        <a:pt x="72" y="18"/>
                        <a:pt x="73" y="18"/>
                        <a:pt x="73" y="18"/>
                      </a:cubicBezTo>
                      <a:cubicBezTo>
                        <a:pt x="74" y="18"/>
                        <a:pt x="75" y="18"/>
                        <a:pt x="75" y="19"/>
                      </a:cubicBezTo>
                      <a:cubicBezTo>
                        <a:pt x="75" y="19"/>
                        <a:pt x="74" y="20"/>
                        <a:pt x="73" y="20"/>
                      </a:cubicBezTo>
                      <a:cubicBezTo>
                        <a:pt x="73" y="20"/>
                        <a:pt x="72" y="19"/>
                        <a:pt x="72" y="19"/>
                      </a:cubicBezTo>
                      <a:close/>
                      <a:moveTo>
                        <a:pt x="36" y="41"/>
                      </a:moveTo>
                      <a:cubicBezTo>
                        <a:pt x="33" y="39"/>
                        <a:pt x="33" y="39"/>
                        <a:pt x="33" y="39"/>
                      </a:cubicBezTo>
                      <a:cubicBezTo>
                        <a:pt x="32" y="38"/>
                        <a:pt x="31" y="38"/>
                        <a:pt x="31" y="39"/>
                      </a:cubicBezTo>
                      <a:cubicBezTo>
                        <a:pt x="27" y="41"/>
                        <a:pt x="27" y="41"/>
                        <a:pt x="27" y="41"/>
                      </a:cubicBezTo>
                      <a:cubicBezTo>
                        <a:pt x="27" y="41"/>
                        <a:pt x="26" y="42"/>
                        <a:pt x="26" y="42"/>
                      </a:cubicBezTo>
                      <a:cubicBezTo>
                        <a:pt x="26" y="46"/>
                        <a:pt x="26" y="46"/>
                        <a:pt x="26" y="46"/>
                      </a:cubicBezTo>
                      <a:cubicBezTo>
                        <a:pt x="26" y="47"/>
                        <a:pt x="27" y="48"/>
                        <a:pt x="27" y="48"/>
                      </a:cubicBezTo>
                      <a:cubicBezTo>
                        <a:pt x="31" y="50"/>
                        <a:pt x="31" y="50"/>
                        <a:pt x="31" y="50"/>
                      </a:cubicBezTo>
                      <a:cubicBezTo>
                        <a:pt x="32" y="50"/>
                        <a:pt x="32" y="50"/>
                        <a:pt x="32" y="50"/>
                      </a:cubicBezTo>
                      <a:cubicBezTo>
                        <a:pt x="33" y="50"/>
                        <a:pt x="33" y="50"/>
                        <a:pt x="33" y="50"/>
                      </a:cubicBezTo>
                      <a:cubicBezTo>
                        <a:pt x="36" y="48"/>
                        <a:pt x="36" y="48"/>
                        <a:pt x="36" y="48"/>
                      </a:cubicBezTo>
                      <a:cubicBezTo>
                        <a:pt x="37" y="48"/>
                        <a:pt x="37" y="47"/>
                        <a:pt x="37" y="46"/>
                      </a:cubicBezTo>
                      <a:cubicBezTo>
                        <a:pt x="37" y="42"/>
                        <a:pt x="37" y="42"/>
                        <a:pt x="37" y="42"/>
                      </a:cubicBezTo>
                      <a:cubicBezTo>
                        <a:pt x="37" y="42"/>
                        <a:pt x="37" y="41"/>
                        <a:pt x="36" y="41"/>
                      </a:cubicBezTo>
                      <a:close/>
                      <a:moveTo>
                        <a:pt x="36" y="46"/>
                      </a:moveTo>
                      <a:cubicBezTo>
                        <a:pt x="35" y="47"/>
                        <a:pt x="35" y="47"/>
                        <a:pt x="35" y="47"/>
                      </a:cubicBezTo>
                      <a:cubicBezTo>
                        <a:pt x="32" y="49"/>
                        <a:pt x="32" y="49"/>
                        <a:pt x="32" y="49"/>
                      </a:cubicBezTo>
                      <a:cubicBezTo>
                        <a:pt x="31" y="49"/>
                        <a:pt x="31" y="49"/>
                        <a:pt x="31" y="49"/>
                      </a:cubicBezTo>
                      <a:cubicBezTo>
                        <a:pt x="28" y="47"/>
                        <a:pt x="28" y="47"/>
                        <a:pt x="28" y="47"/>
                      </a:cubicBezTo>
                      <a:cubicBezTo>
                        <a:pt x="28" y="46"/>
                        <a:pt x="28" y="46"/>
                        <a:pt x="28" y="46"/>
                      </a:cubicBezTo>
                      <a:cubicBezTo>
                        <a:pt x="28" y="42"/>
                        <a:pt x="28" y="42"/>
                        <a:pt x="28" y="42"/>
                      </a:cubicBezTo>
                      <a:cubicBezTo>
                        <a:pt x="28" y="42"/>
                        <a:pt x="28" y="42"/>
                        <a:pt x="28" y="42"/>
                      </a:cubicBezTo>
                      <a:cubicBezTo>
                        <a:pt x="31" y="40"/>
                        <a:pt x="31" y="40"/>
                        <a:pt x="31" y="40"/>
                      </a:cubicBezTo>
                      <a:cubicBezTo>
                        <a:pt x="32" y="40"/>
                        <a:pt x="32" y="40"/>
                        <a:pt x="32" y="40"/>
                      </a:cubicBezTo>
                      <a:cubicBezTo>
                        <a:pt x="35" y="42"/>
                        <a:pt x="35" y="42"/>
                        <a:pt x="35" y="42"/>
                      </a:cubicBezTo>
                      <a:cubicBezTo>
                        <a:pt x="36" y="42"/>
                        <a:pt x="36" y="42"/>
                        <a:pt x="36" y="42"/>
                      </a:cubicBezTo>
                      <a:lnTo>
                        <a:pt x="36" y="46"/>
                      </a:lnTo>
                      <a:close/>
                      <a:moveTo>
                        <a:pt x="5" y="3"/>
                      </a:moveTo>
                      <a:cubicBezTo>
                        <a:pt x="5" y="1"/>
                        <a:pt x="5" y="1"/>
                        <a:pt x="5" y="1"/>
                      </a:cubicBezTo>
                      <a:cubicBezTo>
                        <a:pt x="4" y="1"/>
                        <a:pt x="4" y="1"/>
                        <a:pt x="4" y="1"/>
                      </a:cubicBezTo>
                      <a:cubicBezTo>
                        <a:pt x="3" y="1"/>
                        <a:pt x="3" y="1"/>
                        <a:pt x="3" y="1"/>
                      </a:cubicBezTo>
                      <a:cubicBezTo>
                        <a:pt x="3" y="0"/>
                        <a:pt x="3" y="0"/>
                        <a:pt x="3" y="0"/>
                      </a:cubicBezTo>
                      <a:cubicBezTo>
                        <a:pt x="2" y="0"/>
                        <a:pt x="2" y="0"/>
                        <a:pt x="2" y="0"/>
                      </a:cubicBezTo>
                      <a:cubicBezTo>
                        <a:pt x="2" y="0"/>
                        <a:pt x="2" y="0"/>
                        <a:pt x="2" y="0"/>
                      </a:cubicBezTo>
                      <a:cubicBezTo>
                        <a:pt x="1" y="1"/>
                        <a:pt x="1" y="1"/>
                        <a:pt x="1" y="1"/>
                      </a:cubicBezTo>
                      <a:cubicBezTo>
                        <a:pt x="1" y="1"/>
                        <a:pt x="1" y="1"/>
                        <a:pt x="1" y="1"/>
                      </a:cubicBezTo>
                      <a:cubicBezTo>
                        <a:pt x="0" y="1"/>
                        <a:pt x="0" y="1"/>
                        <a:pt x="0" y="1"/>
                      </a:cubicBezTo>
                      <a:cubicBezTo>
                        <a:pt x="0" y="3"/>
                        <a:pt x="0" y="3"/>
                        <a:pt x="0" y="3"/>
                      </a:cubicBezTo>
                      <a:cubicBezTo>
                        <a:pt x="0" y="4"/>
                        <a:pt x="1" y="5"/>
                        <a:pt x="2" y="5"/>
                      </a:cubicBezTo>
                      <a:cubicBezTo>
                        <a:pt x="3" y="5"/>
                        <a:pt x="5" y="4"/>
                        <a:pt x="5" y="3"/>
                      </a:cubicBezTo>
                      <a:close/>
                      <a:moveTo>
                        <a:pt x="1" y="3"/>
                      </a:moveTo>
                      <a:cubicBezTo>
                        <a:pt x="1" y="2"/>
                        <a:pt x="1" y="2"/>
                        <a:pt x="1" y="2"/>
                      </a:cubicBezTo>
                      <a:cubicBezTo>
                        <a:pt x="2" y="2"/>
                        <a:pt x="2" y="2"/>
                        <a:pt x="2" y="2"/>
                      </a:cubicBezTo>
                      <a:cubicBezTo>
                        <a:pt x="2" y="2"/>
                        <a:pt x="2" y="2"/>
                        <a:pt x="2" y="2"/>
                      </a:cubicBezTo>
                      <a:cubicBezTo>
                        <a:pt x="3" y="2"/>
                        <a:pt x="3" y="2"/>
                        <a:pt x="3" y="2"/>
                      </a:cubicBezTo>
                      <a:cubicBezTo>
                        <a:pt x="3" y="2"/>
                        <a:pt x="3" y="2"/>
                        <a:pt x="3" y="2"/>
                      </a:cubicBezTo>
                      <a:cubicBezTo>
                        <a:pt x="3" y="3"/>
                        <a:pt x="3" y="3"/>
                        <a:pt x="3" y="3"/>
                      </a:cubicBezTo>
                      <a:cubicBezTo>
                        <a:pt x="3" y="4"/>
                        <a:pt x="3" y="4"/>
                        <a:pt x="2" y="4"/>
                      </a:cubicBezTo>
                      <a:cubicBezTo>
                        <a:pt x="2" y="4"/>
                        <a:pt x="1" y="4"/>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99" name="Freeform 199">
                  <a:extLst>
                    <a:ext uri="{FF2B5EF4-FFF2-40B4-BE49-F238E27FC236}">
                      <a16:creationId xmlns:a16="http://schemas.microsoft.com/office/drawing/2014/main" id="{B61BFE6B-6420-454E-9389-175A882EF256}"/>
                    </a:ext>
                  </a:extLst>
                </p:cNvPr>
                <p:cNvSpPr>
                  <a:spLocks noEditPoints="1"/>
                </p:cNvSpPr>
                <p:nvPr/>
              </p:nvSpPr>
              <p:spPr bwMode="auto">
                <a:xfrm>
                  <a:off x="9702800" y="5695950"/>
                  <a:ext cx="136525" cy="185738"/>
                </a:xfrm>
                <a:custGeom>
                  <a:avLst/>
                  <a:gdLst>
                    <a:gd name="T0" fmla="*/ 5 w 86"/>
                    <a:gd name="T1" fmla="*/ 0 h 117"/>
                    <a:gd name="T2" fmla="*/ 3 w 86"/>
                    <a:gd name="T3" fmla="*/ 3 h 117"/>
                    <a:gd name="T4" fmla="*/ 3 w 86"/>
                    <a:gd name="T5" fmla="*/ 3 h 117"/>
                    <a:gd name="T6" fmla="*/ 0 w 86"/>
                    <a:gd name="T7" fmla="*/ 3 h 117"/>
                    <a:gd name="T8" fmla="*/ 3 w 86"/>
                    <a:gd name="T9" fmla="*/ 5 h 117"/>
                    <a:gd name="T10" fmla="*/ 5 w 86"/>
                    <a:gd name="T11" fmla="*/ 0 h 117"/>
                    <a:gd name="T12" fmla="*/ 5 w 86"/>
                    <a:gd name="T13" fmla="*/ 0 h 117"/>
                    <a:gd name="T14" fmla="*/ 84 w 86"/>
                    <a:gd name="T15" fmla="*/ 102 h 117"/>
                    <a:gd name="T16" fmla="*/ 76 w 86"/>
                    <a:gd name="T17" fmla="*/ 109 h 117"/>
                    <a:gd name="T18" fmla="*/ 81 w 86"/>
                    <a:gd name="T19" fmla="*/ 109 h 117"/>
                    <a:gd name="T20" fmla="*/ 76 w 86"/>
                    <a:gd name="T21" fmla="*/ 117 h 117"/>
                    <a:gd name="T22" fmla="*/ 86 w 86"/>
                    <a:gd name="T23" fmla="*/ 109 h 117"/>
                    <a:gd name="T24" fmla="*/ 81 w 86"/>
                    <a:gd name="T25" fmla="*/ 109 h 117"/>
                    <a:gd name="T26" fmla="*/ 84 w 86"/>
                    <a:gd name="T27" fmla="*/ 102 h 117"/>
                    <a:gd name="T28" fmla="*/ 13 w 86"/>
                    <a:gd name="T29" fmla="*/ 78 h 117"/>
                    <a:gd name="T30" fmla="*/ 11 w 86"/>
                    <a:gd name="T31" fmla="*/ 89 h 117"/>
                    <a:gd name="T32" fmla="*/ 0 w 86"/>
                    <a:gd name="T33" fmla="*/ 91 h 117"/>
                    <a:gd name="T34" fmla="*/ 11 w 86"/>
                    <a:gd name="T35" fmla="*/ 94 h 117"/>
                    <a:gd name="T36" fmla="*/ 13 w 86"/>
                    <a:gd name="T37" fmla="*/ 104 h 117"/>
                    <a:gd name="T38" fmla="*/ 16 w 86"/>
                    <a:gd name="T39" fmla="*/ 94 h 117"/>
                    <a:gd name="T40" fmla="*/ 26 w 86"/>
                    <a:gd name="T41" fmla="*/ 91 h 117"/>
                    <a:gd name="T42" fmla="*/ 16 w 86"/>
                    <a:gd name="T43" fmla="*/ 89 h 117"/>
                    <a:gd name="T44" fmla="*/ 13 w 86"/>
                    <a:gd name="T45" fmla="*/ 7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17">
                      <a:moveTo>
                        <a:pt x="5" y="0"/>
                      </a:moveTo>
                      <a:lnTo>
                        <a:pt x="3" y="3"/>
                      </a:lnTo>
                      <a:lnTo>
                        <a:pt x="3" y="3"/>
                      </a:lnTo>
                      <a:lnTo>
                        <a:pt x="0" y="3"/>
                      </a:lnTo>
                      <a:lnTo>
                        <a:pt x="3" y="5"/>
                      </a:lnTo>
                      <a:lnTo>
                        <a:pt x="5" y="0"/>
                      </a:lnTo>
                      <a:lnTo>
                        <a:pt x="5" y="0"/>
                      </a:lnTo>
                      <a:close/>
                      <a:moveTo>
                        <a:pt x="84" y="102"/>
                      </a:moveTo>
                      <a:lnTo>
                        <a:pt x="76" y="109"/>
                      </a:lnTo>
                      <a:lnTo>
                        <a:pt x="81" y="109"/>
                      </a:lnTo>
                      <a:lnTo>
                        <a:pt x="76" y="117"/>
                      </a:lnTo>
                      <a:lnTo>
                        <a:pt x="86" y="109"/>
                      </a:lnTo>
                      <a:lnTo>
                        <a:pt x="81" y="109"/>
                      </a:lnTo>
                      <a:lnTo>
                        <a:pt x="84" y="102"/>
                      </a:lnTo>
                      <a:close/>
                      <a:moveTo>
                        <a:pt x="13" y="78"/>
                      </a:moveTo>
                      <a:lnTo>
                        <a:pt x="11" y="89"/>
                      </a:lnTo>
                      <a:lnTo>
                        <a:pt x="0" y="91"/>
                      </a:lnTo>
                      <a:lnTo>
                        <a:pt x="11" y="94"/>
                      </a:lnTo>
                      <a:lnTo>
                        <a:pt x="13" y="104"/>
                      </a:lnTo>
                      <a:lnTo>
                        <a:pt x="16" y="94"/>
                      </a:lnTo>
                      <a:lnTo>
                        <a:pt x="26" y="91"/>
                      </a:lnTo>
                      <a:lnTo>
                        <a:pt x="16" y="89"/>
                      </a:lnTo>
                      <a:lnTo>
                        <a:pt x="13"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91" name="Freeform 200">
                <a:extLst>
                  <a:ext uri="{FF2B5EF4-FFF2-40B4-BE49-F238E27FC236}">
                    <a16:creationId xmlns:a16="http://schemas.microsoft.com/office/drawing/2014/main" id="{5EF8ABD7-50EA-4357-AECF-B79008A0F47B}"/>
                  </a:ext>
                </a:extLst>
              </p:cNvPr>
              <p:cNvSpPr>
                <a:spLocks noEditPoints="1"/>
              </p:cNvSpPr>
              <p:nvPr/>
            </p:nvSpPr>
            <p:spPr bwMode="auto">
              <a:xfrm>
                <a:off x="6055859" y="4286392"/>
                <a:ext cx="195263" cy="195262"/>
              </a:xfrm>
              <a:custGeom>
                <a:avLst/>
                <a:gdLst>
                  <a:gd name="T0" fmla="*/ 30 w 63"/>
                  <a:gd name="T1" fmla="*/ 63 h 63"/>
                  <a:gd name="T2" fmla="*/ 5 w 63"/>
                  <a:gd name="T3" fmla="*/ 50 h 63"/>
                  <a:gd name="T4" fmla="*/ 0 w 63"/>
                  <a:gd name="T5" fmla="*/ 32 h 63"/>
                  <a:gd name="T6" fmla="*/ 6 w 63"/>
                  <a:gd name="T7" fmla="*/ 13 h 63"/>
                  <a:gd name="T8" fmla="*/ 30 w 63"/>
                  <a:gd name="T9" fmla="*/ 0 h 63"/>
                  <a:gd name="T10" fmla="*/ 30 w 63"/>
                  <a:gd name="T11" fmla="*/ 0 h 63"/>
                  <a:gd name="T12" fmla="*/ 32 w 63"/>
                  <a:gd name="T13" fmla="*/ 0 h 63"/>
                  <a:gd name="T14" fmla="*/ 33 w 63"/>
                  <a:gd name="T15" fmla="*/ 0 h 63"/>
                  <a:gd name="T16" fmla="*/ 57 w 63"/>
                  <a:gd name="T17" fmla="*/ 13 h 63"/>
                  <a:gd name="T18" fmla="*/ 63 w 63"/>
                  <a:gd name="T19" fmla="*/ 32 h 63"/>
                  <a:gd name="T20" fmla="*/ 57 w 63"/>
                  <a:gd name="T21" fmla="*/ 50 h 63"/>
                  <a:gd name="T22" fmla="*/ 33 w 63"/>
                  <a:gd name="T23" fmla="*/ 63 h 63"/>
                  <a:gd name="T24" fmla="*/ 33 w 63"/>
                  <a:gd name="T25" fmla="*/ 59 h 63"/>
                  <a:gd name="T26" fmla="*/ 33 w 63"/>
                  <a:gd name="T27" fmla="*/ 46 h 63"/>
                  <a:gd name="T28" fmla="*/ 20 w 63"/>
                  <a:gd name="T29" fmla="*/ 47 h 63"/>
                  <a:gd name="T30" fmla="*/ 29 w 63"/>
                  <a:gd name="T31" fmla="*/ 46 h 63"/>
                  <a:gd name="T32" fmla="*/ 46 w 63"/>
                  <a:gd name="T33" fmla="*/ 48 h 63"/>
                  <a:gd name="T34" fmla="*/ 52 w 63"/>
                  <a:gd name="T35" fmla="*/ 50 h 63"/>
                  <a:gd name="T36" fmla="*/ 11 w 63"/>
                  <a:gd name="T37" fmla="*/ 50 h 63"/>
                  <a:gd name="T38" fmla="*/ 16 w 63"/>
                  <a:gd name="T39" fmla="*/ 48 h 63"/>
                  <a:gd name="T40" fmla="*/ 47 w 63"/>
                  <a:gd name="T41" fmla="*/ 44 h 63"/>
                  <a:gd name="T42" fmla="*/ 59 w 63"/>
                  <a:gd name="T43" fmla="*/ 34 h 63"/>
                  <a:gd name="T44" fmla="*/ 47 w 63"/>
                  <a:gd name="T45" fmla="*/ 44 h 63"/>
                  <a:gd name="T46" fmla="*/ 8 w 63"/>
                  <a:gd name="T47" fmla="*/ 47 h 63"/>
                  <a:gd name="T48" fmla="*/ 14 w 63"/>
                  <a:gd name="T49" fmla="*/ 34 h 63"/>
                  <a:gd name="T50" fmla="*/ 33 w 63"/>
                  <a:gd name="T51" fmla="*/ 42 h 63"/>
                  <a:gd name="T52" fmla="*/ 45 w 63"/>
                  <a:gd name="T53" fmla="*/ 34 h 63"/>
                  <a:gd name="T54" fmla="*/ 33 w 63"/>
                  <a:gd name="T55" fmla="*/ 42 h 63"/>
                  <a:gd name="T56" fmla="*/ 19 w 63"/>
                  <a:gd name="T57" fmla="*/ 43 h 63"/>
                  <a:gd name="T58" fmla="*/ 29 w 63"/>
                  <a:gd name="T59" fmla="*/ 34 h 63"/>
                  <a:gd name="T60" fmla="*/ 59 w 63"/>
                  <a:gd name="T61" fmla="*/ 30 h 63"/>
                  <a:gd name="T62" fmla="*/ 47 w 63"/>
                  <a:gd name="T63" fmla="*/ 19 h 63"/>
                  <a:gd name="T64" fmla="*/ 59 w 63"/>
                  <a:gd name="T65" fmla="*/ 30 h 63"/>
                  <a:gd name="T66" fmla="*/ 43 w 63"/>
                  <a:gd name="T67" fmla="*/ 20 h 63"/>
                  <a:gd name="T68" fmla="*/ 33 w 63"/>
                  <a:gd name="T69" fmla="*/ 30 h 63"/>
                  <a:gd name="T70" fmla="*/ 29 w 63"/>
                  <a:gd name="T71" fmla="*/ 30 h 63"/>
                  <a:gd name="T72" fmla="*/ 19 w 63"/>
                  <a:gd name="T73" fmla="*/ 20 h 63"/>
                  <a:gd name="T74" fmla="*/ 29 w 63"/>
                  <a:gd name="T75" fmla="*/ 30 h 63"/>
                  <a:gd name="T76" fmla="*/ 15 w 63"/>
                  <a:gd name="T77" fmla="*/ 19 h 63"/>
                  <a:gd name="T78" fmla="*/ 4 w 63"/>
                  <a:gd name="T79" fmla="*/ 30 h 63"/>
                  <a:gd name="T80" fmla="*/ 33 w 63"/>
                  <a:gd name="T81" fmla="*/ 17 h 63"/>
                  <a:gd name="T82" fmla="*/ 33 w 63"/>
                  <a:gd name="T83" fmla="*/ 4 h 63"/>
                  <a:gd name="T84" fmla="*/ 20 w 63"/>
                  <a:gd name="T85" fmla="*/ 16 h 63"/>
                  <a:gd name="T86" fmla="*/ 29 w 63"/>
                  <a:gd name="T87" fmla="*/ 4 h 63"/>
                  <a:gd name="T88" fmla="*/ 41 w 63"/>
                  <a:gd name="T89" fmla="*/ 6 h 63"/>
                  <a:gd name="T90" fmla="*/ 51 w 63"/>
                  <a:gd name="T91" fmla="*/ 13 h 63"/>
                  <a:gd name="T92" fmla="*/ 11 w 63"/>
                  <a:gd name="T93" fmla="*/ 13 h 63"/>
                  <a:gd name="T94" fmla="*/ 21 w 63"/>
                  <a:gd name="T95" fmla="*/ 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 h="63">
                    <a:moveTo>
                      <a:pt x="31" y="63"/>
                    </a:moveTo>
                    <a:cubicBezTo>
                      <a:pt x="31" y="63"/>
                      <a:pt x="30" y="63"/>
                      <a:pt x="30" y="63"/>
                    </a:cubicBezTo>
                    <a:cubicBezTo>
                      <a:pt x="21" y="63"/>
                      <a:pt x="13" y="59"/>
                      <a:pt x="7" y="52"/>
                    </a:cubicBezTo>
                    <a:cubicBezTo>
                      <a:pt x="7" y="51"/>
                      <a:pt x="6" y="51"/>
                      <a:pt x="5" y="50"/>
                    </a:cubicBezTo>
                    <a:cubicBezTo>
                      <a:pt x="2" y="45"/>
                      <a:pt x="0" y="39"/>
                      <a:pt x="0" y="33"/>
                    </a:cubicBezTo>
                    <a:cubicBezTo>
                      <a:pt x="0" y="33"/>
                      <a:pt x="0" y="32"/>
                      <a:pt x="0" y="32"/>
                    </a:cubicBezTo>
                    <a:cubicBezTo>
                      <a:pt x="0" y="31"/>
                      <a:pt x="0" y="31"/>
                      <a:pt x="0" y="30"/>
                    </a:cubicBezTo>
                    <a:cubicBezTo>
                      <a:pt x="0" y="24"/>
                      <a:pt x="2" y="18"/>
                      <a:pt x="6" y="13"/>
                    </a:cubicBezTo>
                    <a:cubicBezTo>
                      <a:pt x="6" y="13"/>
                      <a:pt x="7" y="12"/>
                      <a:pt x="8" y="11"/>
                    </a:cubicBezTo>
                    <a:cubicBezTo>
                      <a:pt x="13" y="5"/>
                      <a:pt x="21" y="1"/>
                      <a:pt x="30" y="0"/>
                    </a:cubicBezTo>
                    <a:cubicBezTo>
                      <a:pt x="30" y="0"/>
                      <a:pt x="30" y="0"/>
                      <a:pt x="30" y="0"/>
                    </a:cubicBezTo>
                    <a:cubicBezTo>
                      <a:pt x="30" y="0"/>
                      <a:pt x="30" y="0"/>
                      <a:pt x="30" y="0"/>
                    </a:cubicBezTo>
                    <a:cubicBezTo>
                      <a:pt x="30" y="0"/>
                      <a:pt x="31" y="0"/>
                      <a:pt x="31" y="0"/>
                    </a:cubicBezTo>
                    <a:cubicBezTo>
                      <a:pt x="32" y="0"/>
                      <a:pt x="32" y="0"/>
                      <a:pt x="32" y="0"/>
                    </a:cubicBezTo>
                    <a:cubicBezTo>
                      <a:pt x="32" y="0"/>
                      <a:pt x="32" y="0"/>
                      <a:pt x="32" y="0"/>
                    </a:cubicBezTo>
                    <a:cubicBezTo>
                      <a:pt x="33" y="0"/>
                      <a:pt x="33" y="0"/>
                      <a:pt x="33" y="0"/>
                    </a:cubicBezTo>
                    <a:cubicBezTo>
                      <a:pt x="41" y="1"/>
                      <a:pt x="49" y="5"/>
                      <a:pt x="55" y="11"/>
                    </a:cubicBezTo>
                    <a:cubicBezTo>
                      <a:pt x="55" y="12"/>
                      <a:pt x="56" y="13"/>
                      <a:pt x="57" y="13"/>
                    </a:cubicBezTo>
                    <a:cubicBezTo>
                      <a:pt x="60" y="18"/>
                      <a:pt x="62" y="24"/>
                      <a:pt x="63" y="30"/>
                    </a:cubicBezTo>
                    <a:cubicBezTo>
                      <a:pt x="63" y="31"/>
                      <a:pt x="63" y="31"/>
                      <a:pt x="63" y="32"/>
                    </a:cubicBezTo>
                    <a:cubicBezTo>
                      <a:pt x="63" y="32"/>
                      <a:pt x="63" y="33"/>
                      <a:pt x="63" y="33"/>
                    </a:cubicBezTo>
                    <a:cubicBezTo>
                      <a:pt x="62" y="39"/>
                      <a:pt x="60" y="45"/>
                      <a:pt x="57" y="50"/>
                    </a:cubicBezTo>
                    <a:cubicBezTo>
                      <a:pt x="56" y="51"/>
                      <a:pt x="56" y="51"/>
                      <a:pt x="55" y="52"/>
                    </a:cubicBezTo>
                    <a:cubicBezTo>
                      <a:pt x="49" y="59"/>
                      <a:pt x="41" y="63"/>
                      <a:pt x="33" y="63"/>
                    </a:cubicBezTo>
                    <a:cubicBezTo>
                      <a:pt x="32" y="63"/>
                      <a:pt x="32" y="63"/>
                      <a:pt x="31" y="63"/>
                    </a:cubicBezTo>
                    <a:close/>
                    <a:moveTo>
                      <a:pt x="33" y="59"/>
                    </a:moveTo>
                    <a:cubicBezTo>
                      <a:pt x="37" y="58"/>
                      <a:pt x="40" y="53"/>
                      <a:pt x="42" y="47"/>
                    </a:cubicBezTo>
                    <a:cubicBezTo>
                      <a:pt x="39" y="46"/>
                      <a:pt x="36" y="46"/>
                      <a:pt x="33" y="46"/>
                    </a:cubicBezTo>
                    <a:lnTo>
                      <a:pt x="33" y="59"/>
                    </a:lnTo>
                    <a:close/>
                    <a:moveTo>
                      <a:pt x="20" y="47"/>
                    </a:moveTo>
                    <a:cubicBezTo>
                      <a:pt x="22" y="53"/>
                      <a:pt x="26" y="58"/>
                      <a:pt x="29" y="59"/>
                    </a:cubicBezTo>
                    <a:cubicBezTo>
                      <a:pt x="29" y="46"/>
                      <a:pt x="29" y="46"/>
                      <a:pt x="29" y="46"/>
                    </a:cubicBezTo>
                    <a:cubicBezTo>
                      <a:pt x="26" y="46"/>
                      <a:pt x="23" y="46"/>
                      <a:pt x="20" y="47"/>
                    </a:cubicBezTo>
                    <a:close/>
                    <a:moveTo>
                      <a:pt x="46" y="48"/>
                    </a:moveTo>
                    <a:cubicBezTo>
                      <a:pt x="45" y="52"/>
                      <a:pt x="43" y="55"/>
                      <a:pt x="41" y="57"/>
                    </a:cubicBezTo>
                    <a:cubicBezTo>
                      <a:pt x="45" y="56"/>
                      <a:pt x="49" y="53"/>
                      <a:pt x="52" y="50"/>
                    </a:cubicBezTo>
                    <a:cubicBezTo>
                      <a:pt x="50" y="49"/>
                      <a:pt x="48" y="49"/>
                      <a:pt x="46" y="48"/>
                    </a:cubicBezTo>
                    <a:close/>
                    <a:moveTo>
                      <a:pt x="11" y="50"/>
                    </a:moveTo>
                    <a:cubicBezTo>
                      <a:pt x="14" y="53"/>
                      <a:pt x="17" y="56"/>
                      <a:pt x="21" y="57"/>
                    </a:cubicBezTo>
                    <a:cubicBezTo>
                      <a:pt x="19" y="55"/>
                      <a:pt x="17" y="52"/>
                      <a:pt x="16" y="48"/>
                    </a:cubicBezTo>
                    <a:cubicBezTo>
                      <a:pt x="14" y="49"/>
                      <a:pt x="12" y="49"/>
                      <a:pt x="11" y="50"/>
                    </a:cubicBezTo>
                    <a:close/>
                    <a:moveTo>
                      <a:pt x="47" y="44"/>
                    </a:moveTo>
                    <a:cubicBezTo>
                      <a:pt x="50" y="45"/>
                      <a:pt x="52" y="46"/>
                      <a:pt x="54" y="47"/>
                    </a:cubicBezTo>
                    <a:cubicBezTo>
                      <a:pt x="57" y="43"/>
                      <a:pt x="58" y="38"/>
                      <a:pt x="59" y="34"/>
                    </a:cubicBezTo>
                    <a:cubicBezTo>
                      <a:pt x="49" y="34"/>
                      <a:pt x="49" y="34"/>
                      <a:pt x="49" y="34"/>
                    </a:cubicBezTo>
                    <a:cubicBezTo>
                      <a:pt x="49" y="37"/>
                      <a:pt x="48" y="41"/>
                      <a:pt x="47" y="44"/>
                    </a:cubicBezTo>
                    <a:close/>
                    <a:moveTo>
                      <a:pt x="4" y="34"/>
                    </a:moveTo>
                    <a:cubicBezTo>
                      <a:pt x="4" y="38"/>
                      <a:pt x="6" y="43"/>
                      <a:pt x="8" y="47"/>
                    </a:cubicBezTo>
                    <a:cubicBezTo>
                      <a:pt x="10" y="46"/>
                      <a:pt x="13" y="45"/>
                      <a:pt x="15" y="44"/>
                    </a:cubicBezTo>
                    <a:cubicBezTo>
                      <a:pt x="14" y="41"/>
                      <a:pt x="14" y="37"/>
                      <a:pt x="14" y="34"/>
                    </a:cubicBezTo>
                    <a:lnTo>
                      <a:pt x="4" y="34"/>
                    </a:lnTo>
                    <a:close/>
                    <a:moveTo>
                      <a:pt x="33" y="42"/>
                    </a:moveTo>
                    <a:cubicBezTo>
                      <a:pt x="37" y="42"/>
                      <a:pt x="40" y="42"/>
                      <a:pt x="44" y="43"/>
                    </a:cubicBezTo>
                    <a:cubicBezTo>
                      <a:pt x="44" y="40"/>
                      <a:pt x="45" y="37"/>
                      <a:pt x="45" y="34"/>
                    </a:cubicBezTo>
                    <a:cubicBezTo>
                      <a:pt x="33" y="34"/>
                      <a:pt x="33" y="34"/>
                      <a:pt x="33" y="34"/>
                    </a:cubicBezTo>
                    <a:lnTo>
                      <a:pt x="33" y="42"/>
                    </a:lnTo>
                    <a:close/>
                    <a:moveTo>
                      <a:pt x="18" y="34"/>
                    </a:moveTo>
                    <a:cubicBezTo>
                      <a:pt x="18" y="37"/>
                      <a:pt x="18" y="40"/>
                      <a:pt x="19" y="43"/>
                    </a:cubicBezTo>
                    <a:cubicBezTo>
                      <a:pt x="22" y="42"/>
                      <a:pt x="26" y="42"/>
                      <a:pt x="29" y="42"/>
                    </a:cubicBezTo>
                    <a:cubicBezTo>
                      <a:pt x="29" y="34"/>
                      <a:pt x="29" y="34"/>
                      <a:pt x="29" y="34"/>
                    </a:cubicBezTo>
                    <a:lnTo>
                      <a:pt x="18" y="34"/>
                    </a:lnTo>
                    <a:close/>
                    <a:moveTo>
                      <a:pt x="59" y="30"/>
                    </a:moveTo>
                    <a:cubicBezTo>
                      <a:pt x="58" y="25"/>
                      <a:pt x="57" y="20"/>
                      <a:pt x="54" y="16"/>
                    </a:cubicBezTo>
                    <a:cubicBezTo>
                      <a:pt x="52" y="17"/>
                      <a:pt x="50" y="18"/>
                      <a:pt x="47" y="19"/>
                    </a:cubicBezTo>
                    <a:cubicBezTo>
                      <a:pt x="48" y="22"/>
                      <a:pt x="49" y="26"/>
                      <a:pt x="49" y="30"/>
                    </a:cubicBezTo>
                    <a:lnTo>
                      <a:pt x="59" y="30"/>
                    </a:lnTo>
                    <a:close/>
                    <a:moveTo>
                      <a:pt x="45" y="30"/>
                    </a:moveTo>
                    <a:cubicBezTo>
                      <a:pt x="45" y="26"/>
                      <a:pt x="44" y="23"/>
                      <a:pt x="43" y="20"/>
                    </a:cubicBezTo>
                    <a:cubicBezTo>
                      <a:pt x="40" y="21"/>
                      <a:pt x="37" y="21"/>
                      <a:pt x="33" y="21"/>
                    </a:cubicBezTo>
                    <a:cubicBezTo>
                      <a:pt x="33" y="30"/>
                      <a:pt x="33" y="30"/>
                      <a:pt x="33" y="30"/>
                    </a:cubicBezTo>
                    <a:lnTo>
                      <a:pt x="45" y="30"/>
                    </a:lnTo>
                    <a:close/>
                    <a:moveTo>
                      <a:pt x="29" y="30"/>
                    </a:moveTo>
                    <a:cubicBezTo>
                      <a:pt x="29" y="21"/>
                      <a:pt x="29" y="21"/>
                      <a:pt x="29" y="21"/>
                    </a:cubicBezTo>
                    <a:cubicBezTo>
                      <a:pt x="26" y="21"/>
                      <a:pt x="22" y="21"/>
                      <a:pt x="19" y="20"/>
                    </a:cubicBezTo>
                    <a:cubicBezTo>
                      <a:pt x="18" y="23"/>
                      <a:pt x="18" y="26"/>
                      <a:pt x="18" y="30"/>
                    </a:cubicBezTo>
                    <a:lnTo>
                      <a:pt x="29" y="30"/>
                    </a:lnTo>
                    <a:close/>
                    <a:moveTo>
                      <a:pt x="14" y="30"/>
                    </a:moveTo>
                    <a:cubicBezTo>
                      <a:pt x="14" y="26"/>
                      <a:pt x="14" y="22"/>
                      <a:pt x="15" y="19"/>
                    </a:cubicBezTo>
                    <a:cubicBezTo>
                      <a:pt x="13" y="18"/>
                      <a:pt x="11" y="17"/>
                      <a:pt x="9" y="16"/>
                    </a:cubicBezTo>
                    <a:cubicBezTo>
                      <a:pt x="6" y="20"/>
                      <a:pt x="4" y="25"/>
                      <a:pt x="4" y="30"/>
                    </a:cubicBezTo>
                    <a:lnTo>
                      <a:pt x="14" y="30"/>
                    </a:lnTo>
                    <a:close/>
                    <a:moveTo>
                      <a:pt x="33" y="17"/>
                    </a:moveTo>
                    <a:cubicBezTo>
                      <a:pt x="36" y="17"/>
                      <a:pt x="39" y="17"/>
                      <a:pt x="42" y="16"/>
                    </a:cubicBezTo>
                    <a:cubicBezTo>
                      <a:pt x="40" y="10"/>
                      <a:pt x="37" y="5"/>
                      <a:pt x="33" y="4"/>
                    </a:cubicBezTo>
                    <a:lnTo>
                      <a:pt x="33" y="17"/>
                    </a:lnTo>
                    <a:close/>
                    <a:moveTo>
                      <a:pt x="20" y="16"/>
                    </a:moveTo>
                    <a:cubicBezTo>
                      <a:pt x="23" y="17"/>
                      <a:pt x="26" y="17"/>
                      <a:pt x="29" y="17"/>
                    </a:cubicBezTo>
                    <a:cubicBezTo>
                      <a:pt x="29" y="4"/>
                      <a:pt x="29" y="4"/>
                      <a:pt x="29" y="4"/>
                    </a:cubicBezTo>
                    <a:cubicBezTo>
                      <a:pt x="26" y="5"/>
                      <a:pt x="22" y="10"/>
                      <a:pt x="20" y="16"/>
                    </a:cubicBezTo>
                    <a:close/>
                    <a:moveTo>
                      <a:pt x="41" y="6"/>
                    </a:moveTo>
                    <a:cubicBezTo>
                      <a:pt x="43" y="8"/>
                      <a:pt x="45" y="12"/>
                      <a:pt x="46" y="15"/>
                    </a:cubicBezTo>
                    <a:cubicBezTo>
                      <a:pt x="48" y="14"/>
                      <a:pt x="50" y="14"/>
                      <a:pt x="51" y="13"/>
                    </a:cubicBezTo>
                    <a:cubicBezTo>
                      <a:pt x="49" y="10"/>
                      <a:pt x="45" y="8"/>
                      <a:pt x="41" y="6"/>
                    </a:cubicBezTo>
                    <a:close/>
                    <a:moveTo>
                      <a:pt x="11" y="13"/>
                    </a:moveTo>
                    <a:cubicBezTo>
                      <a:pt x="13" y="14"/>
                      <a:pt x="14" y="14"/>
                      <a:pt x="16" y="15"/>
                    </a:cubicBezTo>
                    <a:cubicBezTo>
                      <a:pt x="17" y="12"/>
                      <a:pt x="19" y="8"/>
                      <a:pt x="21" y="6"/>
                    </a:cubicBezTo>
                    <a:cubicBezTo>
                      <a:pt x="17" y="8"/>
                      <a:pt x="14" y="10"/>
                      <a:pt x="11" y="1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92" name="Freeform 201">
                <a:extLst>
                  <a:ext uri="{FF2B5EF4-FFF2-40B4-BE49-F238E27FC236}">
                    <a16:creationId xmlns:a16="http://schemas.microsoft.com/office/drawing/2014/main" id="{5F02BEF8-2ED5-4144-B652-25A0C718A625}"/>
                  </a:ext>
                </a:extLst>
              </p:cNvPr>
              <p:cNvSpPr>
                <a:spLocks noEditPoints="1"/>
              </p:cNvSpPr>
              <p:nvPr/>
            </p:nvSpPr>
            <p:spPr bwMode="auto">
              <a:xfrm>
                <a:off x="7919187" y="4282820"/>
                <a:ext cx="197644" cy="202406"/>
              </a:xfrm>
              <a:custGeom>
                <a:avLst/>
                <a:gdLst>
                  <a:gd name="T0" fmla="*/ 6 w 64"/>
                  <a:gd name="T1" fmla="*/ 13 h 65"/>
                  <a:gd name="T2" fmla="*/ 6 w 64"/>
                  <a:gd name="T3" fmla="*/ 8 h 65"/>
                  <a:gd name="T4" fmla="*/ 0 w 64"/>
                  <a:gd name="T5" fmla="*/ 39 h 65"/>
                  <a:gd name="T6" fmla="*/ 13 w 64"/>
                  <a:gd name="T7" fmla="*/ 34 h 65"/>
                  <a:gd name="T8" fmla="*/ 0 w 64"/>
                  <a:gd name="T9" fmla="*/ 45 h 65"/>
                  <a:gd name="T10" fmla="*/ 13 w 64"/>
                  <a:gd name="T11" fmla="*/ 49 h 65"/>
                  <a:gd name="T12" fmla="*/ 6 w 64"/>
                  <a:gd name="T13" fmla="*/ 54 h 65"/>
                  <a:gd name="T14" fmla="*/ 6 w 64"/>
                  <a:gd name="T15" fmla="*/ 58 h 65"/>
                  <a:gd name="T16" fmla="*/ 6 w 64"/>
                  <a:gd name="T17" fmla="*/ 54 h 65"/>
                  <a:gd name="T18" fmla="*/ 6 w 64"/>
                  <a:gd name="T19" fmla="*/ 27 h 65"/>
                  <a:gd name="T20" fmla="*/ 6 w 64"/>
                  <a:gd name="T21" fmla="*/ 31 h 65"/>
                  <a:gd name="T22" fmla="*/ 6 w 64"/>
                  <a:gd name="T23" fmla="*/ 27 h 65"/>
                  <a:gd name="T24" fmla="*/ 6 w 64"/>
                  <a:gd name="T25" fmla="*/ 20 h 65"/>
                  <a:gd name="T26" fmla="*/ 6 w 64"/>
                  <a:gd name="T27" fmla="*/ 16 h 65"/>
                  <a:gd name="T28" fmla="*/ 51 w 64"/>
                  <a:gd name="T29" fmla="*/ 22 h 65"/>
                  <a:gd name="T30" fmla="*/ 64 w 64"/>
                  <a:gd name="T31" fmla="*/ 17 h 65"/>
                  <a:gd name="T32" fmla="*/ 51 w 64"/>
                  <a:gd name="T33" fmla="*/ 34 h 65"/>
                  <a:gd name="T34" fmla="*/ 64 w 64"/>
                  <a:gd name="T35" fmla="*/ 39 h 65"/>
                  <a:gd name="T36" fmla="*/ 57 w 64"/>
                  <a:gd name="T37" fmla="*/ 25 h 65"/>
                  <a:gd name="T38" fmla="*/ 57 w 64"/>
                  <a:gd name="T39" fmla="*/ 30 h 65"/>
                  <a:gd name="T40" fmla="*/ 57 w 64"/>
                  <a:gd name="T41" fmla="*/ 25 h 65"/>
                  <a:gd name="T42" fmla="*/ 47 w 64"/>
                  <a:gd name="T43" fmla="*/ 63 h 65"/>
                  <a:gd name="T44" fmla="*/ 17 w 64"/>
                  <a:gd name="T45" fmla="*/ 3 h 65"/>
                  <a:gd name="T46" fmla="*/ 28 w 64"/>
                  <a:gd name="T47" fmla="*/ 16 h 65"/>
                  <a:gd name="T48" fmla="*/ 25 w 64"/>
                  <a:gd name="T49" fmla="*/ 13 h 65"/>
                  <a:gd name="T50" fmla="*/ 23 w 64"/>
                  <a:gd name="T51" fmla="*/ 13 h 65"/>
                  <a:gd name="T52" fmla="*/ 23 w 64"/>
                  <a:gd name="T53" fmla="*/ 37 h 65"/>
                  <a:gd name="T54" fmla="*/ 25 w 64"/>
                  <a:gd name="T55" fmla="*/ 39 h 65"/>
                  <a:gd name="T56" fmla="*/ 28 w 64"/>
                  <a:gd name="T57" fmla="*/ 37 h 65"/>
                  <a:gd name="T58" fmla="*/ 23 w 64"/>
                  <a:gd name="T59" fmla="*/ 33 h 65"/>
                  <a:gd name="T60" fmla="*/ 28 w 64"/>
                  <a:gd name="T61" fmla="*/ 32 h 65"/>
                  <a:gd name="T62" fmla="*/ 28 w 64"/>
                  <a:gd name="T63" fmla="*/ 28 h 65"/>
                  <a:gd name="T64" fmla="*/ 23 w 64"/>
                  <a:gd name="T65" fmla="*/ 28 h 65"/>
                  <a:gd name="T66" fmla="*/ 29 w 64"/>
                  <a:gd name="T67" fmla="*/ 22 h 65"/>
                  <a:gd name="T68" fmla="*/ 26 w 64"/>
                  <a:gd name="T69" fmla="*/ 23 h 65"/>
                  <a:gd name="T70" fmla="*/ 23 w 64"/>
                  <a:gd name="T71" fmla="*/ 23 h 65"/>
                  <a:gd name="T72" fmla="*/ 29 w 64"/>
                  <a:gd name="T73" fmla="*/ 23 h 65"/>
                  <a:gd name="T74" fmla="*/ 23 w 64"/>
                  <a:gd name="T75" fmla="*/ 17 h 65"/>
                  <a:gd name="T76" fmla="*/ 26 w 64"/>
                  <a:gd name="T77" fmla="*/ 20 h 65"/>
                  <a:gd name="T78" fmla="*/ 28 w 64"/>
                  <a:gd name="T79" fmla="*/ 18 h 65"/>
                  <a:gd name="T80" fmla="*/ 36 w 64"/>
                  <a:gd name="T81" fmla="*/ 52 h 65"/>
                  <a:gd name="T82" fmla="*/ 43 w 64"/>
                  <a:gd name="T83" fmla="*/ 59 h 65"/>
                  <a:gd name="T84" fmla="*/ 51 w 64"/>
                  <a:gd name="T85" fmla="*/ 58 h 65"/>
                  <a:gd name="T86" fmla="*/ 64 w 64"/>
                  <a:gd name="T87" fmla="*/ 54 h 65"/>
                  <a:gd name="T88" fmla="*/ 50 w 64"/>
                  <a:gd name="T89" fmla="*/ 2 h 65"/>
                  <a:gd name="T90" fmla="*/ 14 w 64"/>
                  <a:gd name="T91" fmla="*/ 63 h 65"/>
                  <a:gd name="T92" fmla="*/ 49 w 64"/>
                  <a:gd name="T93" fmla="*/ 3 h 65"/>
                  <a:gd name="T94" fmla="*/ 15 w 64"/>
                  <a:gd name="T95" fmla="*/ 62 h 65"/>
                  <a:gd name="T96" fmla="*/ 49 w 64"/>
                  <a:gd name="T97" fmla="*/ 3 h 65"/>
                  <a:gd name="T98" fmla="*/ 57 w 64"/>
                  <a:gd name="T99" fmla="*/ 49 h 65"/>
                  <a:gd name="T100" fmla="*/ 57 w 64"/>
                  <a:gd name="T101" fmla="*/ 45 h 65"/>
                  <a:gd name="T102" fmla="*/ 51 w 64"/>
                  <a:gd name="T103" fmla="*/ 7 h 65"/>
                  <a:gd name="T104" fmla="*/ 64 w 64"/>
                  <a:gd name="T105"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 h="65">
                    <a:moveTo>
                      <a:pt x="6" y="7"/>
                    </a:moveTo>
                    <a:cubicBezTo>
                      <a:pt x="13" y="7"/>
                      <a:pt x="13" y="7"/>
                      <a:pt x="13" y="7"/>
                    </a:cubicBezTo>
                    <a:cubicBezTo>
                      <a:pt x="13" y="13"/>
                      <a:pt x="13" y="13"/>
                      <a:pt x="13" y="13"/>
                    </a:cubicBezTo>
                    <a:cubicBezTo>
                      <a:pt x="6" y="13"/>
                      <a:pt x="6" y="13"/>
                      <a:pt x="6" y="13"/>
                    </a:cubicBezTo>
                    <a:cubicBezTo>
                      <a:pt x="6" y="11"/>
                      <a:pt x="6" y="11"/>
                      <a:pt x="6" y="11"/>
                    </a:cubicBezTo>
                    <a:cubicBezTo>
                      <a:pt x="0" y="11"/>
                      <a:pt x="0" y="11"/>
                      <a:pt x="0" y="11"/>
                    </a:cubicBezTo>
                    <a:cubicBezTo>
                      <a:pt x="0" y="8"/>
                      <a:pt x="0" y="8"/>
                      <a:pt x="0" y="8"/>
                    </a:cubicBezTo>
                    <a:cubicBezTo>
                      <a:pt x="6" y="8"/>
                      <a:pt x="6" y="8"/>
                      <a:pt x="6" y="8"/>
                    </a:cubicBezTo>
                    <a:lnTo>
                      <a:pt x="6" y="7"/>
                    </a:lnTo>
                    <a:close/>
                    <a:moveTo>
                      <a:pt x="6" y="36"/>
                    </a:moveTo>
                    <a:cubicBezTo>
                      <a:pt x="0" y="36"/>
                      <a:pt x="0" y="36"/>
                      <a:pt x="0" y="36"/>
                    </a:cubicBezTo>
                    <a:cubicBezTo>
                      <a:pt x="0" y="39"/>
                      <a:pt x="0" y="39"/>
                      <a:pt x="0" y="39"/>
                    </a:cubicBezTo>
                    <a:cubicBezTo>
                      <a:pt x="6" y="39"/>
                      <a:pt x="6" y="39"/>
                      <a:pt x="6" y="39"/>
                    </a:cubicBezTo>
                    <a:cubicBezTo>
                      <a:pt x="6" y="40"/>
                      <a:pt x="6" y="40"/>
                      <a:pt x="6" y="40"/>
                    </a:cubicBezTo>
                    <a:cubicBezTo>
                      <a:pt x="13" y="40"/>
                      <a:pt x="13" y="40"/>
                      <a:pt x="13" y="40"/>
                    </a:cubicBezTo>
                    <a:cubicBezTo>
                      <a:pt x="13" y="34"/>
                      <a:pt x="13" y="34"/>
                      <a:pt x="13" y="34"/>
                    </a:cubicBezTo>
                    <a:cubicBezTo>
                      <a:pt x="6" y="34"/>
                      <a:pt x="6" y="34"/>
                      <a:pt x="6" y="34"/>
                    </a:cubicBezTo>
                    <a:lnTo>
                      <a:pt x="6" y="36"/>
                    </a:lnTo>
                    <a:close/>
                    <a:moveTo>
                      <a:pt x="6" y="45"/>
                    </a:moveTo>
                    <a:cubicBezTo>
                      <a:pt x="0" y="45"/>
                      <a:pt x="0" y="45"/>
                      <a:pt x="0" y="45"/>
                    </a:cubicBezTo>
                    <a:cubicBezTo>
                      <a:pt x="0" y="48"/>
                      <a:pt x="0" y="48"/>
                      <a:pt x="0" y="48"/>
                    </a:cubicBezTo>
                    <a:cubicBezTo>
                      <a:pt x="6" y="48"/>
                      <a:pt x="6" y="48"/>
                      <a:pt x="6" y="48"/>
                    </a:cubicBezTo>
                    <a:cubicBezTo>
                      <a:pt x="6" y="49"/>
                      <a:pt x="6" y="49"/>
                      <a:pt x="6" y="49"/>
                    </a:cubicBezTo>
                    <a:cubicBezTo>
                      <a:pt x="13" y="49"/>
                      <a:pt x="13" y="49"/>
                      <a:pt x="13" y="49"/>
                    </a:cubicBezTo>
                    <a:cubicBezTo>
                      <a:pt x="13" y="43"/>
                      <a:pt x="13" y="43"/>
                      <a:pt x="13" y="43"/>
                    </a:cubicBezTo>
                    <a:cubicBezTo>
                      <a:pt x="6" y="43"/>
                      <a:pt x="6" y="43"/>
                      <a:pt x="6" y="43"/>
                    </a:cubicBezTo>
                    <a:lnTo>
                      <a:pt x="6" y="45"/>
                    </a:lnTo>
                    <a:close/>
                    <a:moveTo>
                      <a:pt x="6" y="54"/>
                    </a:moveTo>
                    <a:cubicBezTo>
                      <a:pt x="0" y="54"/>
                      <a:pt x="0" y="54"/>
                      <a:pt x="0" y="54"/>
                    </a:cubicBezTo>
                    <a:cubicBezTo>
                      <a:pt x="0" y="57"/>
                      <a:pt x="0" y="57"/>
                      <a:pt x="0" y="57"/>
                    </a:cubicBezTo>
                    <a:cubicBezTo>
                      <a:pt x="6" y="57"/>
                      <a:pt x="6" y="57"/>
                      <a:pt x="6" y="57"/>
                    </a:cubicBezTo>
                    <a:cubicBezTo>
                      <a:pt x="6" y="58"/>
                      <a:pt x="6" y="58"/>
                      <a:pt x="6" y="58"/>
                    </a:cubicBezTo>
                    <a:cubicBezTo>
                      <a:pt x="13" y="58"/>
                      <a:pt x="13" y="58"/>
                      <a:pt x="13" y="58"/>
                    </a:cubicBezTo>
                    <a:cubicBezTo>
                      <a:pt x="13" y="53"/>
                      <a:pt x="13" y="53"/>
                      <a:pt x="13" y="53"/>
                    </a:cubicBezTo>
                    <a:cubicBezTo>
                      <a:pt x="6" y="53"/>
                      <a:pt x="6" y="53"/>
                      <a:pt x="6" y="53"/>
                    </a:cubicBezTo>
                    <a:lnTo>
                      <a:pt x="6" y="54"/>
                    </a:lnTo>
                    <a:close/>
                    <a:moveTo>
                      <a:pt x="24" y="33"/>
                    </a:moveTo>
                    <a:cubicBezTo>
                      <a:pt x="24" y="34"/>
                      <a:pt x="28" y="34"/>
                      <a:pt x="28" y="33"/>
                    </a:cubicBezTo>
                    <a:cubicBezTo>
                      <a:pt x="28" y="31"/>
                      <a:pt x="24" y="31"/>
                      <a:pt x="24" y="33"/>
                    </a:cubicBezTo>
                    <a:close/>
                    <a:moveTo>
                      <a:pt x="6" y="27"/>
                    </a:moveTo>
                    <a:cubicBezTo>
                      <a:pt x="0" y="27"/>
                      <a:pt x="0" y="27"/>
                      <a:pt x="0" y="27"/>
                    </a:cubicBezTo>
                    <a:cubicBezTo>
                      <a:pt x="0" y="30"/>
                      <a:pt x="0" y="30"/>
                      <a:pt x="0" y="30"/>
                    </a:cubicBezTo>
                    <a:cubicBezTo>
                      <a:pt x="6" y="30"/>
                      <a:pt x="6" y="30"/>
                      <a:pt x="6" y="30"/>
                    </a:cubicBezTo>
                    <a:cubicBezTo>
                      <a:pt x="6" y="31"/>
                      <a:pt x="6" y="31"/>
                      <a:pt x="6" y="31"/>
                    </a:cubicBezTo>
                    <a:cubicBezTo>
                      <a:pt x="13" y="31"/>
                      <a:pt x="13" y="31"/>
                      <a:pt x="13" y="31"/>
                    </a:cubicBezTo>
                    <a:cubicBezTo>
                      <a:pt x="13" y="25"/>
                      <a:pt x="13" y="25"/>
                      <a:pt x="13" y="25"/>
                    </a:cubicBezTo>
                    <a:cubicBezTo>
                      <a:pt x="6" y="25"/>
                      <a:pt x="6" y="25"/>
                      <a:pt x="6" y="25"/>
                    </a:cubicBezTo>
                    <a:lnTo>
                      <a:pt x="6" y="27"/>
                    </a:lnTo>
                    <a:close/>
                    <a:moveTo>
                      <a:pt x="6" y="17"/>
                    </a:moveTo>
                    <a:cubicBezTo>
                      <a:pt x="0" y="17"/>
                      <a:pt x="0" y="17"/>
                      <a:pt x="0" y="17"/>
                    </a:cubicBezTo>
                    <a:cubicBezTo>
                      <a:pt x="0" y="20"/>
                      <a:pt x="0" y="20"/>
                      <a:pt x="0" y="20"/>
                    </a:cubicBezTo>
                    <a:cubicBezTo>
                      <a:pt x="6" y="20"/>
                      <a:pt x="6" y="20"/>
                      <a:pt x="6" y="20"/>
                    </a:cubicBezTo>
                    <a:cubicBezTo>
                      <a:pt x="6" y="22"/>
                      <a:pt x="6" y="22"/>
                      <a:pt x="6" y="22"/>
                    </a:cubicBezTo>
                    <a:cubicBezTo>
                      <a:pt x="13" y="22"/>
                      <a:pt x="13" y="22"/>
                      <a:pt x="13" y="22"/>
                    </a:cubicBezTo>
                    <a:cubicBezTo>
                      <a:pt x="13" y="16"/>
                      <a:pt x="13" y="16"/>
                      <a:pt x="13" y="16"/>
                    </a:cubicBezTo>
                    <a:cubicBezTo>
                      <a:pt x="6" y="16"/>
                      <a:pt x="6" y="16"/>
                      <a:pt x="6" y="16"/>
                    </a:cubicBezTo>
                    <a:lnTo>
                      <a:pt x="6" y="17"/>
                    </a:lnTo>
                    <a:close/>
                    <a:moveTo>
                      <a:pt x="57" y="16"/>
                    </a:moveTo>
                    <a:cubicBezTo>
                      <a:pt x="51" y="16"/>
                      <a:pt x="51" y="16"/>
                      <a:pt x="51" y="16"/>
                    </a:cubicBezTo>
                    <a:cubicBezTo>
                      <a:pt x="51" y="22"/>
                      <a:pt x="51" y="22"/>
                      <a:pt x="51" y="22"/>
                    </a:cubicBezTo>
                    <a:cubicBezTo>
                      <a:pt x="57" y="22"/>
                      <a:pt x="57" y="22"/>
                      <a:pt x="57" y="22"/>
                    </a:cubicBezTo>
                    <a:cubicBezTo>
                      <a:pt x="57" y="20"/>
                      <a:pt x="57" y="20"/>
                      <a:pt x="57" y="20"/>
                    </a:cubicBezTo>
                    <a:cubicBezTo>
                      <a:pt x="64" y="20"/>
                      <a:pt x="64" y="20"/>
                      <a:pt x="64" y="20"/>
                    </a:cubicBezTo>
                    <a:cubicBezTo>
                      <a:pt x="64" y="17"/>
                      <a:pt x="64" y="17"/>
                      <a:pt x="64" y="17"/>
                    </a:cubicBezTo>
                    <a:cubicBezTo>
                      <a:pt x="57" y="17"/>
                      <a:pt x="57" y="17"/>
                      <a:pt x="57" y="17"/>
                    </a:cubicBezTo>
                    <a:lnTo>
                      <a:pt x="57" y="16"/>
                    </a:lnTo>
                    <a:close/>
                    <a:moveTo>
                      <a:pt x="57" y="34"/>
                    </a:moveTo>
                    <a:cubicBezTo>
                      <a:pt x="51" y="34"/>
                      <a:pt x="51" y="34"/>
                      <a:pt x="51" y="34"/>
                    </a:cubicBezTo>
                    <a:cubicBezTo>
                      <a:pt x="51" y="40"/>
                      <a:pt x="51" y="40"/>
                      <a:pt x="51" y="40"/>
                    </a:cubicBezTo>
                    <a:cubicBezTo>
                      <a:pt x="57" y="40"/>
                      <a:pt x="57" y="40"/>
                      <a:pt x="57" y="40"/>
                    </a:cubicBezTo>
                    <a:cubicBezTo>
                      <a:pt x="57" y="39"/>
                      <a:pt x="57" y="39"/>
                      <a:pt x="57" y="39"/>
                    </a:cubicBezTo>
                    <a:cubicBezTo>
                      <a:pt x="64" y="39"/>
                      <a:pt x="64" y="39"/>
                      <a:pt x="64" y="39"/>
                    </a:cubicBezTo>
                    <a:cubicBezTo>
                      <a:pt x="64" y="36"/>
                      <a:pt x="64" y="36"/>
                      <a:pt x="64" y="36"/>
                    </a:cubicBezTo>
                    <a:cubicBezTo>
                      <a:pt x="57" y="36"/>
                      <a:pt x="57" y="36"/>
                      <a:pt x="57" y="36"/>
                    </a:cubicBezTo>
                    <a:lnTo>
                      <a:pt x="57" y="34"/>
                    </a:lnTo>
                    <a:close/>
                    <a:moveTo>
                      <a:pt x="57" y="25"/>
                    </a:moveTo>
                    <a:cubicBezTo>
                      <a:pt x="51" y="25"/>
                      <a:pt x="51" y="25"/>
                      <a:pt x="51" y="25"/>
                    </a:cubicBezTo>
                    <a:cubicBezTo>
                      <a:pt x="51" y="31"/>
                      <a:pt x="51" y="31"/>
                      <a:pt x="51" y="31"/>
                    </a:cubicBezTo>
                    <a:cubicBezTo>
                      <a:pt x="57" y="31"/>
                      <a:pt x="57" y="31"/>
                      <a:pt x="57" y="31"/>
                    </a:cubicBezTo>
                    <a:cubicBezTo>
                      <a:pt x="57" y="30"/>
                      <a:pt x="57" y="30"/>
                      <a:pt x="57" y="30"/>
                    </a:cubicBezTo>
                    <a:cubicBezTo>
                      <a:pt x="64" y="30"/>
                      <a:pt x="64" y="30"/>
                      <a:pt x="64" y="30"/>
                    </a:cubicBezTo>
                    <a:cubicBezTo>
                      <a:pt x="64" y="27"/>
                      <a:pt x="64" y="27"/>
                      <a:pt x="64" y="27"/>
                    </a:cubicBezTo>
                    <a:cubicBezTo>
                      <a:pt x="57" y="27"/>
                      <a:pt x="57" y="27"/>
                      <a:pt x="57" y="27"/>
                    </a:cubicBezTo>
                    <a:lnTo>
                      <a:pt x="57" y="25"/>
                    </a:lnTo>
                    <a:close/>
                    <a:moveTo>
                      <a:pt x="47" y="3"/>
                    </a:moveTo>
                    <a:cubicBezTo>
                      <a:pt x="47" y="3"/>
                      <a:pt x="47" y="3"/>
                      <a:pt x="47" y="3"/>
                    </a:cubicBezTo>
                    <a:cubicBezTo>
                      <a:pt x="47" y="62"/>
                      <a:pt x="47" y="62"/>
                      <a:pt x="47" y="62"/>
                    </a:cubicBezTo>
                    <a:cubicBezTo>
                      <a:pt x="47" y="63"/>
                      <a:pt x="47" y="63"/>
                      <a:pt x="47" y="63"/>
                    </a:cubicBezTo>
                    <a:cubicBezTo>
                      <a:pt x="17" y="63"/>
                      <a:pt x="17" y="63"/>
                      <a:pt x="17" y="63"/>
                    </a:cubicBezTo>
                    <a:cubicBezTo>
                      <a:pt x="16" y="62"/>
                      <a:pt x="16" y="62"/>
                      <a:pt x="16" y="62"/>
                    </a:cubicBezTo>
                    <a:cubicBezTo>
                      <a:pt x="16" y="3"/>
                      <a:pt x="16" y="3"/>
                      <a:pt x="16" y="3"/>
                    </a:cubicBezTo>
                    <a:cubicBezTo>
                      <a:pt x="17" y="3"/>
                      <a:pt x="17" y="3"/>
                      <a:pt x="17" y="3"/>
                    </a:cubicBezTo>
                    <a:lnTo>
                      <a:pt x="47" y="3"/>
                    </a:lnTo>
                    <a:close/>
                    <a:moveTo>
                      <a:pt x="23" y="16"/>
                    </a:moveTo>
                    <a:cubicBezTo>
                      <a:pt x="24" y="16"/>
                      <a:pt x="25" y="16"/>
                      <a:pt x="26" y="16"/>
                    </a:cubicBezTo>
                    <a:cubicBezTo>
                      <a:pt x="27" y="16"/>
                      <a:pt x="27" y="16"/>
                      <a:pt x="28" y="16"/>
                    </a:cubicBezTo>
                    <a:cubicBezTo>
                      <a:pt x="28" y="16"/>
                      <a:pt x="28" y="15"/>
                      <a:pt x="28" y="15"/>
                    </a:cubicBezTo>
                    <a:cubicBezTo>
                      <a:pt x="26" y="15"/>
                      <a:pt x="26" y="15"/>
                      <a:pt x="26" y="15"/>
                    </a:cubicBezTo>
                    <a:cubicBezTo>
                      <a:pt x="26" y="15"/>
                      <a:pt x="26" y="14"/>
                      <a:pt x="26" y="14"/>
                    </a:cubicBezTo>
                    <a:cubicBezTo>
                      <a:pt x="26" y="13"/>
                      <a:pt x="25" y="13"/>
                      <a:pt x="25" y="13"/>
                    </a:cubicBezTo>
                    <a:cubicBezTo>
                      <a:pt x="25" y="15"/>
                      <a:pt x="25" y="15"/>
                      <a:pt x="25" y="15"/>
                    </a:cubicBezTo>
                    <a:cubicBezTo>
                      <a:pt x="23" y="15"/>
                      <a:pt x="23" y="15"/>
                      <a:pt x="23" y="15"/>
                    </a:cubicBezTo>
                    <a:cubicBezTo>
                      <a:pt x="23" y="14"/>
                      <a:pt x="23" y="14"/>
                      <a:pt x="23" y="13"/>
                    </a:cubicBezTo>
                    <a:cubicBezTo>
                      <a:pt x="23" y="13"/>
                      <a:pt x="23" y="13"/>
                      <a:pt x="23" y="13"/>
                    </a:cubicBezTo>
                    <a:lnTo>
                      <a:pt x="23" y="16"/>
                    </a:lnTo>
                    <a:close/>
                    <a:moveTo>
                      <a:pt x="28" y="36"/>
                    </a:moveTo>
                    <a:cubicBezTo>
                      <a:pt x="28" y="37"/>
                      <a:pt x="28" y="37"/>
                      <a:pt x="28" y="37"/>
                    </a:cubicBezTo>
                    <a:cubicBezTo>
                      <a:pt x="23" y="37"/>
                      <a:pt x="23" y="37"/>
                      <a:pt x="23" y="37"/>
                    </a:cubicBezTo>
                    <a:cubicBezTo>
                      <a:pt x="23" y="37"/>
                      <a:pt x="24" y="38"/>
                      <a:pt x="24" y="38"/>
                    </a:cubicBezTo>
                    <a:cubicBezTo>
                      <a:pt x="24" y="39"/>
                      <a:pt x="24" y="39"/>
                      <a:pt x="25" y="39"/>
                    </a:cubicBezTo>
                    <a:cubicBezTo>
                      <a:pt x="25" y="39"/>
                      <a:pt x="25" y="39"/>
                      <a:pt x="25" y="39"/>
                    </a:cubicBezTo>
                    <a:cubicBezTo>
                      <a:pt x="25" y="39"/>
                      <a:pt x="25" y="39"/>
                      <a:pt x="25" y="39"/>
                    </a:cubicBezTo>
                    <a:cubicBezTo>
                      <a:pt x="25" y="38"/>
                      <a:pt x="24" y="38"/>
                      <a:pt x="24" y="38"/>
                    </a:cubicBezTo>
                    <a:cubicBezTo>
                      <a:pt x="25" y="38"/>
                      <a:pt x="27" y="38"/>
                      <a:pt x="28" y="38"/>
                    </a:cubicBezTo>
                    <a:cubicBezTo>
                      <a:pt x="28" y="38"/>
                      <a:pt x="27" y="39"/>
                      <a:pt x="28" y="39"/>
                    </a:cubicBezTo>
                    <a:cubicBezTo>
                      <a:pt x="28" y="38"/>
                      <a:pt x="28" y="38"/>
                      <a:pt x="28" y="37"/>
                    </a:cubicBezTo>
                    <a:cubicBezTo>
                      <a:pt x="28" y="36"/>
                      <a:pt x="29" y="36"/>
                      <a:pt x="28" y="36"/>
                    </a:cubicBezTo>
                    <a:close/>
                    <a:moveTo>
                      <a:pt x="28" y="32"/>
                    </a:moveTo>
                    <a:cubicBezTo>
                      <a:pt x="28" y="30"/>
                      <a:pt x="23" y="30"/>
                      <a:pt x="23" y="33"/>
                    </a:cubicBezTo>
                    <a:cubicBezTo>
                      <a:pt x="23" y="33"/>
                      <a:pt x="23" y="33"/>
                      <a:pt x="23" y="33"/>
                    </a:cubicBezTo>
                    <a:cubicBezTo>
                      <a:pt x="23" y="33"/>
                      <a:pt x="23" y="33"/>
                      <a:pt x="23" y="33"/>
                    </a:cubicBezTo>
                    <a:cubicBezTo>
                      <a:pt x="23" y="33"/>
                      <a:pt x="23" y="33"/>
                      <a:pt x="23" y="33"/>
                    </a:cubicBezTo>
                    <a:cubicBezTo>
                      <a:pt x="23" y="33"/>
                      <a:pt x="23" y="33"/>
                      <a:pt x="23" y="33"/>
                    </a:cubicBezTo>
                    <a:cubicBezTo>
                      <a:pt x="23" y="36"/>
                      <a:pt x="29" y="35"/>
                      <a:pt x="28" y="32"/>
                    </a:cubicBezTo>
                    <a:close/>
                    <a:moveTo>
                      <a:pt x="24" y="28"/>
                    </a:moveTo>
                    <a:cubicBezTo>
                      <a:pt x="25" y="27"/>
                      <a:pt x="26" y="28"/>
                      <a:pt x="26" y="29"/>
                    </a:cubicBezTo>
                    <a:cubicBezTo>
                      <a:pt x="27" y="29"/>
                      <a:pt x="28" y="30"/>
                      <a:pt x="28" y="30"/>
                    </a:cubicBezTo>
                    <a:cubicBezTo>
                      <a:pt x="28" y="29"/>
                      <a:pt x="28" y="28"/>
                      <a:pt x="28" y="28"/>
                    </a:cubicBezTo>
                    <a:cubicBezTo>
                      <a:pt x="28" y="27"/>
                      <a:pt x="29" y="26"/>
                      <a:pt x="28" y="27"/>
                    </a:cubicBezTo>
                    <a:cubicBezTo>
                      <a:pt x="28" y="29"/>
                      <a:pt x="28" y="29"/>
                      <a:pt x="28" y="29"/>
                    </a:cubicBezTo>
                    <a:cubicBezTo>
                      <a:pt x="27" y="28"/>
                      <a:pt x="26" y="27"/>
                      <a:pt x="25" y="27"/>
                    </a:cubicBezTo>
                    <a:cubicBezTo>
                      <a:pt x="24" y="27"/>
                      <a:pt x="23" y="27"/>
                      <a:pt x="23" y="28"/>
                    </a:cubicBezTo>
                    <a:cubicBezTo>
                      <a:pt x="23" y="29"/>
                      <a:pt x="23" y="29"/>
                      <a:pt x="23" y="30"/>
                    </a:cubicBezTo>
                    <a:cubicBezTo>
                      <a:pt x="24" y="30"/>
                      <a:pt x="24" y="30"/>
                      <a:pt x="24" y="30"/>
                    </a:cubicBezTo>
                    <a:cubicBezTo>
                      <a:pt x="24" y="29"/>
                      <a:pt x="24" y="28"/>
                      <a:pt x="24" y="28"/>
                    </a:cubicBezTo>
                    <a:close/>
                    <a:moveTo>
                      <a:pt x="29" y="22"/>
                    </a:moveTo>
                    <a:cubicBezTo>
                      <a:pt x="28" y="22"/>
                      <a:pt x="28" y="22"/>
                      <a:pt x="28" y="22"/>
                    </a:cubicBezTo>
                    <a:cubicBezTo>
                      <a:pt x="28" y="21"/>
                      <a:pt x="28" y="21"/>
                      <a:pt x="27" y="21"/>
                    </a:cubicBezTo>
                    <a:cubicBezTo>
                      <a:pt x="27" y="22"/>
                      <a:pt x="27" y="22"/>
                      <a:pt x="27" y="22"/>
                    </a:cubicBezTo>
                    <a:cubicBezTo>
                      <a:pt x="26" y="22"/>
                      <a:pt x="25" y="22"/>
                      <a:pt x="26" y="23"/>
                    </a:cubicBezTo>
                    <a:cubicBezTo>
                      <a:pt x="27" y="23"/>
                      <a:pt x="27" y="23"/>
                      <a:pt x="27" y="23"/>
                    </a:cubicBezTo>
                    <a:cubicBezTo>
                      <a:pt x="27" y="24"/>
                      <a:pt x="27" y="24"/>
                      <a:pt x="27" y="24"/>
                    </a:cubicBezTo>
                    <a:cubicBezTo>
                      <a:pt x="26" y="24"/>
                      <a:pt x="26" y="24"/>
                      <a:pt x="25" y="23"/>
                    </a:cubicBezTo>
                    <a:cubicBezTo>
                      <a:pt x="24" y="23"/>
                      <a:pt x="23" y="22"/>
                      <a:pt x="23" y="23"/>
                    </a:cubicBezTo>
                    <a:cubicBezTo>
                      <a:pt x="24" y="24"/>
                      <a:pt x="25" y="24"/>
                      <a:pt x="26" y="25"/>
                    </a:cubicBezTo>
                    <a:cubicBezTo>
                      <a:pt x="26" y="25"/>
                      <a:pt x="27" y="26"/>
                      <a:pt x="28" y="25"/>
                    </a:cubicBezTo>
                    <a:cubicBezTo>
                      <a:pt x="28" y="25"/>
                      <a:pt x="28" y="24"/>
                      <a:pt x="28" y="23"/>
                    </a:cubicBezTo>
                    <a:cubicBezTo>
                      <a:pt x="29" y="23"/>
                      <a:pt x="29" y="23"/>
                      <a:pt x="29" y="23"/>
                    </a:cubicBezTo>
                    <a:cubicBezTo>
                      <a:pt x="29" y="23"/>
                      <a:pt x="29" y="22"/>
                      <a:pt x="29" y="22"/>
                    </a:cubicBezTo>
                    <a:close/>
                    <a:moveTo>
                      <a:pt x="28" y="18"/>
                    </a:moveTo>
                    <a:cubicBezTo>
                      <a:pt x="27" y="17"/>
                      <a:pt x="25" y="17"/>
                      <a:pt x="26" y="19"/>
                    </a:cubicBezTo>
                    <a:cubicBezTo>
                      <a:pt x="23" y="17"/>
                      <a:pt x="23" y="17"/>
                      <a:pt x="23" y="17"/>
                    </a:cubicBezTo>
                    <a:cubicBezTo>
                      <a:pt x="23" y="18"/>
                      <a:pt x="23" y="19"/>
                      <a:pt x="23" y="20"/>
                    </a:cubicBezTo>
                    <a:cubicBezTo>
                      <a:pt x="23" y="20"/>
                      <a:pt x="23" y="21"/>
                      <a:pt x="24" y="20"/>
                    </a:cubicBezTo>
                    <a:cubicBezTo>
                      <a:pt x="24" y="18"/>
                      <a:pt x="24" y="18"/>
                      <a:pt x="24" y="18"/>
                    </a:cubicBezTo>
                    <a:cubicBezTo>
                      <a:pt x="26" y="20"/>
                      <a:pt x="26" y="20"/>
                      <a:pt x="26" y="20"/>
                    </a:cubicBezTo>
                    <a:cubicBezTo>
                      <a:pt x="26" y="18"/>
                      <a:pt x="28" y="17"/>
                      <a:pt x="28" y="19"/>
                    </a:cubicBezTo>
                    <a:cubicBezTo>
                      <a:pt x="28" y="20"/>
                      <a:pt x="28" y="20"/>
                      <a:pt x="28" y="21"/>
                    </a:cubicBezTo>
                    <a:cubicBezTo>
                      <a:pt x="29" y="21"/>
                      <a:pt x="29" y="21"/>
                      <a:pt x="29" y="20"/>
                    </a:cubicBezTo>
                    <a:cubicBezTo>
                      <a:pt x="29" y="19"/>
                      <a:pt x="29" y="18"/>
                      <a:pt x="28" y="18"/>
                    </a:cubicBezTo>
                    <a:close/>
                    <a:moveTo>
                      <a:pt x="43" y="55"/>
                    </a:moveTo>
                    <a:cubicBezTo>
                      <a:pt x="40" y="55"/>
                      <a:pt x="40" y="55"/>
                      <a:pt x="40" y="55"/>
                    </a:cubicBezTo>
                    <a:cubicBezTo>
                      <a:pt x="40" y="52"/>
                      <a:pt x="40" y="52"/>
                      <a:pt x="40" y="52"/>
                    </a:cubicBezTo>
                    <a:cubicBezTo>
                      <a:pt x="36" y="52"/>
                      <a:pt x="36" y="52"/>
                      <a:pt x="36" y="52"/>
                    </a:cubicBezTo>
                    <a:cubicBezTo>
                      <a:pt x="36" y="55"/>
                      <a:pt x="36" y="55"/>
                      <a:pt x="36" y="55"/>
                    </a:cubicBezTo>
                    <a:cubicBezTo>
                      <a:pt x="40" y="55"/>
                      <a:pt x="40" y="55"/>
                      <a:pt x="40" y="55"/>
                    </a:cubicBezTo>
                    <a:cubicBezTo>
                      <a:pt x="40" y="59"/>
                      <a:pt x="40" y="59"/>
                      <a:pt x="40" y="59"/>
                    </a:cubicBezTo>
                    <a:cubicBezTo>
                      <a:pt x="43" y="59"/>
                      <a:pt x="43" y="59"/>
                      <a:pt x="43" y="59"/>
                    </a:cubicBezTo>
                    <a:lnTo>
                      <a:pt x="43" y="55"/>
                    </a:lnTo>
                    <a:close/>
                    <a:moveTo>
                      <a:pt x="57" y="53"/>
                    </a:moveTo>
                    <a:cubicBezTo>
                      <a:pt x="51" y="53"/>
                      <a:pt x="51" y="53"/>
                      <a:pt x="51" y="53"/>
                    </a:cubicBezTo>
                    <a:cubicBezTo>
                      <a:pt x="51" y="58"/>
                      <a:pt x="51" y="58"/>
                      <a:pt x="51" y="58"/>
                    </a:cubicBezTo>
                    <a:cubicBezTo>
                      <a:pt x="57" y="58"/>
                      <a:pt x="57" y="58"/>
                      <a:pt x="57" y="58"/>
                    </a:cubicBezTo>
                    <a:cubicBezTo>
                      <a:pt x="57" y="57"/>
                      <a:pt x="57" y="57"/>
                      <a:pt x="57" y="57"/>
                    </a:cubicBezTo>
                    <a:cubicBezTo>
                      <a:pt x="64" y="57"/>
                      <a:pt x="64" y="57"/>
                      <a:pt x="64" y="57"/>
                    </a:cubicBezTo>
                    <a:cubicBezTo>
                      <a:pt x="64" y="54"/>
                      <a:pt x="64" y="54"/>
                      <a:pt x="64" y="54"/>
                    </a:cubicBezTo>
                    <a:cubicBezTo>
                      <a:pt x="57" y="54"/>
                      <a:pt x="57" y="54"/>
                      <a:pt x="57" y="54"/>
                    </a:cubicBezTo>
                    <a:lnTo>
                      <a:pt x="57" y="53"/>
                    </a:lnTo>
                    <a:close/>
                    <a:moveTo>
                      <a:pt x="48" y="0"/>
                    </a:moveTo>
                    <a:cubicBezTo>
                      <a:pt x="50" y="2"/>
                      <a:pt x="50" y="2"/>
                      <a:pt x="50" y="2"/>
                    </a:cubicBezTo>
                    <a:cubicBezTo>
                      <a:pt x="50" y="63"/>
                      <a:pt x="50" y="63"/>
                      <a:pt x="50" y="63"/>
                    </a:cubicBezTo>
                    <a:cubicBezTo>
                      <a:pt x="48" y="65"/>
                      <a:pt x="48" y="65"/>
                      <a:pt x="48" y="65"/>
                    </a:cubicBezTo>
                    <a:cubicBezTo>
                      <a:pt x="16" y="65"/>
                      <a:pt x="16" y="65"/>
                      <a:pt x="16" y="65"/>
                    </a:cubicBezTo>
                    <a:cubicBezTo>
                      <a:pt x="14" y="63"/>
                      <a:pt x="14" y="63"/>
                      <a:pt x="14" y="63"/>
                    </a:cubicBezTo>
                    <a:cubicBezTo>
                      <a:pt x="14" y="2"/>
                      <a:pt x="14" y="2"/>
                      <a:pt x="14" y="2"/>
                    </a:cubicBezTo>
                    <a:cubicBezTo>
                      <a:pt x="16" y="0"/>
                      <a:pt x="16" y="0"/>
                      <a:pt x="16" y="0"/>
                    </a:cubicBezTo>
                    <a:lnTo>
                      <a:pt x="48" y="0"/>
                    </a:lnTo>
                    <a:close/>
                    <a:moveTo>
                      <a:pt x="49" y="3"/>
                    </a:moveTo>
                    <a:cubicBezTo>
                      <a:pt x="47" y="1"/>
                      <a:pt x="47" y="1"/>
                      <a:pt x="47" y="1"/>
                    </a:cubicBezTo>
                    <a:cubicBezTo>
                      <a:pt x="16" y="1"/>
                      <a:pt x="16" y="1"/>
                      <a:pt x="16" y="1"/>
                    </a:cubicBezTo>
                    <a:cubicBezTo>
                      <a:pt x="15" y="3"/>
                      <a:pt x="15" y="3"/>
                      <a:pt x="15" y="3"/>
                    </a:cubicBezTo>
                    <a:cubicBezTo>
                      <a:pt x="15" y="62"/>
                      <a:pt x="15" y="62"/>
                      <a:pt x="15" y="62"/>
                    </a:cubicBezTo>
                    <a:cubicBezTo>
                      <a:pt x="16" y="64"/>
                      <a:pt x="16" y="64"/>
                      <a:pt x="16" y="64"/>
                    </a:cubicBezTo>
                    <a:cubicBezTo>
                      <a:pt x="47" y="64"/>
                      <a:pt x="47" y="64"/>
                      <a:pt x="47" y="64"/>
                    </a:cubicBezTo>
                    <a:cubicBezTo>
                      <a:pt x="49" y="62"/>
                      <a:pt x="49" y="62"/>
                      <a:pt x="49" y="62"/>
                    </a:cubicBezTo>
                    <a:lnTo>
                      <a:pt x="49" y="3"/>
                    </a:lnTo>
                    <a:close/>
                    <a:moveTo>
                      <a:pt x="57" y="43"/>
                    </a:moveTo>
                    <a:cubicBezTo>
                      <a:pt x="51" y="43"/>
                      <a:pt x="51" y="43"/>
                      <a:pt x="51" y="43"/>
                    </a:cubicBezTo>
                    <a:cubicBezTo>
                      <a:pt x="51" y="49"/>
                      <a:pt x="51" y="49"/>
                      <a:pt x="51" y="49"/>
                    </a:cubicBezTo>
                    <a:cubicBezTo>
                      <a:pt x="57" y="49"/>
                      <a:pt x="57" y="49"/>
                      <a:pt x="57" y="49"/>
                    </a:cubicBezTo>
                    <a:cubicBezTo>
                      <a:pt x="57" y="48"/>
                      <a:pt x="57" y="48"/>
                      <a:pt x="57" y="48"/>
                    </a:cubicBezTo>
                    <a:cubicBezTo>
                      <a:pt x="64" y="48"/>
                      <a:pt x="64" y="48"/>
                      <a:pt x="64" y="48"/>
                    </a:cubicBezTo>
                    <a:cubicBezTo>
                      <a:pt x="64" y="45"/>
                      <a:pt x="64" y="45"/>
                      <a:pt x="64" y="45"/>
                    </a:cubicBezTo>
                    <a:cubicBezTo>
                      <a:pt x="57" y="45"/>
                      <a:pt x="57" y="45"/>
                      <a:pt x="57" y="45"/>
                    </a:cubicBezTo>
                    <a:lnTo>
                      <a:pt x="57" y="43"/>
                    </a:lnTo>
                    <a:close/>
                    <a:moveTo>
                      <a:pt x="57" y="8"/>
                    </a:moveTo>
                    <a:cubicBezTo>
                      <a:pt x="57" y="7"/>
                      <a:pt x="57" y="7"/>
                      <a:pt x="57" y="7"/>
                    </a:cubicBezTo>
                    <a:cubicBezTo>
                      <a:pt x="51" y="7"/>
                      <a:pt x="51" y="7"/>
                      <a:pt x="51" y="7"/>
                    </a:cubicBezTo>
                    <a:cubicBezTo>
                      <a:pt x="51" y="13"/>
                      <a:pt x="51" y="13"/>
                      <a:pt x="51" y="13"/>
                    </a:cubicBezTo>
                    <a:cubicBezTo>
                      <a:pt x="57" y="13"/>
                      <a:pt x="57" y="13"/>
                      <a:pt x="57" y="13"/>
                    </a:cubicBezTo>
                    <a:cubicBezTo>
                      <a:pt x="57" y="11"/>
                      <a:pt x="57" y="11"/>
                      <a:pt x="57" y="11"/>
                    </a:cubicBezTo>
                    <a:cubicBezTo>
                      <a:pt x="64" y="11"/>
                      <a:pt x="64" y="11"/>
                      <a:pt x="64" y="11"/>
                    </a:cubicBezTo>
                    <a:cubicBezTo>
                      <a:pt x="64" y="8"/>
                      <a:pt x="64" y="8"/>
                      <a:pt x="64" y="8"/>
                    </a:cubicBezTo>
                    <a:lnTo>
                      <a:pt x="57"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49" name="矩形 148">
              <a:extLst>
                <a:ext uri="{FF2B5EF4-FFF2-40B4-BE49-F238E27FC236}">
                  <a16:creationId xmlns:a16="http://schemas.microsoft.com/office/drawing/2014/main" id="{AD78E054-2695-4D7C-9C6E-0B4AD35DBCD6}"/>
                </a:ext>
              </a:extLst>
            </p:cNvPr>
            <p:cNvSpPr/>
            <p:nvPr/>
          </p:nvSpPr>
          <p:spPr>
            <a:xfrm rot="16200000">
              <a:off x="1986449" y="2087751"/>
              <a:ext cx="660037" cy="2420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010101101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000101101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endParaRPr lang="zh-CN" altLang="en-US" sz="1300" dirty="0">
                <a:solidFill>
                  <a:schemeClr val="bg1">
                    <a:lumMod val="75000"/>
                  </a:schemeClr>
                </a:solidFill>
                <a:latin typeface="微软雅黑" panose="020B0503020204020204" pitchFamily="34" charset="-122"/>
                <a:ea typeface="微软雅黑" panose="020B0503020204020204" pitchFamily="34" charset="-122"/>
              </a:endParaRPr>
            </a:p>
          </p:txBody>
        </p:sp>
        <p:grpSp>
          <p:nvGrpSpPr>
            <p:cNvPr id="150" name="组 174"/>
            <p:cNvGrpSpPr/>
            <p:nvPr/>
          </p:nvGrpSpPr>
          <p:grpSpPr>
            <a:xfrm>
              <a:off x="978607" y="1259395"/>
              <a:ext cx="2775325" cy="1613518"/>
              <a:chOff x="2987824" y="1131590"/>
              <a:chExt cx="3657828" cy="2126589"/>
            </a:xfrm>
          </p:grpSpPr>
          <p:sp>
            <p:nvSpPr>
              <p:cNvPr id="151" name="object 7">
                <a:extLst>
                  <a:ext uri="{FF2B5EF4-FFF2-40B4-BE49-F238E27FC236}">
                    <a16:creationId xmlns:a16="http://schemas.microsoft.com/office/drawing/2014/main" id="{8B36F4C2-CE13-4EA0-ACB0-5A7593DC8AAB}"/>
                  </a:ext>
                </a:extLst>
              </p:cNvPr>
              <p:cNvSpPr>
                <a:spLocks/>
              </p:cNvSpPr>
              <p:nvPr/>
            </p:nvSpPr>
            <p:spPr bwMode="auto">
              <a:xfrm>
                <a:off x="2987824" y="1131590"/>
                <a:ext cx="3438397" cy="2126589"/>
              </a:xfrm>
              <a:custGeom>
                <a:avLst/>
                <a:gdLst>
                  <a:gd name="T0" fmla="*/ 862745 w 2159000"/>
                  <a:gd name="T1" fmla="*/ 2046 h 1498600"/>
                  <a:gd name="T2" fmla="*/ 768293 w 2159000"/>
                  <a:gd name="T3" fmla="*/ 17898 h 1498600"/>
                  <a:gd name="T4" fmla="*/ 679614 w 2159000"/>
                  <a:gd name="T5" fmla="*/ 48270 h 1498600"/>
                  <a:gd name="T6" fmla="*/ 598078 w 2159000"/>
                  <a:gd name="T7" fmla="*/ 91771 h 1498600"/>
                  <a:gd name="T8" fmla="*/ 525055 w 2159000"/>
                  <a:gd name="T9" fmla="*/ 147010 h 1498600"/>
                  <a:gd name="T10" fmla="*/ 461916 w 2159000"/>
                  <a:gd name="T11" fmla="*/ 212598 h 1498600"/>
                  <a:gd name="T12" fmla="*/ 410030 w 2159000"/>
                  <a:gd name="T13" fmla="*/ 287143 h 1498600"/>
                  <a:gd name="T14" fmla="*/ 370768 w 2159000"/>
                  <a:gd name="T15" fmla="*/ 369256 h 1498600"/>
                  <a:gd name="T16" fmla="*/ 345500 w 2159000"/>
                  <a:gd name="T17" fmla="*/ 457545 h 1498600"/>
                  <a:gd name="T18" fmla="*/ 335597 w 2159000"/>
                  <a:gd name="T19" fmla="*/ 550621 h 1498600"/>
                  <a:gd name="T20" fmla="*/ 249523 w 2159000"/>
                  <a:gd name="T21" fmla="*/ 589812 h 1498600"/>
                  <a:gd name="T22" fmla="*/ 173224 w 2159000"/>
                  <a:gd name="T23" fmla="*/ 643264 h 1498600"/>
                  <a:gd name="T24" fmla="*/ 108533 w 2159000"/>
                  <a:gd name="T25" fmla="*/ 709118 h 1498600"/>
                  <a:gd name="T26" fmla="*/ 57284 w 2159000"/>
                  <a:gd name="T27" fmla="*/ 785514 h 1498600"/>
                  <a:gd name="T28" fmla="*/ 21309 w 2159000"/>
                  <a:gd name="T29" fmla="*/ 870593 h 1498600"/>
                  <a:gd name="T30" fmla="*/ 2444 w 2159000"/>
                  <a:gd name="T31" fmla="*/ 962495 h 1498600"/>
                  <a:gd name="T32" fmla="*/ 2288 w 2159000"/>
                  <a:gd name="T33" fmla="*/ 1056997 h 1498600"/>
                  <a:gd name="T34" fmla="*/ 19980 w 2159000"/>
                  <a:gd name="T35" fmla="*/ 1146456 h 1498600"/>
                  <a:gd name="T36" fmla="*/ 53793 w 2159000"/>
                  <a:gd name="T37" fmla="*/ 1229566 h 1498600"/>
                  <a:gd name="T38" fmla="*/ 102087 w 2159000"/>
                  <a:gd name="T39" fmla="*/ 1304607 h 1498600"/>
                  <a:gd name="T40" fmla="*/ 163222 w 2159000"/>
                  <a:gd name="T41" fmla="*/ 1369859 h 1498600"/>
                  <a:gd name="T42" fmla="*/ 235560 w 2159000"/>
                  <a:gd name="T43" fmla="*/ 1423604 h 1498600"/>
                  <a:gd name="T44" fmla="*/ 317460 w 2159000"/>
                  <a:gd name="T45" fmla="*/ 1464122 h 1498600"/>
                  <a:gd name="T46" fmla="*/ 407283 w 2159000"/>
                  <a:gd name="T47" fmla="*/ 1489694 h 1498600"/>
                  <a:gd name="T48" fmla="*/ 503389 w 2159000"/>
                  <a:gd name="T49" fmla="*/ 1498600 h 1498600"/>
                  <a:gd name="T50" fmla="*/ 1704348 w 2159000"/>
                  <a:gd name="T51" fmla="*/ 1496337 h 1498600"/>
                  <a:gd name="T52" fmla="*/ 1797520 w 2159000"/>
                  <a:gd name="T53" fmla="*/ 1478883 h 1498600"/>
                  <a:gd name="T54" fmla="*/ 1883587 w 2159000"/>
                  <a:gd name="T55" fmla="*/ 1445624 h 1498600"/>
                  <a:gd name="T56" fmla="*/ 1960911 w 2159000"/>
                  <a:gd name="T57" fmla="*/ 1398277 h 1498600"/>
                  <a:gd name="T58" fmla="*/ 2027852 w 2159000"/>
                  <a:gd name="T59" fmla="*/ 1338564 h 1498600"/>
                  <a:gd name="T60" fmla="*/ 2082770 w 2159000"/>
                  <a:gd name="T61" fmla="*/ 1268202 h 1498600"/>
                  <a:gd name="T62" fmla="*/ 2124027 w 2159000"/>
                  <a:gd name="T63" fmla="*/ 1188912 h 1498600"/>
                  <a:gd name="T64" fmla="*/ 2149983 w 2159000"/>
                  <a:gd name="T65" fmla="*/ 1102413 h 1498600"/>
                  <a:gd name="T66" fmla="*/ 2158999 w 2159000"/>
                  <a:gd name="T67" fmla="*/ 1010424 h 1498600"/>
                  <a:gd name="T68" fmla="*/ 2149004 w 2159000"/>
                  <a:gd name="T69" fmla="*/ 913345 h 1498600"/>
                  <a:gd name="T70" fmla="*/ 2120054 w 2159000"/>
                  <a:gd name="T71" fmla="*/ 822258 h 1498600"/>
                  <a:gd name="T72" fmla="*/ 2073703 w 2159000"/>
                  <a:gd name="T73" fmla="*/ 739370 h 1498600"/>
                  <a:gd name="T74" fmla="*/ 2011505 w 2159000"/>
                  <a:gd name="T75" fmla="*/ 666888 h 1498600"/>
                  <a:gd name="T76" fmla="*/ 1935012 w 2159000"/>
                  <a:gd name="T77" fmla="*/ 607021 h 1498600"/>
                  <a:gd name="T78" fmla="*/ 1845779 w 2159000"/>
                  <a:gd name="T79" fmla="*/ 561975 h 1498600"/>
                  <a:gd name="T80" fmla="*/ 1828980 w 2159000"/>
                  <a:gd name="T81" fmla="*/ 470016 h 1498600"/>
                  <a:gd name="T82" fmla="*/ 1787369 w 2159000"/>
                  <a:gd name="T83" fmla="*/ 388704 h 1498600"/>
                  <a:gd name="T84" fmla="*/ 1724980 w 2159000"/>
                  <a:gd name="T85" fmla="*/ 321926 h 1498600"/>
                  <a:gd name="T86" fmla="*/ 1645851 w 2159000"/>
                  <a:gd name="T87" fmla="*/ 273572 h 1498600"/>
                  <a:gd name="T88" fmla="*/ 1398320 w 2159000"/>
                  <a:gd name="T89" fmla="*/ 261124 h 1498600"/>
                  <a:gd name="T90" fmla="*/ 1339358 w 2159000"/>
                  <a:gd name="T91" fmla="*/ 186594 h 1498600"/>
                  <a:gd name="T92" fmla="*/ 1269675 w 2159000"/>
                  <a:gd name="T93" fmla="*/ 122785 h 1498600"/>
                  <a:gd name="T94" fmla="*/ 1190671 w 2159000"/>
                  <a:gd name="T95" fmla="*/ 70959 h 1498600"/>
                  <a:gd name="T96" fmla="*/ 1103742 w 2159000"/>
                  <a:gd name="T97" fmla="*/ 32378 h 1498600"/>
                  <a:gd name="T98" fmla="*/ 1010289 w 2159000"/>
                  <a:gd name="T99" fmla="*/ 8305 h 1498600"/>
                  <a:gd name="T100" fmla="*/ 911707 w 2159000"/>
                  <a:gd name="T101" fmla="*/ 0 h 1498600"/>
                  <a:gd name="T102" fmla="*/ 1476189 w 2159000"/>
                  <a:gd name="T103" fmla="*/ 245158 h 1498600"/>
                  <a:gd name="T104" fmla="*/ 1423575 w 2159000"/>
                  <a:gd name="T105" fmla="*/ 253673 h 1498600"/>
                  <a:gd name="T106" fmla="*/ 1611282 w 2159000"/>
                  <a:gd name="T107" fmla="*/ 261124 h 1498600"/>
                  <a:gd name="T108" fmla="*/ 1554015 w 2159000"/>
                  <a:gd name="T109" fmla="*/ 247531 h 14986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159000" h="1498600">
                    <a:moveTo>
                      <a:pt x="911707" y="0"/>
                    </a:moveTo>
                    <a:lnTo>
                      <a:pt x="862745" y="2046"/>
                    </a:lnTo>
                    <a:lnTo>
                      <a:pt x="814883" y="8070"/>
                    </a:lnTo>
                    <a:lnTo>
                      <a:pt x="768293" y="17898"/>
                    </a:lnTo>
                    <a:lnTo>
                      <a:pt x="723146" y="31356"/>
                    </a:lnTo>
                    <a:lnTo>
                      <a:pt x="679614" y="48270"/>
                    </a:lnTo>
                    <a:lnTo>
                      <a:pt x="637867" y="68466"/>
                    </a:lnTo>
                    <a:lnTo>
                      <a:pt x="598078" y="91771"/>
                    </a:lnTo>
                    <a:lnTo>
                      <a:pt x="560417" y="118010"/>
                    </a:lnTo>
                    <a:lnTo>
                      <a:pt x="525055" y="147010"/>
                    </a:lnTo>
                    <a:lnTo>
                      <a:pt x="492164" y="178597"/>
                    </a:lnTo>
                    <a:lnTo>
                      <a:pt x="461916" y="212598"/>
                    </a:lnTo>
                    <a:lnTo>
                      <a:pt x="434480" y="248838"/>
                    </a:lnTo>
                    <a:lnTo>
                      <a:pt x="410030" y="287143"/>
                    </a:lnTo>
                    <a:lnTo>
                      <a:pt x="388736" y="327340"/>
                    </a:lnTo>
                    <a:lnTo>
                      <a:pt x="370768" y="369256"/>
                    </a:lnTo>
                    <a:lnTo>
                      <a:pt x="356299" y="412715"/>
                    </a:lnTo>
                    <a:lnTo>
                      <a:pt x="345500" y="457545"/>
                    </a:lnTo>
                    <a:lnTo>
                      <a:pt x="338543" y="503571"/>
                    </a:lnTo>
                    <a:lnTo>
                      <a:pt x="335597" y="550621"/>
                    </a:lnTo>
                    <a:lnTo>
                      <a:pt x="291453" y="568318"/>
                    </a:lnTo>
                    <a:lnTo>
                      <a:pt x="249523" y="589812"/>
                    </a:lnTo>
                    <a:lnTo>
                      <a:pt x="210037" y="614872"/>
                    </a:lnTo>
                    <a:lnTo>
                      <a:pt x="173224" y="643264"/>
                    </a:lnTo>
                    <a:lnTo>
                      <a:pt x="139313" y="674757"/>
                    </a:lnTo>
                    <a:lnTo>
                      <a:pt x="108533" y="709118"/>
                    </a:lnTo>
                    <a:lnTo>
                      <a:pt x="81114" y="746115"/>
                    </a:lnTo>
                    <a:lnTo>
                      <a:pt x="57284" y="785514"/>
                    </a:lnTo>
                    <a:lnTo>
                      <a:pt x="37273" y="827084"/>
                    </a:lnTo>
                    <a:lnTo>
                      <a:pt x="21309" y="870593"/>
                    </a:lnTo>
                    <a:lnTo>
                      <a:pt x="9623" y="915807"/>
                    </a:lnTo>
                    <a:lnTo>
                      <a:pt x="2444" y="962495"/>
                    </a:lnTo>
                    <a:lnTo>
                      <a:pt x="0" y="1010424"/>
                    </a:lnTo>
                    <a:lnTo>
                      <a:pt x="2288" y="1056997"/>
                    </a:lnTo>
                    <a:lnTo>
                      <a:pt x="9016" y="1102413"/>
                    </a:lnTo>
                    <a:lnTo>
                      <a:pt x="19980" y="1146456"/>
                    </a:lnTo>
                    <a:lnTo>
                      <a:pt x="34974" y="1188912"/>
                    </a:lnTo>
                    <a:lnTo>
                      <a:pt x="53793" y="1229566"/>
                    </a:lnTo>
                    <a:lnTo>
                      <a:pt x="76232" y="1268202"/>
                    </a:lnTo>
                    <a:lnTo>
                      <a:pt x="102087" y="1304607"/>
                    </a:lnTo>
                    <a:lnTo>
                      <a:pt x="131152" y="1338564"/>
                    </a:lnTo>
                    <a:lnTo>
                      <a:pt x="163222" y="1369859"/>
                    </a:lnTo>
                    <a:lnTo>
                      <a:pt x="198093" y="1398277"/>
                    </a:lnTo>
                    <a:lnTo>
                      <a:pt x="235560" y="1423604"/>
                    </a:lnTo>
                    <a:lnTo>
                      <a:pt x="275417" y="1445624"/>
                    </a:lnTo>
                    <a:lnTo>
                      <a:pt x="317460" y="1464122"/>
                    </a:lnTo>
                    <a:lnTo>
                      <a:pt x="361484" y="1478883"/>
                    </a:lnTo>
                    <a:lnTo>
                      <a:pt x="407283" y="1489694"/>
                    </a:lnTo>
                    <a:lnTo>
                      <a:pt x="454653" y="1496337"/>
                    </a:lnTo>
                    <a:lnTo>
                      <a:pt x="503389" y="1498600"/>
                    </a:lnTo>
                    <a:lnTo>
                      <a:pt x="1655610" y="1498600"/>
                    </a:lnTo>
                    <a:lnTo>
                      <a:pt x="1704348" y="1496337"/>
                    </a:lnTo>
                    <a:lnTo>
                      <a:pt x="1751719" y="1489694"/>
                    </a:lnTo>
                    <a:lnTo>
                      <a:pt x="1797520" y="1478883"/>
                    </a:lnTo>
                    <a:lnTo>
                      <a:pt x="1841544" y="1464122"/>
                    </a:lnTo>
                    <a:lnTo>
                      <a:pt x="1883587" y="1445624"/>
                    </a:lnTo>
                    <a:lnTo>
                      <a:pt x="1923445" y="1423604"/>
                    </a:lnTo>
                    <a:lnTo>
                      <a:pt x="1960911" y="1398277"/>
                    </a:lnTo>
                    <a:lnTo>
                      <a:pt x="1995782" y="1369859"/>
                    </a:lnTo>
                    <a:lnTo>
                      <a:pt x="2027852" y="1338564"/>
                    </a:lnTo>
                    <a:lnTo>
                      <a:pt x="2056916" y="1304607"/>
                    </a:lnTo>
                    <a:lnTo>
                      <a:pt x="2082770" y="1268202"/>
                    </a:lnTo>
                    <a:lnTo>
                      <a:pt x="2105209" y="1229566"/>
                    </a:lnTo>
                    <a:lnTo>
                      <a:pt x="2124027" y="1188912"/>
                    </a:lnTo>
                    <a:lnTo>
                      <a:pt x="2139020" y="1146456"/>
                    </a:lnTo>
                    <a:lnTo>
                      <a:pt x="2149983" y="1102413"/>
                    </a:lnTo>
                    <a:lnTo>
                      <a:pt x="2156711" y="1056997"/>
                    </a:lnTo>
                    <a:lnTo>
                      <a:pt x="2158999" y="1010424"/>
                    </a:lnTo>
                    <a:lnTo>
                      <a:pt x="2156468" y="961274"/>
                    </a:lnTo>
                    <a:lnTo>
                      <a:pt x="2149004" y="913345"/>
                    </a:lnTo>
                    <a:lnTo>
                      <a:pt x="2136801" y="866914"/>
                    </a:lnTo>
                    <a:lnTo>
                      <a:pt x="2120054" y="822258"/>
                    </a:lnTo>
                    <a:lnTo>
                      <a:pt x="2098957" y="779651"/>
                    </a:lnTo>
                    <a:lnTo>
                      <a:pt x="2073703" y="739370"/>
                    </a:lnTo>
                    <a:lnTo>
                      <a:pt x="2044488" y="701690"/>
                    </a:lnTo>
                    <a:lnTo>
                      <a:pt x="2011505" y="666888"/>
                    </a:lnTo>
                    <a:lnTo>
                      <a:pt x="1974948" y="635240"/>
                    </a:lnTo>
                    <a:lnTo>
                      <a:pt x="1935012" y="607021"/>
                    </a:lnTo>
                    <a:lnTo>
                      <a:pt x="1891891" y="582507"/>
                    </a:lnTo>
                    <a:lnTo>
                      <a:pt x="1845779" y="561975"/>
                    </a:lnTo>
                    <a:lnTo>
                      <a:pt x="1840734" y="514908"/>
                    </a:lnTo>
                    <a:lnTo>
                      <a:pt x="1828980" y="470016"/>
                    </a:lnTo>
                    <a:lnTo>
                      <a:pt x="1811024" y="427786"/>
                    </a:lnTo>
                    <a:lnTo>
                      <a:pt x="1787369" y="388704"/>
                    </a:lnTo>
                    <a:lnTo>
                      <a:pt x="1758519" y="353255"/>
                    </a:lnTo>
                    <a:lnTo>
                      <a:pt x="1724980" y="321926"/>
                    </a:lnTo>
                    <a:lnTo>
                      <a:pt x="1687256" y="295202"/>
                    </a:lnTo>
                    <a:lnTo>
                      <a:pt x="1645851" y="273572"/>
                    </a:lnTo>
                    <a:lnTo>
                      <a:pt x="1611282" y="261124"/>
                    </a:lnTo>
                    <a:lnTo>
                      <a:pt x="1398320" y="261124"/>
                    </a:lnTo>
                    <a:lnTo>
                      <a:pt x="1370266" y="222598"/>
                    </a:lnTo>
                    <a:lnTo>
                      <a:pt x="1339358" y="186594"/>
                    </a:lnTo>
                    <a:lnTo>
                      <a:pt x="1305769" y="153270"/>
                    </a:lnTo>
                    <a:lnTo>
                      <a:pt x="1269675" y="122785"/>
                    </a:lnTo>
                    <a:lnTo>
                      <a:pt x="1231251" y="95295"/>
                    </a:lnTo>
                    <a:lnTo>
                      <a:pt x="1190671" y="70959"/>
                    </a:lnTo>
                    <a:lnTo>
                      <a:pt x="1148110" y="49934"/>
                    </a:lnTo>
                    <a:lnTo>
                      <a:pt x="1103742" y="32378"/>
                    </a:lnTo>
                    <a:lnTo>
                      <a:pt x="1057744" y="18449"/>
                    </a:lnTo>
                    <a:lnTo>
                      <a:pt x="1010289" y="8305"/>
                    </a:lnTo>
                    <a:lnTo>
                      <a:pt x="961551" y="2102"/>
                    </a:lnTo>
                    <a:lnTo>
                      <a:pt x="911707" y="0"/>
                    </a:lnTo>
                    <a:close/>
                  </a:path>
                  <a:path w="2159000" h="1498600">
                    <a:moveTo>
                      <a:pt x="1504594" y="244094"/>
                    </a:moveTo>
                    <a:lnTo>
                      <a:pt x="1476189" y="245158"/>
                    </a:lnTo>
                    <a:lnTo>
                      <a:pt x="1449357" y="248351"/>
                    </a:lnTo>
                    <a:lnTo>
                      <a:pt x="1423575" y="253673"/>
                    </a:lnTo>
                    <a:lnTo>
                      <a:pt x="1398320" y="261124"/>
                    </a:lnTo>
                    <a:lnTo>
                      <a:pt x="1611282" y="261124"/>
                    </a:lnTo>
                    <a:lnTo>
                      <a:pt x="1601269" y="257519"/>
                    </a:lnTo>
                    <a:lnTo>
                      <a:pt x="1554015" y="247531"/>
                    </a:lnTo>
                    <a:lnTo>
                      <a:pt x="1504594" y="244094"/>
                    </a:lnTo>
                    <a:close/>
                  </a:path>
                </a:pathLst>
              </a:custGeom>
              <a:solidFill>
                <a:srgbClr val="0070C0"/>
              </a:solidFill>
              <a:ln>
                <a:noFill/>
              </a:ln>
            </p:spPr>
            <p:txBody>
              <a:bodyPr lIns="0" tIns="0" rIns="0" bIns="0"/>
              <a:lstStyle/>
              <a:p>
                <a:endParaRPr lang="zh-CN" altLang="en-US" sz="1327"/>
              </a:p>
            </p:txBody>
          </p:sp>
          <p:sp>
            <p:nvSpPr>
              <p:cNvPr id="152" name="圆角矩形 151"/>
              <p:cNvSpPr/>
              <p:nvPr/>
            </p:nvSpPr>
            <p:spPr>
              <a:xfrm>
                <a:off x="3687859" y="1720788"/>
                <a:ext cx="921199"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a:r>
                  <a:rPr lang="zh-CN" altLang="en-US" sz="1067" kern="0" dirty="0">
                    <a:latin typeface="微软雅黑" pitchFamily="34" charset="-122"/>
                    <a:ea typeface="微软雅黑" pitchFamily="34" charset="-122"/>
                  </a:rPr>
                  <a:t>工业监测</a:t>
                </a:r>
              </a:p>
            </p:txBody>
          </p:sp>
          <p:sp>
            <p:nvSpPr>
              <p:cNvPr id="153" name="圆角矩形 152"/>
              <p:cNvSpPr/>
              <p:nvPr/>
            </p:nvSpPr>
            <p:spPr>
              <a:xfrm>
                <a:off x="4739111" y="1722757"/>
                <a:ext cx="921199"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a:r>
                  <a:rPr lang="zh-CN" altLang="en-US" sz="1067" kern="0" dirty="0">
                    <a:latin typeface="微软雅黑" pitchFamily="34" charset="-122"/>
                    <a:ea typeface="微软雅黑" pitchFamily="34" charset="-122"/>
                  </a:rPr>
                  <a:t>协同制造</a:t>
                </a:r>
              </a:p>
            </p:txBody>
          </p:sp>
          <p:sp>
            <p:nvSpPr>
              <p:cNvPr id="154" name="圆角矩形 153"/>
              <p:cNvSpPr/>
              <p:nvPr/>
            </p:nvSpPr>
            <p:spPr>
              <a:xfrm>
                <a:off x="3758273" y="2031909"/>
                <a:ext cx="1897498"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a:latin typeface="微软雅黑" pitchFamily="34" charset="-122"/>
                    <a:ea typeface="微软雅黑" pitchFamily="34" charset="-122"/>
                  </a:rPr>
                  <a:t>智能制造</a:t>
                </a:r>
                <a:endParaRPr lang="zh-CN" altLang="en-US" sz="1067" kern="0" dirty="0">
                  <a:latin typeface="微软雅黑" pitchFamily="34" charset="-122"/>
                  <a:ea typeface="微软雅黑" pitchFamily="34" charset="-122"/>
                </a:endParaRPr>
              </a:p>
            </p:txBody>
          </p:sp>
          <p:sp>
            <p:nvSpPr>
              <p:cNvPr id="155" name="圆角矩形 154"/>
              <p:cNvSpPr/>
              <p:nvPr/>
            </p:nvSpPr>
            <p:spPr>
              <a:xfrm>
                <a:off x="3575287" y="2933329"/>
                <a:ext cx="2116977"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defTabSz="1219170"/>
                <a:r>
                  <a:rPr lang="zh-CN" altLang="en-US" sz="1067" kern="0" dirty="0">
                    <a:latin typeface="微软雅黑" pitchFamily="34" charset="-122"/>
                    <a:ea typeface="微软雅黑" pitchFamily="34" charset="-122"/>
                  </a:rPr>
                  <a:t>物联网</a:t>
                </a:r>
                <a:endParaRPr lang="en-US" altLang="zh-CN" sz="1067" kern="0" dirty="0">
                  <a:latin typeface="微软雅黑" pitchFamily="34" charset="-122"/>
                  <a:ea typeface="微软雅黑" pitchFamily="34" charset="-122"/>
                </a:endParaRPr>
              </a:p>
              <a:p>
                <a:pPr algn="ctr" defTabSz="1219170"/>
                <a:r>
                  <a:rPr lang="zh-CN" altLang="en-US" sz="800" kern="0" dirty="0">
                    <a:latin typeface="微软雅黑" pitchFamily="34" charset="-122"/>
                    <a:ea typeface="微软雅黑" pitchFamily="34" charset="-122"/>
                  </a:rPr>
                  <a:t>连接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感知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安全</a:t>
                </a:r>
                <a:r>
                  <a:rPr lang="en-US" altLang="zh-CN" sz="800" kern="0" dirty="0">
                    <a:latin typeface="微软雅黑" pitchFamily="34" charset="-122"/>
                    <a:ea typeface="微软雅黑" pitchFamily="34" charset="-122"/>
                  </a:rPr>
                  <a:t>&amp;</a:t>
                </a:r>
                <a:r>
                  <a:rPr lang="zh-CN" altLang="en-US" sz="800" kern="0" dirty="0">
                    <a:latin typeface="微软雅黑" pitchFamily="34" charset="-122"/>
                    <a:ea typeface="微软雅黑" pitchFamily="34" charset="-122"/>
                  </a:rPr>
                  <a:t>隐私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资产管理</a:t>
                </a:r>
                <a:endParaRPr lang="en-US" altLang="zh-CN" sz="800" kern="0" dirty="0">
                  <a:latin typeface="微软雅黑" pitchFamily="34" charset="-122"/>
                  <a:ea typeface="微软雅黑" pitchFamily="34" charset="-122"/>
                </a:endParaRPr>
              </a:p>
            </p:txBody>
          </p:sp>
          <p:sp>
            <p:nvSpPr>
              <p:cNvPr id="156" name="圆角矩形 155"/>
              <p:cNvSpPr/>
              <p:nvPr/>
            </p:nvSpPr>
            <p:spPr>
              <a:xfrm>
                <a:off x="3889337" y="1380796"/>
                <a:ext cx="973003"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defTabSz="1219170"/>
                <a:r>
                  <a:rPr lang="zh-CN" altLang="en-US" sz="1067" kern="0" dirty="0">
                    <a:latin typeface="微软雅黑" pitchFamily="34" charset="-122"/>
                    <a:ea typeface="微软雅黑" pitchFamily="34" charset="-122"/>
                  </a:rPr>
                  <a:t>提质增效</a:t>
                </a:r>
              </a:p>
            </p:txBody>
          </p:sp>
          <p:sp>
            <p:nvSpPr>
              <p:cNvPr id="157" name="圆角矩形 156"/>
              <p:cNvSpPr/>
              <p:nvPr/>
            </p:nvSpPr>
            <p:spPr>
              <a:xfrm>
                <a:off x="3903017" y="2450713"/>
                <a:ext cx="1506255" cy="224787"/>
              </a:xfrm>
              <a:prstGeom prst="roundRect">
                <a:avLst>
                  <a:gd name="adj" fmla="val 50000"/>
                </a:avLst>
              </a:prstGeom>
              <a:noFill/>
              <a:ln w="12700" cap="flat" cmpd="sng" algn="ctr">
                <a:noFill/>
                <a:prstDash val="dash"/>
              </a:ln>
              <a:effectLst/>
            </p:spPr>
            <p:txBody>
              <a:bodyPr rtlCol="0" anchor="ctr"/>
              <a:lstStyle/>
              <a:p>
                <a:pPr algn="ctr" defTabSz="1219170"/>
                <a:r>
                  <a:rPr lang="zh-CN" altLang="en-US" sz="1600" kern="0" dirty="0">
                    <a:solidFill>
                      <a:schemeClr val="bg1"/>
                    </a:solidFill>
                    <a:latin typeface="微软雅黑" pitchFamily="34" charset="-122"/>
                    <a:ea typeface="微软雅黑" pitchFamily="34" charset="-122"/>
                  </a:rPr>
                  <a:t>云中心</a:t>
                </a:r>
              </a:p>
            </p:txBody>
          </p:sp>
          <p:sp>
            <p:nvSpPr>
              <p:cNvPr id="158" name="文本框 157"/>
              <p:cNvSpPr txBox="1"/>
              <p:nvPr/>
            </p:nvSpPr>
            <p:spPr>
              <a:xfrm>
                <a:off x="5409549" y="1255264"/>
                <a:ext cx="729857"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合作伙伴</a:t>
                </a:r>
              </a:p>
            </p:txBody>
          </p:sp>
          <p:sp>
            <p:nvSpPr>
              <p:cNvPr id="159" name="文本框 158"/>
              <p:cNvSpPr txBox="1"/>
              <p:nvPr/>
            </p:nvSpPr>
            <p:spPr>
              <a:xfrm>
                <a:off x="5653008" y="1366990"/>
                <a:ext cx="478182"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客户</a:t>
                </a:r>
              </a:p>
            </p:txBody>
          </p:sp>
          <p:sp>
            <p:nvSpPr>
              <p:cNvPr id="160" name="文本框 159"/>
              <p:cNvSpPr txBox="1"/>
              <p:nvPr/>
            </p:nvSpPr>
            <p:spPr>
              <a:xfrm>
                <a:off x="5811708" y="1478254"/>
                <a:ext cx="729857"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开发人员</a:t>
                </a:r>
              </a:p>
            </p:txBody>
          </p:sp>
          <p:sp>
            <p:nvSpPr>
              <p:cNvPr id="161" name="文本框 160"/>
              <p:cNvSpPr txBox="1"/>
              <p:nvPr/>
            </p:nvSpPr>
            <p:spPr>
              <a:xfrm>
                <a:off x="5894334" y="1601890"/>
                <a:ext cx="478182"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员工</a:t>
                </a:r>
              </a:p>
            </p:txBody>
          </p:sp>
          <p:sp>
            <p:nvSpPr>
              <p:cNvPr id="162" name="文本框 161"/>
              <p:cNvSpPr txBox="1"/>
              <p:nvPr/>
            </p:nvSpPr>
            <p:spPr>
              <a:xfrm>
                <a:off x="5915795" y="1765672"/>
                <a:ext cx="729857"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其他人员</a:t>
                </a:r>
              </a:p>
            </p:txBody>
          </p:sp>
          <p:sp>
            <p:nvSpPr>
              <p:cNvPr id="163" name="圆角矩形 162"/>
              <p:cNvSpPr/>
              <p:nvPr/>
            </p:nvSpPr>
            <p:spPr>
              <a:xfrm>
                <a:off x="5399421" y="1537653"/>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64" name="圆角矩形 163"/>
              <p:cNvSpPr/>
              <p:nvPr/>
            </p:nvSpPr>
            <p:spPr>
              <a:xfrm>
                <a:off x="5551029" y="1590068"/>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65" name="圆角矩形 164"/>
              <p:cNvSpPr/>
              <p:nvPr/>
            </p:nvSpPr>
            <p:spPr>
              <a:xfrm>
                <a:off x="5646141" y="1669721"/>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66" name="圆角矩形 165"/>
              <p:cNvSpPr/>
              <p:nvPr/>
            </p:nvSpPr>
            <p:spPr>
              <a:xfrm>
                <a:off x="5726007" y="1766447"/>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67" name="圆角矩形 166"/>
              <p:cNvSpPr/>
              <p:nvPr/>
            </p:nvSpPr>
            <p:spPr>
              <a:xfrm>
                <a:off x="5758902" y="1880883"/>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cxnSp>
            <p:nvCxnSpPr>
              <p:cNvPr id="168" name="直线箭头连接符 252"/>
              <p:cNvCxnSpPr/>
              <p:nvPr/>
            </p:nvCxnSpPr>
            <p:spPr>
              <a:xfrm flipV="1">
                <a:off x="5476266" y="1402373"/>
                <a:ext cx="62888" cy="1352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直线箭头连接符 253"/>
              <p:cNvCxnSpPr/>
              <p:nvPr/>
            </p:nvCxnSpPr>
            <p:spPr>
              <a:xfrm flipV="1">
                <a:off x="5660818" y="1461288"/>
                <a:ext cx="62888" cy="1352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直线箭头连接符 254"/>
              <p:cNvCxnSpPr/>
              <p:nvPr/>
            </p:nvCxnSpPr>
            <p:spPr>
              <a:xfrm flipV="1">
                <a:off x="5769814" y="1581343"/>
                <a:ext cx="116432" cy="89925"/>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直线箭头连接符 255"/>
              <p:cNvCxnSpPr/>
              <p:nvPr/>
            </p:nvCxnSpPr>
            <p:spPr>
              <a:xfrm flipV="1">
                <a:off x="5861584" y="1685897"/>
                <a:ext cx="116432" cy="89925"/>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直线箭头连接符 256"/>
              <p:cNvCxnSpPr/>
              <p:nvPr/>
            </p:nvCxnSpPr>
            <p:spPr>
              <a:xfrm flipV="1">
                <a:off x="5896832" y="1853828"/>
                <a:ext cx="95795" cy="49664"/>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4459532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9350" y="273533"/>
            <a:ext cx="10972591" cy="609600"/>
          </a:xfrm>
        </p:spPr>
        <p:txBody>
          <a:bodyPr>
            <a:normAutofit fontScale="90000"/>
          </a:bodyPr>
          <a:lstStyle/>
          <a:p>
            <a:r>
              <a:rPr lang="zh-CN" altLang="en-US" dirty="0"/>
              <a:t>工业互联网的挑战</a:t>
            </a:r>
            <a:r>
              <a:rPr lang="en-US" altLang="zh-CN" dirty="0"/>
              <a:t>-</a:t>
            </a:r>
            <a:r>
              <a:rPr lang="zh-CN" altLang="en-US" dirty="0"/>
              <a:t>云</a:t>
            </a:r>
          </a:p>
        </p:txBody>
      </p:sp>
      <p:grpSp>
        <p:nvGrpSpPr>
          <p:cNvPr id="10" name="组合 9"/>
          <p:cNvGrpSpPr/>
          <p:nvPr/>
        </p:nvGrpSpPr>
        <p:grpSpPr>
          <a:xfrm>
            <a:off x="4065672" y="2317864"/>
            <a:ext cx="960000" cy="960000"/>
            <a:chOff x="3131794" y="1549908"/>
            <a:chExt cx="720000" cy="720000"/>
          </a:xfrm>
        </p:grpSpPr>
        <p:sp>
          <p:nvSpPr>
            <p:cNvPr id="186" name="Freeform 5"/>
            <p:cNvSpPr>
              <a:spLocks noEditPoints="1"/>
            </p:cNvSpPr>
            <p:nvPr/>
          </p:nvSpPr>
          <p:spPr bwMode="auto">
            <a:xfrm>
              <a:off x="3131794" y="1549908"/>
              <a:ext cx="720000" cy="720000"/>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EA545D"/>
            </a:solidFill>
            <a:ln>
              <a:noFill/>
            </a:ln>
          </p:spPr>
          <p:txBody>
            <a:bodyPr vert="horz" wrap="square" lIns="121920" tIns="60960" rIns="121920" bIns="60960" numCol="1" anchor="t" anchorCtr="0" compatLnSpc="1"/>
            <a:lstStyle/>
            <a:p>
              <a:endParaRPr lang="en-US" sz="2400" dirty="0"/>
            </a:p>
          </p:txBody>
        </p:sp>
        <p:sp>
          <p:nvSpPr>
            <p:cNvPr id="187" name="文本框 186"/>
            <p:cNvSpPr txBox="1"/>
            <p:nvPr/>
          </p:nvSpPr>
          <p:spPr>
            <a:xfrm>
              <a:off x="3288695" y="1705580"/>
              <a:ext cx="369332" cy="346249"/>
            </a:xfrm>
            <a:prstGeom prst="rect">
              <a:avLst/>
            </a:prstGeom>
            <a:noFill/>
          </p:spPr>
          <p:txBody>
            <a:bodyPr wrap="none" rtlCol="0">
              <a:spAutoFit/>
            </a:bodyPr>
            <a:lstStyle/>
            <a:p>
              <a:r>
                <a:rPr lang="zh-CN" altLang="en-US" sz="2400" dirty="0">
                  <a:solidFill>
                    <a:srgbClr val="C00000"/>
                  </a:solidFill>
                  <a:latin typeface="微软雅黑" panose="020B0503020204020204" pitchFamily="34" charset="-122"/>
                  <a:ea typeface="微软雅黑" panose="020B0503020204020204" pitchFamily="34" charset="-122"/>
                </a:rPr>
                <a:t>云</a:t>
              </a:r>
            </a:p>
          </p:txBody>
        </p:sp>
      </p:grpSp>
      <p:grpSp>
        <p:nvGrpSpPr>
          <p:cNvPr id="8" name="组合 7"/>
          <p:cNvGrpSpPr/>
          <p:nvPr/>
        </p:nvGrpSpPr>
        <p:grpSpPr>
          <a:xfrm>
            <a:off x="4065672" y="3603871"/>
            <a:ext cx="960000" cy="960000"/>
            <a:chOff x="3121167" y="2570038"/>
            <a:chExt cx="720000" cy="720000"/>
          </a:xfrm>
        </p:grpSpPr>
        <p:sp>
          <p:nvSpPr>
            <p:cNvPr id="185" name="Freeform 3"/>
            <p:cNvSpPr>
              <a:spLocks noEditPoints="1"/>
            </p:cNvSpPr>
            <p:nvPr/>
          </p:nvSpPr>
          <p:spPr bwMode="auto">
            <a:xfrm>
              <a:off x="3121167" y="2570038"/>
              <a:ext cx="720000" cy="720000"/>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FFE55F"/>
            </a:solidFill>
            <a:ln>
              <a:noFill/>
            </a:ln>
          </p:spPr>
          <p:txBody>
            <a:bodyPr vert="horz" wrap="square" lIns="121920" tIns="60960" rIns="121920" bIns="60960" numCol="1" anchor="t" anchorCtr="0" compatLnSpc="1"/>
            <a:lstStyle/>
            <a:p>
              <a:endParaRPr lang="en-US" sz="2400"/>
            </a:p>
          </p:txBody>
        </p:sp>
        <p:sp>
          <p:nvSpPr>
            <p:cNvPr id="188" name="文本框 187"/>
            <p:cNvSpPr txBox="1"/>
            <p:nvPr/>
          </p:nvSpPr>
          <p:spPr>
            <a:xfrm>
              <a:off x="3273418" y="2733842"/>
              <a:ext cx="369332" cy="346249"/>
            </a:xfrm>
            <a:prstGeom prst="rect">
              <a:avLst/>
            </a:prstGeom>
            <a:noFill/>
          </p:spPr>
          <p:txBody>
            <a:bodyPr wrap="none" rtlCol="0">
              <a:spAutoFit/>
            </a:bodyPr>
            <a:lstStyle/>
            <a:p>
              <a:r>
                <a:rPr lang="zh-CN" altLang="en-US" sz="2400" dirty="0">
                  <a:solidFill>
                    <a:srgbClr val="C00000"/>
                  </a:solidFill>
                  <a:latin typeface="微软雅黑" panose="020B0503020204020204" pitchFamily="34" charset="-122"/>
                  <a:ea typeface="微软雅黑" panose="020B0503020204020204" pitchFamily="34" charset="-122"/>
                </a:rPr>
                <a:t>网</a:t>
              </a:r>
            </a:p>
          </p:txBody>
        </p:sp>
      </p:grpSp>
      <p:grpSp>
        <p:nvGrpSpPr>
          <p:cNvPr id="9" name="组合 8"/>
          <p:cNvGrpSpPr/>
          <p:nvPr/>
        </p:nvGrpSpPr>
        <p:grpSpPr>
          <a:xfrm>
            <a:off x="4065672" y="4827599"/>
            <a:ext cx="960000" cy="960000"/>
            <a:chOff x="3148914" y="3534083"/>
            <a:chExt cx="720000" cy="720000"/>
          </a:xfrm>
        </p:grpSpPr>
        <p:sp>
          <p:nvSpPr>
            <p:cNvPr id="184" name="Freeform 2"/>
            <p:cNvSpPr>
              <a:spLocks noEditPoints="1"/>
            </p:cNvSpPr>
            <p:nvPr/>
          </p:nvSpPr>
          <p:spPr bwMode="auto">
            <a:xfrm>
              <a:off x="3148914" y="3534083"/>
              <a:ext cx="720000" cy="720000"/>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03B8DF"/>
            </a:solidFill>
            <a:ln>
              <a:noFill/>
            </a:ln>
          </p:spPr>
          <p:txBody>
            <a:bodyPr vert="horz" wrap="square" lIns="121920" tIns="60960" rIns="121920" bIns="60960" numCol="1" anchor="t" anchorCtr="0" compatLnSpc="1"/>
            <a:lstStyle/>
            <a:p>
              <a:endParaRPr lang="en-US" sz="2400"/>
            </a:p>
          </p:txBody>
        </p:sp>
        <p:sp>
          <p:nvSpPr>
            <p:cNvPr id="189" name="文本框 188"/>
            <p:cNvSpPr txBox="1"/>
            <p:nvPr/>
          </p:nvSpPr>
          <p:spPr>
            <a:xfrm>
              <a:off x="3288695" y="3687509"/>
              <a:ext cx="369332" cy="346249"/>
            </a:xfrm>
            <a:prstGeom prst="rect">
              <a:avLst/>
            </a:prstGeom>
            <a:noFill/>
          </p:spPr>
          <p:txBody>
            <a:bodyPr wrap="none" rtlCol="0">
              <a:spAutoFit/>
            </a:bodyPr>
            <a:lstStyle/>
            <a:p>
              <a:r>
                <a:rPr lang="zh-CN" altLang="en-US" sz="2400" dirty="0">
                  <a:solidFill>
                    <a:srgbClr val="C00000"/>
                  </a:solidFill>
                  <a:latin typeface="微软雅黑" panose="020B0503020204020204" pitchFamily="34" charset="-122"/>
                  <a:ea typeface="微软雅黑" panose="020B0503020204020204" pitchFamily="34" charset="-122"/>
                </a:rPr>
                <a:t>端</a:t>
              </a:r>
            </a:p>
          </p:txBody>
        </p:sp>
      </p:grpSp>
      <p:sp>
        <p:nvSpPr>
          <p:cNvPr id="18" name="线形标注 1(带强调线) 17"/>
          <p:cNvSpPr/>
          <p:nvPr/>
        </p:nvSpPr>
        <p:spPr>
          <a:xfrm>
            <a:off x="7265380" y="4325608"/>
            <a:ext cx="4155833" cy="505681"/>
          </a:xfrm>
          <a:prstGeom prst="accentCallout1">
            <a:avLst>
              <a:gd name="adj1" fmla="val 15470"/>
              <a:gd name="adj2" fmla="val -11526"/>
              <a:gd name="adj3" fmla="val -322356"/>
              <a:gd name="adj4" fmla="val -54774"/>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3. </a:t>
            </a:r>
            <a:r>
              <a:rPr lang="zh-CN" altLang="en-US" sz="1867" b="1" kern="0" dirty="0">
                <a:solidFill>
                  <a:srgbClr val="C00000"/>
                </a:solidFill>
                <a:latin typeface="微软雅黑" panose="020B0503020204020204" pitchFamily="34" charset="-122"/>
                <a:ea typeface="微软雅黑" panose="020B0503020204020204" pitchFamily="34" charset="-122"/>
              </a:rPr>
              <a:t>云的安全</a:t>
            </a:r>
            <a:endParaRPr lang="en-US" altLang="zh-CN" sz="1867" b="1" kern="0" dirty="0">
              <a:solidFill>
                <a:srgbClr val="C00000"/>
              </a:solidFill>
              <a:latin typeface="微软雅黑" panose="020B0503020204020204" pitchFamily="34" charset="-122"/>
              <a:ea typeface="微软雅黑" panose="020B0503020204020204" pitchFamily="34" charset="-122"/>
            </a:endParaRPr>
          </a:p>
        </p:txBody>
      </p:sp>
      <p:sp>
        <p:nvSpPr>
          <p:cNvPr id="19" name="矩形 18"/>
          <p:cNvSpPr/>
          <p:nvPr/>
        </p:nvSpPr>
        <p:spPr>
          <a:xfrm>
            <a:off x="7265379" y="4674416"/>
            <a:ext cx="4975304" cy="707694"/>
          </a:xfrm>
          <a:prstGeom prst="rect">
            <a:avLst/>
          </a:prstGeom>
        </p:spPr>
        <p:txBody>
          <a:bodyPr wrap="square">
            <a:spAutoFit/>
          </a:bodyPr>
          <a:lstStyle/>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更集中的安全攻击目标，更广泛的社会影响；</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设备安全、网络安全、准入控制安全、云平台安全、数据隐私与安全</a:t>
            </a:r>
          </a:p>
        </p:txBody>
      </p:sp>
      <p:sp>
        <p:nvSpPr>
          <p:cNvPr id="194" name="线形标注 1(带强调线) 193"/>
          <p:cNvSpPr/>
          <p:nvPr/>
        </p:nvSpPr>
        <p:spPr>
          <a:xfrm>
            <a:off x="7216696" y="2564905"/>
            <a:ext cx="5119997" cy="657167"/>
          </a:xfrm>
          <a:prstGeom prst="accentCallout1">
            <a:avLst>
              <a:gd name="adj1" fmla="val 18750"/>
              <a:gd name="adj2" fmla="val -8333"/>
              <a:gd name="adj3" fmla="val 16199"/>
              <a:gd name="adj4" fmla="val -43569"/>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2. </a:t>
            </a:r>
            <a:r>
              <a:rPr lang="zh-CN" altLang="en-US" sz="1867" b="1" kern="0" dirty="0">
                <a:latin typeface="微软雅黑" panose="020B0503020204020204" pitchFamily="34" charset="-122"/>
                <a:ea typeface="微软雅黑" panose="020B0503020204020204" pitchFamily="34" charset="-122"/>
              </a:rPr>
              <a:t>基于工业数据的</a:t>
            </a:r>
            <a:r>
              <a:rPr lang="zh-CN" altLang="en-US" sz="1867" b="1" kern="0" dirty="0">
                <a:solidFill>
                  <a:srgbClr val="C00000"/>
                </a:solidFill>
                <a:latin typeface="微软雅黑" panose="020B0503020204020204" pitchFamily="34" charset="-122"/>
                <a:ea typeface="微软雅黑" panose="020B0503020204020204" pitchFamily="34" charset="-122"/>
              </a:rPr>
              <a:t>智能模型与洞察，具备工业企业数字化转型快速开发应用的平台</a:t>
            </a:r>
            <a:r>
              <a:rPr lang="zh-CN" altLang="en-US" sz="1867" b="1" kern="0" dirty="0">
                <a:latin typeface="微软雅黑" panose="020B0503020204020204" pitchFamily="34" charset="-122"/>
                <a:ea typeface="微软雅黑" panose="020B0503020204020204" pitchFamily="34" charset="-122"/>
              </a:rPr>
              <a:t>能力</a:t>
            </a:r>
            <a:endParaRPr lang="en-US" altLang="zh-CN" sz="1867" b="1" kern="0" dirty="0">
              <a:latin typeface="微软雅黑" panose="020B0503020204020204" pitchFamily="34" charset="-122"/>
              <a:ea typeface="微软雅黑" panose="020B0503020204020204" pitchFamily="34" charset="-122"/>
            </a:endParaRPr>
          </a:p>
        </p:txBody>
      </p:sp>
      <p:sp>
        <p:nvSpPr>
          <p:cNvPr id="195" name="矩形 194"/>
          <p:cNvSpPr/>
          <p:nvPr/>
        </p:nvSpPr>
        <p:spPr>
          <a:xfrm>
            <a:off x="7254984" y="3132546"/>
            <a:ext cx="5177720" cy="1323054"/>
          </a:xfrm>
          <a:prstGeom prst="rect">
            <a:avLst/>
          </a:prstGeom>
        </p:spPr>
        <p:txBody>
          <a:bodyPr wrap="square">
            <a:spAutoFit/>
          </a:bodyPr>
          <a:lstStyle/>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能力：传统行业，历史上不具备智能化处理的能力；需要封装好的平台化技术使能应用。</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视角：消费互联网为自上而下驱动模型，而工业互联网为自下而上驱动模型，需要对企业数据的深刻理解能力；</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速度：更快捷的</a:t>
            </a:r>
            <a:r>
              <a:rPr lang="en-US" altLang="zh-CN" sz="1333" dirty="0">
                <a:latin typeface="微软雅黑" panose="020B0503020204020204" pitchFamily="34" charset="-122"/>
                <a:ea typeface="微软雅黑" panose="020B0503020204020204" pitchFamily="34" charset="-122"/>
              </a:rPr>
              <a:t>app</a:t>
            </a:r>
            <a:r>
              <a:rPr lang="zh-CN" altLang="en-US" sz="1333" dirty="0">
                <a:latin typeface="微软雅黑" panose="020B0503020204020204" pitchFamily="34" charset="-122"/>
                <a:ea typeface="微软雅黑" panose="020B0503020204020204" pitchFamily="34" charset="-122"/>
              </a:rPr>
              <a:t>设计要求；</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solidFill>
                  <a:srgbClr val="C00000"/>
                </a:solidFill>
                <a:latin typeface="微软雅黑" panose="020B0503020204020204" pitchFamily="34" charset="-122"/>
                <a:ea typeface="微软雅黑" panose="020B0503020204020204" pitchFamily="34" charset="-122"/>
              </a:rPr>
              <a:t>数字建模、用户快速开发应用、混合云能力、开放性</a:t>
            </a:r>
            <a:endParaRPr lang="en-US" altLang="zh-CN" sz="1333" dirty="0">
              <a:solidFill>
                <a:srgbClr val="C00000"/>
              </a:solidFill>
              <a:latin typeface="微软雅黑" panose="020B0503020204020204" pitchFamily="34" charset="-122"/>
              <a:ea typeface="微软雅黑" panose="020B0503020204020204" pitchFamily="34" charset="-122"/>
            </a:endParaRPr>
          </a:p>
        </p:txBody>
      </p:sp>
      <p:sp>
        <p:nvSpPr>
          <p:cNvPr id="196" name="线形标注 1(带强调线) 195"/>
          <p:cNvSpPr/>
          <p:nvPr/>
        </p:nvSpPr>
        <p:spPr>
          <a:xfrm>
            <a:off x="7254984" y="951504"/>
            <a:ext cx="5081709" cy="505681"/>
          </a:xfrm>
          <a:prstGeom prst="accentCallout1">
            <a:avLst>
              <a:gd name="adj1" fmla="val 18750"/>
              <a:gd name="adj2" fmla="val -8333"/>
              <a:gd name="adj3" fmla="val 351424"/>
              <a:gd name="adj4" fmla="val -45043"/>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1. </a:t>
            </a:r>
            <a:r>
              <a:rPr lang="zh-CN" altLang="en-US" sz="1867" b="1" kern="0" dirty="0">
                <a:latin typeface="微软雅黑" panose="020B0503020204020204" pitchFamily="34" charset="-122"/>
                <a:ea typeface="微软雅黑" panose="020B0503020204020204" pitchFamily="34" charset="-122"/>
              </a:rPr>
              <a:t>具备</a:t>
            </a:r>
            <a:r>
              <a:rPr lang="zh-CN" altLang="en-US" sz="1867" b="1" kern="0" dirty="0">
                <a:solidFill>
                  <a:srgbClr val="C00000"/>
                </a:solidFill>
                <a:latin typeface="微软雅黑" panose="020B0503020204020204" pitchFamily="34" charset="-122"/>
                <a:ea typeface="微软雅黑" panose="020B0503020204020204" pitchFamily="34" charset="-122"/>
              </a:rPr>
              <a:t>海量终端接入和管理、海量数据接入和处理</a:t>
            </a:r>
            <a:r>
              <a:rPr lang="zh-CN" altLang="en-US" sz="1867" b="1" kern="0" dirty="0">
                <a:latin typeface="微软雅黑" panose="020B0503020204020204" pitchFamily="34" charset="-122"/>
                <a:ea typeface="微软雅黑" panose="020B0503020204020204" pitchFamily="34" charset="-122"/>
              </a:rPr>
              <a:t>能力</a:t>
            </a:r>
            <a:endParaRPr lang="en-US" altLang="zh-CN" sz="1867" b="1" kern="0" dirty="0">
              <a:latin typeface="微软雅黑" panose="020B0503020204020204" pitchFamily="34" charset="-122"/>
              <a:ea typeface="微软雅黑" panose="020B0503020204020204" pitchFamily="34" charset="-122"/>
            </a:endParaRPr>
          </a:p>
        </p:txBody>
      </p:sp>
      <p:sp>
        <p:nvSpPr>
          <p:cNvPr id="197" name="矩形 196"/>
          <p:cNvSpPr/>
          <p:nvPr/>
        </p:nvSpPr>
        <p:spPr>
          <a:xfrm>
            <a:off x="7254984" y="1465690"/>
            <a:ext cx="5177720" cy="1117935"/>
          </a:xfrm>
          <a:prstGeom prst="rect">
            <a:avLst/>
          </a:prstGeom>
        </p:spPr>
        <p:txBody>
          <a:bodyPr wrap="square">
            <a:spAutoFit/>
          </a:bodyPr>
          <a:lstStyle/>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比消费互联网高</a:t>
            </a:r>
            <a:r>
              <a:rPr lang="en-US" altLang="zh-CN" sz="1333" dirty="0">
                <a:latin typeface="微软雅黑" panose="020B0503020204020204" pitchFamily="34" charset="-122"/>
                <a:ea typeface="微软雅黑" panose="020B0503020204020204" pitchFamily="34" charset="-122"/>
              </a:rPr>
              <a:t>1-2</a:t>
            </a:r>
            <a:r>
              <a:rPr lang="zh-CN" altLang="en-US" sz="1333" dirty="0">
                <a:latin typeface="微软雅黑" panose="020B0503020204020204" pitchFamily="34" charset="-122"/>
                <a:ea typeface="微软雅黑" panose="020B0503020204020204" pitchFamily="34" charset="-122"/>
              </a:rPr>
              <a:t>数量级的海量工业终端接入和管理能力</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持续海量处理能力，数据量为</a:t>
            </a:r>
            <a:r>
              <a:rPr lang="en-US" altLang="zh-CN" sz="1333" dirty="0">
                <a:solidFill>
                  <a:srgbClr val="C00000"/>
                </a:solidFill>
                <a:latin typeface="微软雅黑" panose="020B0503020204020204" pitchFamily="34" charset="-122"/>
                <a:ea typeface="微软雅黑" panose="020B0503020204020204" pitchFamily="34" charset="-122"/>
              </a:rPr>
              <a:t>ZB</a:t>
            </a:r>
            <a:r>
              <a:rPr lang="zh-CN" altLang="en-US" sz="1333" dirty="0">
                <a:solidFill>
                  <a:srgbClr val="C00000"/>
                </a:solidFill>
                <a:latin typeface="微软雅黑" panose="020B0503020204020204" pitchFamily="34" charset="-122"/>
                <a:ea typeface="微软雅黑" panose="020B0503020204020204" pitchFamily="34" charset="-122"/>
              </a:rPr>
              <a:t>级</a:t>
            </a:r>
            <a:r>
              <a:rPr lang="zh-CN" altLang="en-US" sz="1333" dirty="0">
                <a:latin typeface="微软雅黑" panose="020B0503020204020204" pitchFamily="34" charset="-122"/>
                <a:ea typeface="微软雅黑" panose="020B0503020204020204" pitchFamily="34" charset="-122"/>
              </a:rPr>
              <a:t>，为目前数据量</a:t>
            </a:r>
            <a:r>
              <a:rPr lang="en-US" altLang="zh-CN" sz="1333" dirty="0">
                <a:latin typeface="微软雅黑" panose="020B0503020204020204" pitchFamily="34" charset="-122"/>
                <a:ea typeface="微软雅黑" panose="020B0503020204020204" pitchFamily="34" charset="-122"/>
              </a:rPr>
              <a:t>1000+</a:t>
            </a:r>
            <a:r>
              <a:rPr lang="zh-CN" altLang="en-US" sz="1333" dirty="0">
                <a:latin typeface="微软雅黑" panose="020B0503020204020204" pitchFamily="34" charset="-122"/>
                <a:ea typeface="微软雅黑" panose="020B0503020204020204" pitchFamily="34" charset="-122"/>
              </a:rPr>
              <a:t>倍。 例如智慧汽车每天行驶</a:t>
            </a:r>
            <a:r>
              <a:rPr lang="en-US" altLang="zh-CN" sz="1333" dirty="0">
                <a:latin typeface="微软雅黑" panose="020B0503020204020204" pitchFamily="34" charset="-122"/>
                <a:ea typeface="微软雅黑" panose="020B0503020204020204" pitchFamily="34" charset="-122"/>
              </a:rPr>
              <a:t>4</a:t>
            </a:r>
            <a:r>
              <a:rPr lang="zh-CN" altLang="en-US" sz="1333" dirty="0">
                <a:latin typeface="微软雅黑" panose="020B0503020204020204" pitchFamily="34" charset="-122"/>
                <a:ea typeface="微软雅黑" panose="020B0503020204020204" pitchFamily="34" charset="-122"/>
              </a:rPr>
              <a:t>小时，传感器每小时产生</a:t>
            </a:r>
            <a:r>
              <a:rPr lang="en-US" altLang="zh-CN" sz="1333" dirty="0">
                <a:latin typeface="微软雅黑" panose="020B0503020204020204" pitchFamily="34" charset="-122"/>
                <a:ea typeface="微软雅黑" panose="020B0503020204020204" pitchFamily="34" charset="-122"/>
              </a:rPr>
              <a:t>2-5G</a:t>
            </a:r>
            <a:r>
              <a:rPr lang="zh-CN" altLang="en-US" sz="1333" dirty="0">
                <a:latin typeface="微软雅黑" panose="020B0503020204020204" pitchFamily="34" charset="-122"/>
                <a:ea typeface="微软雅黑" panose="020B0503020204020204" pitchFamily="34" charset="-122"/>
              </a:rPr>
              <a:t>数据；</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solidFill>
                  <a:srgbClr val="C00000"/>
                </a:solidFill>
                <a:latin typeface="微软雅黑" panose="020B0503020204020204" pitchFamily="34" charset="-122"/>
                <a:ea typeface="微软雅黑" panose="020B0503020204020204" pitchFamily="34" charset="-122"/>
              </a:rPr>
              <a:t>革新的</a:t>
            </a:r>
            <a:r>
              <a:rPr lang="zh-CN" altLang="en-US" sz="1333" dirty="0">
                <a:latin typeface="微软雅黑" panose="020B0503020204020204" pitchFamily="34" charset="-122"/>
                <a:ea typeface="微软雅黑" panose="020B0503020204020204" pitchFamily="34" charset="-122"/>
              </a:rPr>
              <a:t>数据治理方法，数据架构设计；</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solidFill>
                  <a:srgbClr val="C00000"/>
                </a:solidFill>
                <a:latin typeface="微软雅黑" panose="020B0503020204020204" pitchFamily="34" charset="-122"/>
                <a:ea typeface="微软雅黑" panose="020B0503020204020204" pitchFamily="34" charset="-122"/>
              </a:rPr>
              <a:t>颠覆的</a:t>
            </a:r>
            <a:r>
              <a:rPr lang="zh-CN" altLang="en-US" sz="1333" dirty="0">
                <a:solidFill>
                  <a:schemeClr val="tx1">
                    <a:lumMod val="90000"/>
                    <a:lumOff val="10000"/>
                  </a:schemeClr>
                </a:solidFill>
                <a:latin typeface="微软雅黑" panose="020B0503020204020204" pitchFamily="34" charset="-122"/>
                <a:ea typeface="微软雅黑" panose="020B0503020204020204" pitchFamily="34" charset="-122"/>
              </a:rPr>
              <a:t>数据</a:t>
            </a:r>
            <a:r>
              <a:rPr lang="zh-CN" altLang="en-US" sz="1333" dirty="0">
                <a:latin typeface="微软雅黑" panose="020B0503020204020204" pitchFamily="34" charset="-122"/>
                <a:ea typeface="微软雅黑" panose="020B0503020204020204" pitchFamily="34" charset="-122"/>
              </a:rPr>
              <a:t>存储、交换、计算模型和生命周期管理方法；</a:t>
            </a:r>
            <a:endParaRPr lang="en-US" altLang="zh-CN" sz="1333" dirty="0">
              <a:latin typeface="微软雅黑" panose="020B0503020204020204" pitchFamily="34" charset="-122"/>
              <a:ea typeface="微软雅黑" panose="020B0503020204020204" pitchFamily="34" charset="-122"/>
            </a:endParaRPr>
          </a:p>
        </p:txBody>
      </p:sp>
      <p:sp>
        <p:nvSpPr>
          <p:cNvPr id="91" name="线形标注 1(带强调线) 17">
            <a:extLst>
              <a:ext uri="{FF2B5EF4-FFF2-40B4-BE49-F238E27FC236}">
                <a16:creationId xmlns:a16="http://schemas.microsoft.com/office/drawing/2014/main" id="{59456FCA-89E8-499B-A67D-3688D6503A18}"/>
              </a:ext>
            </a:extLst>
          </p:cNvPr>
          <p:cNvSpPr/>
          <p:nvPr/>
        </p:nvSpPr>
        <p:spPr>
          <a:xfrm>
            <a:off x="7241878" y="5236501"/>
            <a:ext cx="4155833" cy="505681"/>
          </a:xfrm>
          <a:prstGeom prst="accentCallout1">
            <a:avLst>
              <a:gd name="adj1" fmla="val 15470"/>
              <a:gd name="adj2" fmla="val -11526"/>
              <a:gd name="adj3" fmla="val -489651"/>
              <a:gd name="adj4" fmla="val -55573"/>
            </a:avLst>
          </a:prstGeom>
          <a:noFill/>
          <a:ln w="12700" cap="flat" cmpd="sng" algn="ctr">
            <a:solidFill>
              <a:srgbClr val="92D050"/>
            </a:solidFill>
            <a:prstDash val="dash"/>
          </a:ln>
        </p:spPr>
        <p:txBody>
          <a:bodyPr rtlCol="0" anchor="ctr"/>
          <a:lstStyle/>
          <a:p>
            <a:pPr defTabSz="1219170"/>
            <a:r>
              <a:rPr lang="en-US" altLang="zh-CN" sz="1867" b="1" kern="0" dirty="0">
                <a:latin typeface="微软雅黑" panose="020B0503020204020204" pitchFamily="34" charset="-122"/>
                <a:ea typeface="微软雅黑" panose="020B0503020204020204" pitchFamily="34" charset="-122"/>
              </a:rPr>
              <a:t>4. </a:t>
            </a:r>
            <a:r>
              <a:rPr lang="zh-CN" altLang="en-US" sz="1867" b="1" kern="0" dirty="0">
                <a:solidFill>
                  <a:srgbClr val="C00000"/>
                </a:solidFill>
                <a:latin typeface="微软雅黑" panose="020B0503020204020204" pitchFamily="34" charset="-122"/>
                <a:ea typeface="微软雅黑" panose="020B0503020204020204" pitchFamily="34" charset="-122"/>
              </a:rPr>
              <a:t>云的区域化与场景化</a:t>
            </a:r>
            <a:endParaRPr lang="en-US" altLang="zh-CN" sz="1867" b="1" kern="0" dirty="0">
              <a:solidFill>
                <a:srgbClr val="C00000"/>
              </a:solidFill>
              <a:latin typeface="微软雅黑" panose="020B0503020204020204" pitchFamily="34" charset="-122"/>
              <a:ea typeface="微软雅黑" panose="020B0503020204020204" pitchFamily="34" charset="-122"/>
            </a:endParaRPr>
          </a:p>
        </p:txBody>
      </p:sp>
      <p:sp>
        <p:nvSpPr>
          <p:cNvPr id="92" name="矩形 91">
            <a:extLst>
              <a:ext uri="{FF2B5EF4-FFF2-40B4-BE49-F238E27FC236}">
                <a16:creationId xmlns:a16="http://schemas.microsoft.com/office/drawing/2014/main" id="{38C999F0-77BE-4A0C-974A-10051B83FEE6}"/>
              </a:ext>
            </a:extLst>
          </p:cNvPr>
          <p:cNvSpPr/>
          <p:nvPr/>
        </p:nvSpPr>
        <p:spPr>
          <a:xfrm>
            <a:off x="7265379" y="5635762"/>
            <a:ext cx="4975304" cy="912814"/>
          </a:xfrm>
          <a:prstGeom prst="rect">
            <a:avLst/>
          </a:prstGeom>
        </p:spPr>
        <p:txBody>
          <a:bodyPr wrap="square">
            <a:spAutoFit/>
          </a:bodyPr>
          <a:lstStyle/>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以城市为单位的区域工业云建设模式，安全受信，配合政府扶持政策促进产业升级；</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云离工业生产线更近，更短的时延与业务实时性；</a:t>
            </a:r>
            <a:endParaRPr lang="en-US" altLang="zh-CN" sz="1333" dirty="0">
              <a:latin typeface="微软雅黑" panose="020B0503020204020204" pitchFamily="34" charset="-122"/>
              <a:ea typeface="微软雅黑" panose="020B0503020204020204" pitchFamily="34" charset="-122"/>
            </a:endParaRPr>
          </a:p>
          <a:p>
            <a:pPr marL="228594" indent="-228594">
              <a:buFont typeface="Wingdings" panose="05000000000000000000" pitchFamily="2" charset="2"/>
              <a:buChar char="l"/>
            </a:pPr>
            <a:r>
              <a:rPr lang="zh-CN" altLang="en-US" sz="1333" dirty="0">
                <a:latin typeface="微软雅黑" panose="020B0503020204020204" pitchFamily="34" charset="-122"/>
                <a:ea typeface="微软雅黑" panose="020B0503020204020204" pitchFamily="34" charset="-122"/>
              </a:rPr>
              <a:t>为工业企业提供场景化的方案与贴身服务。</a:t>
            </a:r>
          </a:p>
        </p:txBody>
      </p:sp>
      <p:grpSp>
        <p:nvGrpSpPr>
          <p:cNvPr id="93" name="组合 92"/>
          <p:cNvGrpSpPr/>
          <p:nvPr/>
        </p:nvGrpSpPr>
        <p:grpSpPr>
          <a:xfrm>
            <a:off x="78915" y="1781147"/>
            <a:ext cx="3791323" cy="3851584"/>
            <a:chOff x="504293" y="1259395"/>
            <a:chExt cx="3528392" cy="2888688"/>
          </a:xfrm>
        </p:grpSpPr>
        <p:sp>
          <p:nvSpPr>
            <p:cNvPr id="94" name="Freeform 90">
              <a:extLst>
                <a:ext uri="{FF2B5EF4-FFF2-40B4-BE49-F238E27FC236}">
                  <a16:creationId xmlns:a16="http://schemas.microsoft.com/office/drawing/2014/main" id="{BE871330-BAEA-40F4-94D5-7CA07F5ED0CE}"/>
                </a:ext>
              </a:extLst>
            </p:cNvPr>
            <p:cNvSpPr>
              <a:spLocks noEditPoints="1"/>
            </p:cNvSpPr>
            <p:nvPr/>
          </p:nvSpPr>
          <p:spPr bwMode="auto">
            <a:xfrm>
              <a:off x="1065946" y="1607861"/>
              <a:ext cx="1441847" cy="295275"/>
            </a:xfrm>
            <a:custGeom>
              <a:avLst/>
              <a:gdLst>
                <a:gd name="T0" fmla="*/ 0 w 1211"/>
                <a:gd name="T1" fmla="*/ 237 h 248"/>
                <a:gd name="T2" fmla="*/ 3 w 1211"/>
                <a:gd name="T3" fmla="*/ 248 h 248"/>
                <a:gd name="T4" fmla="*/ 3 w 1211"/>
                <a:gd name="T5" fmla="*/ 248 h 248"/>
                <a:gd name="T6" fmla="*/ 3 w 1211"/>
                <a:gd name="T7" fmla="*/ 248 h 248"/>
                <a:gd name="T8" fmla="*/ 0 w 1211"/>
                <a:gd name="T9" fmla="*/ 237 h 248"/>
                <a:gd name="T10" fmla="*/ 1211 w 1211"/>
                <a:gd name="T11" fmla="*/ 0 h 248"/>
                <a:gd name="T12" fmla="*/ 1211 w 1211"/>
                <a:gd name="T13" fmla="*/ 0 h 248"/>
                <a:gd name="T14" fmla="*/ 1211 w 1211"/>
                <a:gd name="T15" fmla="*/ 21 h 248"/>
                <a:gd name="T16" fmla="*/ 1211 w 1211"/>
                <a:gd name="T17" fmla="*/ 21 h 248"/>
                <a:gd name="T18" fmla="*/ 1211 w 1211"/>
                <a:gd name="T1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1" h="248">
                  <a:moveTo>
                    <a:pt x="0" y="237"/>
                  </a:moveTo>
                  <a:lnTo>
                    <a:pt x="3" y="248"/>
                  </a:lnTo>
                  <a:lnTo>
                    <a:pt x="3" y="248"/>
                  </a:lnTo>
                  <a:lnTo>
                    <a:pt x="3" y="248"/>
                  </a:lnTo>
                  <a:lnTo>
                    <a:pt x="0" y="237"/>
                  </a:lnTo>
                  <a:close/>
                  <a:moveTo>
                    <a:pt x="1211" y="0"/>
                  </a:moveTo>
                  <a:lnTo>
                    <a:pt x="1211" y="0"/>
                  </a:lnTo>
                  <a:lnTo>
                    <a:pt x="1211" y="21"/>
                  </a:lnTo>
                  <a:lnTo>
                    <a:pt x="1211" y="21"/>
                  </a:lnTo>
                  <a:lnTo>
                    <a:pt x="1211" y="0"/>
                  </a:lnTo>
                  <a:close/>
                </a:path>
              </a:pathLst>
            </a:custGeom>
            <a:solidFill>
              <a:srgbClr val="BEDC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95" name="Freeform 91">
              <a:extLst>
                <a:ext uri="{FF2B5EF4-FFF2-40B4-BE49-F238E27FC236}">
                  <a16:creationId xmlns:a16="http://schemas.microsoft.com/office/drawing/2014/main" id="{00804628-8D5F-4779-8D18-7C68092C4AAB}"/>
                </a:ext>
              </a:extLst>
            </p:cNvPr>
            <p:cNvSpPr>
              <a:spLocks noEditPoints="1"/>
            </p:cNvSpPr>
            <p:nvPr/>
          </p:nvSpPr>
          <p:spPr bwMode="auto">
            <a:xfrm>
              <a:off x="1065946" y="1607861"/>
              <a:ext cx="1441847" cy="295275"/>
            </a:xfrm>
            <a:custGeom>
              <a:avLst/>
              <a:gdLst>
                <a:gd name="T0" fmla="*/ 0 w 1211"/>
                <a:gd name="T1" fmla="*/ 237 h 248"/>
                <a:gd name="T2" fmla="*/ 3 w 1211"/>
                <a:gd name="T3" fmla="*/ 248 h 248"/>
                <a:gd name="T4" fmla="*/ 3 w 1211"/>
                <a:gd name="T5" fmla="*/ 248 h 248"/>
                <a:gd name="T6" fmla="*/ 3 w 1211"/>
                <a:gd name="T7" fmla="*/ 248 h 248"/>
                <a:gd name="T8" fmla="*/ 0 w 1211"/>
                <a:gd name="T9" fmla="*/ 237 h 248"/>
                <a:gd name="T10" fmla="*/ 1211 w 1211"/>
                <a:gd name="T11" fmla="*/ 0 h 248"/>
                <a:gd name="T12" fmla="*/ 1211 w 1211"/>
                <a:gd name="T13" fmla="*/ 0 h 248"/>
                <a:gd name="T14" fmla="*/ 1211 w 1211"/>
                <a:gd name="T15" fmla="*/ 21 h 248"/>
                <a:gd name="T16" fmla="*/ 1211 w 1211"/>
                <a:gd name="T17" fmla="*/ 21 h 248"/>
                <a:gd name="T18" fmla="*/ 1211 w 1211"/>
                <a:gd name="T1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1" h="248">
                  <a:moveTo>
                    <a:pt x="0" y="237"/>
                  </a:moveTo>
                  <a:lnTo>
                    <a:pt x="3" y="248"/>
                  </a:lnTo>
                  <a:lnTo>
                    <a:pt x="3" y="248"/>
                  </a:lnTo>
                  <a:lnTo>
                    <a:pt x="3" y="248"/>
                  </a:lnTo>
                  <a:lnTo>
                    <a:pt x="0" y="237"/>
                  </a:lnTo>
                  <a:moveTo>
                    <a:pt x="1211" y="0"/>
                  </a:moveTo>
                  <a:lnTo>
                    <a:pt x="1211" y="0"/>
                  </a:lnTo>
                  <a:lnTo>
                    <a:pt x="1211" y="21"/>
                  </a:lnTo>
                  <a:lnTo>
                    <a:pt x="1211" y="21"/>
                  </a:lnTo>
                  <a:lnTo>
                    <a:pt x="12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96" name="组 6"/>
            <p:cNvGrpSpPr/>
            <p:nvPr/>
          </p:nvGrpSpPr>
          <p:grpSpPr>
            <a:xfrm>
              <a:off x="504293" y="3740181"/>
              <a:ext cx="3528392" cy="407902"/>
              <a:chOff x="649605" y="4180072"/>
              <a:chExt cx="7788316" cy="407902"/>
            </a:xfrm>
          </p:grpSpPr>
          <p:sp>
            <p:nvSpPr>
              <p:cNvPr id="121" name="矩形 120"/>
              <p:cNvSpPr/>
              <p:nvPr/>
            </p:nvSpPr>
            <p:spPr>
              <a:xfrm>
                <a:off x="649605" y="4180072"/>
                <a:ext cx="7788316" cy="407902"/>
              </a:xfrm>
              <a:prstGeom prst="rect">
                <a:avLst/>
              </a:prstGeom>
              <a:solidFill>
                <a:srgbClr val="7030A0"/>
              </a:solidFill>
              <a:ln w="12700" cap="flat" cmpd="sng" algn="ctr">
                <a:noFill/>
                <a:prstDash val="dash"/>
              </a:ln>
              <a:effectLst/>
            </p:spPr>
            <p:txBody>
              <a:bodyPr rtlCol="0" anchor="ctr"/>
              <a:lstStyle/>
              <a:p>
                <a:pPr algn="ctr" defTabSz="1219170"/>
                <a:endParaRPr lang="zh-CN" altLang="en-US" sz="1867" b="1" kern="0">
                  <a:latin typeface="微软雅黑" pitchFamily="34" charset="-122"/>
                  <a:ea typeface="微软雅黑" pitchFamily="34" charset="-122"/>
                </a:endParaRPr>
              </a:p>
            </p:txBody>
          </p:sp>
          <p:grpSp>
            <p:nvGrpSpPr>
              <p:cNvPr id="122" name="组合 121">
                <a:extLst>
                  <a:ext uri="{FF2B5EF4-FFF2-40B4-BE49-F238E27FC236}">
                    <a16:creationId xmlns:a16="http://schemas.microsoft.com/office/drawing/2014/main" id="{24BE1D91-B7DD-40F7-B818-3668CD5FB82E}"/>
                  </a:ext>
                </a:extLst>
              </p:cNvPr>
              <p:cNvGrpSpPr/>
              <p:nvPr/>
            </p:nvGrpSpPr>
            <p:grpSpPr>
              <a:xfrm>
                <a:off x="1031421" y="4294131"/>
                <a:ext cx="176213" cy="179785"/>
                <a:chOff x="1371587" y="5654640"/>
                <a:chExt cx="234939" cy="239711"/>
              </a:xfrm>
              <a:solidFill>
                <a:schemeClr val="bg1"/>
              </a:solidFill>
            </p:grpSpPr>
            <p:sp>
              <p:nvSpPr>
                <p:cNvPr id="243" name="Freeform 165">
                  <a:extLst>
                    <a:ext uri="{FF2B5EF4-FFF2-40B4-BE49-F238E27FC236}">
                      <a16:creationId xmlns:a16="http://schemas.microsoft.com/office/drawing/2014/main" id="{971B2BBE-2212-4965-9A29-343B1B243617}"/>
                    </a:ext>
                  </a:extLst>
                </p:cNvPr>
                <p:cNvSpPr>
                  <a:spLocks noEditPoints="1"/>
                </p:cNvSpPr>
                <p:nvPr/>
              </p:nvSpPr>
              <p:spPr bwMode="auto">
                <a:xfrm>
                  <a:off x="1474762" y="5794338"/>
                  <a:ext cx="95248" cy="100013"/>
                </a:xfrm>
                <a:custGeom>
                  <a:avLst/>
                  <a:gdLst>
                    <a:gd name="T0" fmla="*/ 17 w 23"/>
                    <a:gd name="T1" fmla="*/ 4 h 24"/>
                    <a:gd name="T2" fmla="*/ 13 w 23"/>
                    <a:gd name="T3" fmla="*/ 2 h 24"/>
                    <a:gd name="T4" fmla="*/ 13 w 23"/>
                    <a:gd name="T5" fmla="*/ 1 h 24"/>
                    <a:gd name="T6" fmla="*/ 10 w 23"/>
                    <a:gd name="T7" fmla="*/ 0 h 24"/>
                    <a:gd name="T8" fmla="*/ 10 w 23"/>
                    <a:gd name="T9" fmla="*/ 2 h 24"/>
                    <a:gd name="T10" fmla="*/ 6 w 23"/>
                    <a:gd name="T11" fmla="*/ 3 h 24"/>
                    <a:gd name="T12" fmla="*/ 5 w 23"/>
                    <a:gd name="T13" fmla="*/ 2 h 24"/>
                    <a:gd name="T14" fmla="*/ 2 w 23"/>
                    <a:gd name="T15" fmla="*/ 5 h 24"/>
                    <a:gd name="T16" fmla="*/ 3 w 23"/>
                    <a:gd name="T17" fmla="*/ 6 h 24"/>
                    <a:gd name="T18" fmla="*/ 1 w 23"/>
                    <a:gd name="T19" fmla="*/ 10 h 24"/>
                    <a:gd name="T20" fmla="*/ 0 w 23"/>
                    <a:gd name="T21" fmla="*/ 10 h 24"/>
                    <a:gd name="T22" fmla="*/ 0 w 23"/>
                    <a:gd name="T23" fmla="*/ 13 h 24"/>
                    <a:gd name="T24" fmla="*/ 1 w 23"/>
                    <a:gd name="T25" fmla="*/ 14 h 24"/>
                    <a:gd name="T26" fmla="*/ 3 w 23"/>
                    <a:gd name="T27" fmla="*/ 18 h 24"/>
                    <a:gd name="T28" fmla="*/ 2 w 23"/>
                    <a:gd name="T29" fmla="*/ 19 h 24"/>
                    <a:gd name="T30" fmla="*/ 4 w 23"/>
                    <a:gd name="T31" fmla="*/ 22 h 24"/>
                    <a:gd name="T32" fmla="*/ 5 w 23"/>
                    <a:gd name="T33" fmla="*/ 21 h 24"/>
                    <a:gd name="T34" fmla="*/ 10 w 23"/>
                    <a:gd name="T35" fmla="*/ 22 h 24"/>
                    <a:gd name="T36" fmla="*/ 10 w 23"/>
                    <a:gd name="T37" fmla="*/ 24 h 24"/>
                    <a:gd name="T38" fmla="*/ 13 w 23"/>
                    <a:gd name="T39" fmla="*/ 24 h 24"/>
                    <a:gd name="T40" fmla="*/ 13 w 23"/>
                    <a:gd name="T41" fmla="*/ 22 h 24"/>
                    <a:gd name="T42" fmla="*/ 17 w 23"/>
                    <a:gd name="T43" fmla="*/ 20 h 24"/>
                    <a:gd name="T44" fmla="*/ 18 w 23"/>
                    <a:gd name="T45" fmla="*/ 21 h 24"/>
                    <a:gd name="T46" fmla="*/ 21 w 23"/>
                    <a:gd name="T47" fmla="*/ 19 h 24"/>
                    <a:gd name="T48" fmla="*/ 20 w 23"/>
                    <a:gd name="T49" fmla="*/ 18 h 24"/>
                    <a:gd name="T50" fmla="*/ 21 w 23"/>
                    <a:gd name="T51" fmla="*/ 14 h 24"/>
                    <a:gd name="T52" fmla="*/ 23 w 23"/>
                    <a:gd name="T53" fmla="*/ 14 h 24"/>
                    <a:gd name="T54" fmla="*/ 23 w 23"/>
                    <a:gd name="T55" fmla="*/ 10 h 24"/>
                    <a:gd name="T56" fmla="*/ 21 w 23"/>
                    <a:gd name="T57" fmla="*/ 11 h 24"/>
                    <a:gd name="T58" fmla="*/ 20 w 23"/>
                    <a:gd name="T59" fmla="*/ 6 h 24"/>
                    <a:gd name="T60" fmla="*/ 21 w 23"/>
                    <a:gd name="T61" fmla="*/ 6 h 24"/>
                    <a:gd name="T62" fmla="*/ 18 w 23"/>
                    <a:gd name="T63" fmla="*/ 3 h 24"/>
                    <a:gd name="T64" fmla="*/ 17 w 23"/>
                    <a:gd name="T65" fmla="*/ 4 h 24"/>
                    <a:gd name="T66" fmla="*/ 16 w 23"/>
                    <a:gd name="T67" fmla="*/ 17 h 24"/>
                    <a:gd name="T68" fmla="*/ 6 w 23"/>
                    <a:gd name="T69" fmla="*/ 17 h 24"/>
                    <a:gd name="T70" fmla="*/ 6 w 23"/>
                    <a:gd name="T71" fmla="*/ 7 h 24"/>
                    <a:gd name="T72" fmla="*/ 16 w 23"/>
                    <a:gd name="T73" fmla="*/ 7 h 24"/>
                    <a:gd name="T74" fmla="*/ 16 w 23"/>
                    <a:gd name="T75"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 h="24">
                      <a:moveTo>
                        <a:pt x="17" y="4"/>
                      </a:moveTo>
                      <a:cubicBezTo>
                        <a:pt x="16" y="3"/>
                        <a:pt x="15" y="2"/>
                        <a:pt x="13" y="2"/>
                      </a:cubicBezTo>
                      <a:cubicBezTo>
                        <a:pt x="13" y="1"/>
                        <a:pt x="13" y="1"/>
                        <a:pt x="13" y="1"/>
                      </a:cubicBezTo>
                      <a:cubicBezTo>
                        <a:pt x="10" y="0"/>
                        <a:pt x="10" y="0"/>
                        <a:pt x="10" y="0"/>
                      </a:cubicBezTo>
                      <a:cubicBezTo>
                        <a:pt x="10" y="2"/>
                        <a:pt x="10" y="2"/>
                        <a:pt x="10" y="2"/>
                      </a:cubicBezTo>
                      <a:cubicBezTo>
                        <a:pt x="8" y="2"/>
                        <a:pt x="7" y="2"/>
                        <a:pt x="6" y="3"/>
                      </a:cubicBezTo>
                      <a:cubicBezTo>
                        <a:pt x="5" y="2"/>
                        <a:pt x="5" y="2"/>
                        <a:pt x="5" y="2"/>
                      </a:cubicBezTo>
                      <a:cubicBezTo>
                        <a:pt x="2" y="5"/>
                        <a:pt x="2" y="5"/>
                        <a:pt x="2" y="5"/>
                      </a:cubicBezTo>
                      <a:cubicBezTo>
                        <a:pt x="3" y="6"/>
                        <a:pt x="3" y="6"/>
                        <a:pt x="3" y="6"/>
                      </a:cubicBezTo>
                      <a:cubicBezTo>
                        <a:pt x="2" y="7"/>
                        <a:pt x="1" y="9"/>
                        <a:pt x="1" y="10"/>
                      </a:cubicBezTo>
                      <a:cubicBezTo>
                        <a:pt x="0" y="10"/>
                        <a:pt x="0" y="10"/>
                        <a:pt x="0" y="10"/>
                      </a:cubicBezTo>
                      <a:cubicBezTo>
                        <a:pt x="0" y="13"/>
                        <a:pt x="0" y="13"/>
                        <a:pt x="0" y="13"/>
                      </a:cubicBezTo>
                      <a:cubicBezTo>
                        <a:pt x="1" y="14"/>
                        <a:pt x="1" y="14"/>
                        <a:pt x="1" y="14"/>
                      </a:cubicBezTo>
                      <a:cubicBezTo>
                        <a:pt x="1" y="15"/>
                        <a:pt x="2" y="17"/>
                        <a:pt x="3" y="18"/>
                      </a:cubicBezTo>
                      <a:cubicBezTo>
                        <a:pt x="2" y="19"/>
                        <a:pt x="2" y="19"/>
                        <a:pt x="2" y="19"/>
                      </a:cubicBezTo>
                      <a:cubicBezTo>
                        <a:pt x="4" y="22"/>
                        <a:pt x="4" y="22"/>
                        <a:pt x="4" y="22"/>
                      </a:cubicBezTo>
                      <a:cubicBezTo>
                        <a:pt x="5" y="21"/>
                        <a:pt x="5" y="21"/>
                        <a:pt x="5" y="21"/>
                      </a:cubicBezTo>
                      <a:cubicBezTo>
                        <a:pt x="6" y="21"/>
                        <a:pt x="8" y="22"/>
                        <a:pt x="10" y="22"/>
                      </a:cubicBezTo>
                      <a:cubicBezTo>
                        <a:pt x="10" y="24"/>
                        <a:pt x="10" y="24"/>
                        <a:pt x="10" y="24"/>
                      </a:cubicBezTo>
                      <a:cubicBezTo>
                        <a:pt x="13" y="24"/>
                        <a:pt x="13" y="24"/>
                        <a:pt x="13" y="24"/>
                      </a:cubicBezTo>
                      <a:cubicBezTo>
                        <a:pt x="13" y="22"/>
                        <a:pt x="13" y="22"/>
                        <a:pt x="13" y="22"/>
                      </a:cubicBezTo>
                      <a:cubicBezTo>
                        <a:pt x="14" y="22"/>
                        <a:pt x="16" y="21"/>
                        <a:pt x="17" y="20"/>
                      </a:cubicBezTo>
                      <a:cubicBezTo>
                        <a:pt x="18" y="21"/>
                        <a:pt x="18" y="21"/>
                        <a:pt x="18" y="21"/>
                      </a:cubicBezTo>
                      <a:cubicBezTo>
                        <a:pt x="21" y="19"/>
                        <a:pt x="21" y="19"/>
                        <a:pt x="21" y="19"/>
                      </a:cubicBezTo>
                      <a:cubicBezTo>
                        <a:pt x="20" y="18"/>
                        <a:pt x="20" y="18"/>
                        <a:pt x="20" y="18"/>
                      </a:cubicBezTo>
                      <a:cubicBezTo>
                        <a:pt x="21" y="17"/>
                        <a:pt x="21" y="15"/>
                        <a:pt x="21" y="14"/>
                      </a:cubicBezTo>
                      <a:cubicBezTo>
                        <a:pt x="23" y="14"/>
                        <a:pt x="23" y="14"/>
                        <a:pt x="23" y="14"/>
                      </a:cubicBezTo>
                      <a:cubicBezTo>
                        <a:pt x="23" y="10"/>
                        <a:pt x="23" y="10"/>
                        <a:pt x="23" y="10"/>
                      </a:cubicBezTo>
                      <a:cubicBezTo>
                        <a:pt x="21" y="11"/>
                        <a:pt x="21" y="11"/>
                        <a:pt x="21" y="11"/>
                      </a:cubicBezTo>
                      <a:cubicBezTo>
                        <a:pt x="21" y="9"/>
                        <a:pt x="20" y="7"/>
                        <a:pt x="20" y="6"/>
                      </a:cubicBezTo>
                      <a:cubicBezTo>
                        <a:pt x="21" y="6"/>
                        <a:pt x="21" y="6"/>
                        <a:pt x="21" y="6"/>
                      </a:cubicBezTo>
                      <a:cubicBezTo>
                        <a:pt x="18" y="3"/>
                        <a:pt x="18" y="3"/>
                        <a:pt x="18" y="3"/>
                      </a:cubicBezTo>
                      <a:lnTo>
                        <a:pt x="17" y="4"/>
                      </a:lnTo>
                      <a:close/>
                      <a:moveTo>
                        <a:pt x="16" y="17"/>
                      </a:moveTo>
                      <a:cubicBezTo>
                        <a:pt x="13" y="20"/>
                        <a:pt x="9" y="20"/>
                        <a:pt x="6" y="17"/>
                      </a:cubicBezTo>
                      <a:cubicBezTo>
                        <a:pt x="3" y="14"/>
                        <a:pt x="4" y="10"/>
                        <a:pt x="6" y="7"/>
                      </a:cubicBezTo>
                      <a:cubicBezTo>
                        <a:pt x="9" y="4"/>
                        <a:pt x="14" y="4"/>
                        <a:pt x="16" y="7"/>
                      </a:cubicBezTo>
                      <a:cubicBezTo>
                        <a:pt x="19" y="10"/>
                        <a:pt x="19" y="14"/>
                        <a:pt x="16"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44" name="Freeform 166">
                  <a:extLst>
                    <a:ext uri="{FF2B5EF4-FFF2-40B4-BE49-F238E27FC236}">
                      <a16:creationId xmlns:a16="http://schemas.microsoft.com/office/drawing/2014/main" id="{EEC3345B-AF57-4ED2-9149-8C3E5E6D561F}"/>
                    </a:ext>
                  </a:extLst>
                </p:cNvPr>
                <p:cNvSpPr>
                  <a:spLocks noEditPoints="1"/>
                </p:cNvSpPr>
                <p:nvPr/>
              </p:nvSpPr>
              <p:spPr bwMode="auto">
                <a:xfrm>
                  <a:off x="1495400" y="5819750"/>
                  <a:ext cx="53974" cy="49213"/>
                </a:xfrm>
                <a:custGeom>
                  <a:avLst/>
                  <a:gdLst>
                    <a:gd name="T0" fmla="*/ 2 w 13"/>
                    <a:gd name="T1" fmla="*/ 2 h 12"/>
                    <a:gd name="T2" fmla="*/ 2 w 13"/>
                    <a:gd name="T3" fmla="*/ 10 h 12"/>
                    <a:gd name="T4" fmla="*/ 10 w 13"/>
                    <a:gd name="T5" fmla="*/ 10 h 12"/>
                    <a:gd name="T6" fmla="*/ 10 w 13"/>
                    <a:gd name="T7" fmla="*/ 2 h 12"/>
                    <a:gd name="T8" fmla="*/ 2 w 13"/>
                    <a:gd name="T9" fmla="*/ 2 h 12"/>
                    <a:gd name="T10" fmla="*/ 9 w 13"/>
                    <a:gd name="T11" fmla="*/ 9 h 12"/>
                    <a:gd name="T12" fmla="*/ 3 w 13"/>
                    <a:gd name="T13" fmla="*/ 9 h 12"/>
                    <a:gd name="T14" fmla="*/ 3 w 13"/>
                    <a:gd name="T15" fmla="*/ 3 h 12"/>
                    <a:gd name="T16" fmla="*/ 10 w 13"/>
                    <a:gd name="T17" fmla="*/ 3 h 12"/>
                    <a:gd name="T18" fmla="*/ 9 w 13"/>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2">
                      <a:moveTo>
                        <a:pt x="2" y="2"/>
                      </a:moveTo>
                      <a:cubicBezTo>
                        <a:pt x="0" y="4"/>
                        <a:pt x="0" y="8"/>
                        <a:pt x="2" y="10"/>
                      </a:cubicBezTo>
                      <a:cubicBezTo>
                        <a:pt x="4" y="12"/>
                        <a:pt x="8" y="12"/>
                        <a:pt x="10" y="10"/>
                      </a:cubicBezTo>
                      <a:cubicBezTo>
                        <a:pt x="12" y="8"/>
                        <a:pt x="13" y="4"/>
                        <a:pt x="10" y="2"/>
                      </a:cubicBezTo>
                      <a:cubicBezTo>
                        <a:pt x="8" y="0"/>
                        <a:pt x="4" y="0"/>
                        <a:pt x="2" y="2"/>
                      </a:cubicBezTo>
                      <a:close/>
                      <a:moveTo>
                        <a:pt x="9" y="9"/>
                      </a:moveTo>
                      <a:cubicBezTo>
                        <a:pt x="8" y="11"/>
                        <a:pt x="5" y="11"/>
                        <a:pt x="3" y="9"/>
                      </a:cubicBezTo>
                      <a:cubicBezTo>
                        <a:pt x="1" y="7"/>
                        <a:pt x="1" y="4"/>
                        <a:pt x="3" y="3"/>
                      </a:cubicBezTo>
                      <a:cubicBezTo>
                        <a:pt x="5" y="1"/>
                        <a:pt x="8" y="1"/>
                        <a:pt x="10" y="3"/>
                      </a:cubicBezTo>
                      <a:cubicBezTo>
                        <a:pt x="11" y="5"/>
                        <a:pt x="11"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45" name="Freeform 167">
                  <a:extLst>
                    <a:ext uri="{FF2B5EF4-FFF2-40B4-BE49-F238E27FC236}">
                      <a16:creationId xmlns:a16="http://schemas.microsoft.com/office/drawing/2014/main" id="{5035E8B1-8659-4BEA-91EF-545297A08CFC}"/>
                    </a:ext>
                  </a:extLst>
                </p:cNvPr>
                <p:cNvSpPr>
                  <a:spLocks noEditPoints="1"/>
                </p:cNvSpPr>
                <p:nvPr/>
              </p:nvSpPr>
              <p:spPr bwMode="auto">
                <a:xfrm>
                  <a:off x="1570013" y="5773700"/>
                  <a:ext cx="36513" cy="38100"/>
                </a:xfrm>
                <a:custGeom>
                  <a:avLst/>
                  <a:gdLst>
                    <a:gd name="T0" fmla="*/ 8 w 9"/>
                    <a:gd name="T1" fmla="*/ 2 h 9"/>
                    <a:gd name="T2" fmla="*/ 7 w 9"/>
                    <a:gd name="T3" fmla="*/ 1 h 9"/>
                    <a:gd name="T4" fmla="*/ 6 w 9"/>
                    <a:gd name="T5" fmla="*/ 2 h 9"/>
                    <a:gd name="T6" fmla="*/ 5 w 9"/>
                    <a:gd name="T7" fmla="*/ 1 h 9"/>
                    <a:gd name="T8" fmla="*/ 5 w 9"/>
                    <a:gd name="T9" fmla="*/ 0 h 9"/>
                    <a:gd name="T10" fmla="*/ 4 w 9"/>
                    <a:gd name="T11" fmla="*/ 0 h 9"/>
                    <a:gd name="T12" fmla="*/ 4 w 9"/>
                    <a:gd name="T13" fmla="*/ 1 h 9"/>
                    <a:gd name="T14" fmla="*/ 2 w 9"/>
                    <a:gd name="T15" fmla="*/ 2 h 9"/>
                    <a:gd name="T16" fmla="*/ 1 w 9"/>
                    <a:gd name="T17" fmla="*/ 1 h 9"/>
                    <a:gd name="T18" fmla="*/ 1 w 9"/>
                    <a:gd name="T19" fmla="*/ 2 h 9"/>
                    <a:gd name="T20" fmla="*/ 1 w 9"/>
                    <a:gd name="T21" fmla="*/ 3 h 9"/>
                    <a:gd name="T22" fmla="*/ 1 w 9"/>
                    <a:gd name="T23" fmla="*/ 4 h 9"/>
                    <a:gd name="T24" fmla="*/ 0 w 9"/>
                    <a:gd name="T25" fmla="*/ 4 h 9"/>
                    <a:gd name="T26" fmla="*/ 0 w 9"/>
                    <a:gd name="T27" fmla="*/ 5 h 9"/>
                    <a:gd name="T28" fmla="*/ 1 w 9"/>
                    <a:gd name="T29" fmla="*/ 5 h 9"/>
                    <a:gd name="T30" fmla="*/ 1 w 9"/>
                    <a:gd name="T31" fmla="*/ 7 h 9"/>
                    <a:gd name="T32" fmla="*/ 1 w 9"/>
                    <a:gd name="T33" fmla="*/ 7 h 9"/>
                    <a:gd name="T34" fmla="*/ 1 w 9"/>
                    <a:gd name="T35" fmla="*/ 8 h 9"/>
                    <a:gd name="T36" fmla="*/ 2 w 9"/>
                    <a:gd name="T37" fmla="*/ 7 h 9"/>
                    <a:gd name="T38" fmla="*/ 4 w 9"/>
                    <a:gd name="T39" fmla="*/ 8 h 9"/>
                    <a:gd name="T40" fmla="*/ 4 w 9"/>
                    <a:gd name="T41" fmla="*/ 9 h 9"/>
                    <a:gd name="T42" fmla="*/ 5 w 9"/>
                    <a:gd name="T43" fmla="*/ 9 h 9"/>
                    <a:gd name="T44" fmla="*/ 5 w 9"/>
                    <a:gd name="T45" fmla="*/ 8 h 9"/>
                    <a:gd name="T46" fmla="*/ 6 w 9"/>
                    <a:gd name="T47" fmla="*/ 8 h 9"/>
                    <a:gd name="T48" fmla="*/ 7 w 9"/>
                    <a:gd name="T49" fmla="*/ 8 h 9"/>
                    <a:gd name="T50" fmla="*/ 7 w 9"/>
                    <a:gd name="T51" fmla="*/ 7 h 9"/>
                    <a:gd name="T52" fmla="*/ 7 w 9"/>
                    <a:gd name="T53" fmla="*/ 7 h 9"/>
                    <a:gd name="T54" fmla="*/ 8 w 9"/>
                    <a:gd name="T55" fmla="*/ 5 h 9"/>
                    <a:gd name="T56" fmla="*/ 9 w 9"/>
                    <a:gd name="T57" fmla="*/ 5 h 9"/>
                    <a:gd name="T58" fmla="*/ 9 w 9"/>
                    <a:gd name="T59" fmla="*/ 4 h 9"/>
                    <a:gd name="T60" fmla="*/ 8 w 9"/>
                    <a:gd name="T61" fmla="*/ 4 h 9"/>
                    <a:gd name="T62" fmla="*/ 7 w 9"/>
                    <a:gd name="T63" fmla="*/ 2 h 9"/>
                    <a:gd name="T64" fmla="*/ 8 w 9"/>
                    <a:gd name="T65" fmla="*/ 2 h 9"/>
                    <a:gd name="T66" fmla="*/ 6 w 9"/>
                    <a:gd name="T67" fmla="*/ 6 h 9"/>
                    <a:gd name="T68" fmla="*/ 3 w 9"/>
                    <a:gd name="T69" fmla="*/ 6 h 9"/>
                    <a:gd name="T70" fmla="*/ 3 w 9"/>
                    <a:gd name="T71" fmla="*/ 3 h 9"/>
                    <a:gd name="T72" fmla="*/ 6 w 9"/>
                    <a:gd name="T73" fmla="*/ 4 h 9"/>
                    <a:gd name="T74" fmla="*/ 6 w 9"/>
                    <a:gd name="T7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 h="9">
                      <a:moveTo>
                        <a:pt x="8" y="2"/>
                      </a:moveTo>
                      <a:cubicBezTo>
                        <a:pt x="7" y="1"/>
                        <a:pt x="7" y="1"/>
                        <a:pt x="7" y="1"/>
                      </a:cubicBezTo>
                      <a:cubicBezTo>
                        <a:pt x="6" y="2"/>
                        <a:pt x="6" y="2"/>
                        <a:pt x="6" y="2"/>
                      </a:cubicBezTo>
                      <a:cubicBezTo>
                        <a:pt x="6" y="2"/>
                        <a:pt x="5" y="1"/>
                        <a:pt x="5" y="1"/>
                      </a:cubicBezTo>
                      <a:cubicBezTo>
                        <a:pt x="5" y="0"/>
                        <a:pt x="5" y="0"/>
                        <a:pt x="5" y="0"/>
                      </a:cubicBezTo>
                      <a:cubicBezTo>
                        <a:pt x="4" y="0"/>
                        <a:pt x="4" y="0"/>
                        <a:pt x="4" y="0"/>
                      </a:cubicBezTo>
                      <a:cubicBezTo>
                        <a:pt x="4" y="1"/>
                        <a:pt x="4" y="1"/>
                        <a:pt x="4" y="1"/>
                      </a:cubicBezTo>
                      <a:cubicBezTo>
                        <a:pt x="3" y="1"/>
                        <a:pt x="3" y="1"/>
                        <a:pt x="2" y="2"/>
                      </a:cubicBezTo>
                      <a:cubicBezTo>
                        <a:pt x="1" y="1"/>
                        <a:pt x="1" y="1"/>
                        <a:pt x="1" y="1"/>
                      </a:cubicBezTo>
                      <a:cubicBezTo>
                        <a:pt x="1" y="2"/>
                        <a:pt x="1" y="2"/>
                        <a:pt x="1" y="2"/>
                      </a:cubicBezTo>
                      <a:cubicBezTo>
                        <a:pt x="1" y="3"/>
                        <a:pt x="1" y="3"/>
                        <a:pt x="1" y="3"/>
                      </a:cubicBezTo>
                      <a:cubicBezTo>
                        <a:pt x="1" y="3"/>
                        <a:pt x="1" y="4"/>
                        <a:pt x="1" y="4"/>
                      </a:cubicBezTo>
                      <a:cubicBezTo>
                        <a:pt x="0" y="4"/>
                        <a:pt x="0" y="4"/>
                        <a:pt x="0" y="4"/>
                      </a:cubicBezTo>
                      <a:cubicBezTo>
                        <a:pt x="0" y="5"/>
                        <a:pt x="0" y="5"/>
                        <a:pt x="0" y="5"/>
                      </a:cubicBezTo>
                      <a:cubicBezTo>
                        <a:pt x="1" y="5"/>
                        <a:pt x="1" y="5"/>
                        <a:pt x="1" y="5"/>
                      </a:cubicBezTo>
                      <a:cubicBezTo>
                        <a:pt x="1" y="6"/>
                        <a:pt x="1" y="7"/>
                        <a:pt x="1" y="7"/>
                      </a:cubicBezTo>
                      <a:cubicBezTo>
                        <a:pt x="1" y="7"/>
                        <a:pt x="1" y="7"/>
                        <a:pt x="1" y="7"/>
                      </a:cubicBezTo>
                      <a:cubicBezTo>
                        <a:pt x="1" y="8"/>
                        <a:pt x="1" y="8"/>
                        <a:pt x="1" y="8"/>
                      </a:cubicBezTo>
                      <a:cubicBezTo>
                        <a:pt x="2" y="7"/>
                        <a:pt x="2" y="7"/>
                        <a:pt x="2" y="7"/>
                      </a:cubicBezTo>
                      <a:cubicBezTo>
                        <a:pt x="3" y="8"/>
                        <a:pt x="3" y="8"/>
                        <a:pt x="4" y="8"/>
                      </a:cubicBezTo>
                      <a:cubicBezTo>
                        <a:pt x="4" y="9"/>
                        <a:pt x="4" y="9"/>
                        <a:pt x="4" y="9"/>
                      </a:cubicBezTo>
                      <a:cubicBezTo>
                        <a:pt x="5" y="9"/>
                        <a:pt x="5" y="9"/>
                        <a:pt x="5" y="9"/>
                      </a:cubicBezTo>
                      <a:cubicBezTo>
                        <a:pt x="5" y="8"/>
                        <a:pt x="5" y="8"/>
                        <a:pt x="5" y="8"/>
                      </a:cubicBezTo>
                      <a:cubicBezTo>
                        <a:pt x="5" y="8"/>
                        <a:pt x="6" y="8"/>
                        <a:pt x="6" y="8"/>
                      </a:cubicBezTo>
                      <a:cubicBezTo>
                        <a:pt x="7" y="8"/>
                        <a:pt x="7" y="8"/>
                        <a:pt x="7" y="8"/>
                      </a:cubicBezTo>
                      <a:cubicBezTo>
                        <a:pt x="7" y="7"/>
                        <a:pt x="7" y="7"/>
                        <a:pt x="7" y="7"/>
                      </a:cubicBezTo>
                      <a:cubicBezTo>
                        <a:pt x="7" y="7"/>
                        <a:pt x="7" y="7"/>
                        <a:pt x="7" y="7"/>
                      </a:cubicBezTo>
                      <a:cubicBezTo>
                        <a:pt x="8" y="6"/>
                        <a:pt x="8" y="6"/>
                        <a:pt x="8" y="5"/>
                      </a:cubicBezTo>
                      <a:cubicBezTo>
                        <a:pt x="9" y="5"/>
                        <a:pt x="9" y="5"/>
                        <a:pt x="9" y="5"/>
                      </a:cubicBezTo>
                      <a:cubicBezTo>
                        <a:pt x="9" y="4"/>
                        <a:pt x="9" y="4"/>
                        <a:pt x="9" y="4"/>
                      </a:cubicBezTo>
                      <a:cubicBezTo>
                        <a:pt x="8" y="4"/>
                        <a:pt x="8" y="4"/>
                        <a:pt x="8" y="4"/>
                      </a:cubicBezTo>
                      <a:cubicBezTo>
                        <a:pt x="8" y="4"/>
                        <a:pt x="8" y="3"/>
                        <a:pt x="7" y="2"/>
                      </a:cubicBezTo>
                      <a:lnTo>
                        <a:pt x="8" y="2"/>
                      </a:lnTo>
                      <a:close/>
                      <a:moveTo>
                        <a:pt x="6" y="6"/>
                      </a:moveTo>
                      <a:cubicBezTo>
                        <a:pt x="5" y="7"/>
                        <a:pt x="4" y="7"/>
                        <a:pt x="3" y="6"/>
                      </a:cubicBezTo>
                      <a:cubicBezTo>
                        <a:pt x="2" y="5"/>
                        <a:pt x="2" y="4"/>
                        <a:pt x="3" y="3"/>
                      </a:cubicBezTo>
                      <a:cubicBezTo>
                        <a:pt x="4" y="3"/>
                        <a:pt x="5" y="3"/>
                        <a:pt x="6" y="4"/>
                      </a:cubicBezTo>
                      <a:cubicBezTo>
                        <a:pt x="6" y="4"/>
                        <a:pt x="6" y="5"/>
                        <a:pt x="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46" name="Freeform 168">
                  <a:extLst>
                    <a:ext uri="{FF2B5EF4-FFF2-40B4-BE49-F238E27FC236}">
                      <a16:creationId xmlns:a16="http://schemas.microsoft.com/office/drawing/2014/main" id="{D97CF92B-8FBE-4763-9058-56220182DA1B}"/>
                    </a:ext>
                  </a:extLst>
                </p:cNvPr>
                <p:cNvSpPr>
                  <a:spLocks noEditPoints="1"/>
                </p:cNvSpPr>
                <p:nvPr/>
              </p:nvSpPr>
              <p:spPr bwMode="auto">
                <a:xfrm>
                  <a:off x="1520809" y="5721313"/>
                  <a:ext cx="57148" cy="57151"/>
                </a:xfrm>
                <a:custGeom>
                  <a:avLst/>
                  <a:gdLst>
                    <a:gd name="T0" fmla="*/ 12 w 14"/>
                    <a:gd name="T1" fmla="*/ 3 h 14"/>
                    <a:gd name="T2" fmla="*/ 11 w 14"/>
                    <a:gd name="T3" fmla="*/ 2 h 14"/>
                    <a:gd name="T4" fmla="*/ 11 w 14"/>
                    <a:gd name="T5" fmla="*/ 3 h 14"/>
                    <a:gd name="T6" fmla="*/ 8 w 14"/>
                    <a:gd name="T7" fmla="*/ 2 h 14"/>
                    <a:gd name="T8" fmla="*/ 8 w 14"/>
                    <a:gd name="T9" fmla="*/ 0 h 14"/>
                    <a:gd name="T10" fmla="*/ 7 w 14"/>
                    <a:gd name="T11" fmla="*/ 0 h 14"/>
                    <a:gd name="T12" fmla="*/ 6 w 14"/>
                    <a:gd name="T13" fmla="*/ 2 h 14"/>
                    <a:gd name="T14" fmla="*/ 4 w 14"/>
                    <a:gd name="T15" fmla="*/ 3 h 14"/>
                    <a:gd name="T16" fmla="*/ 3 w 14"/>
                    <a:gd name="T17" fmla="*/ 2 h 14"/>
                    <a:gd name="T18" fmla="*/ 2 w 14"/>
                    <a:gd name="T19" fmla="*/ 3 h 14"/>
                    <a:gd name="T20" fmla="*/ 3 w 14"/>
                    <a:gd name="T21" fmla="*/ 4 h 14"/>
                    <a:gd name="T22" fmla="*/ 2 w 14"/>
                    <a:gd name="T23" fmla="*/ 6 h 14"/>
                    <a:gd name="T24" fmla="*/ 0 w 14"/>
                    <a:gd name="T25" fmla="*/ 6 h 14"/>
                    <a:gd name="T26" fmla="*/ 0 w 14"/>
                    <a:gd name="T27" fmla="*/ 8 h 14"/>
                    <a:gd name="T28" fmla="*/ 2 w 14"/>
                    <a:gd name="T29" fmla="*/ 8 h 14"/>
                    <a:gd name="T30" fmla="*/ 3 w 14"/>
                    <a:gd name="T31" fmla="*/ 10 h 14"/>
                    <a:gd name="T32" fmla="*/ 2 w 14"/>
                    <a:gd name="T33" fmla="*/ 11 h 14"/>
                    <a:gd name="T34" fmla="*/ 3 w 14"/>
                    <a:gd name="T35" fmla="*/ 12 h 14"/>
                    <a:gd name="T36" fmla="*/ 4 w 14"/>
                    <a:gd name="T37" fmla="*/ 11 h 14"/>
                    <a:gd name="T38" fmla="*/ 6 w 14"/>
                    <a:gd name="T39" fmla="*/ 13 h 14"/>
                    <a:gd name="T40" fmla="*/ 6 w 14"/>
                    <a:gd name="T41" fmla="*/ 14 h 14"/>
                    <a:gd name="T42" fmla="*/ 8 w 14"/>
                    <a:gd name="T43" fmla="*/ 14 h 14"/>
                    <a:gd name="T44" fmla="*/ 8 w 14"/>
                    <a:gd name="T45" fmla="*/ 13 h 14"/>
                    <a:gd name="T46" fmla="*/ 11 w 14"/>
                    <a:gd name="T47" fmla="*/ 12 h 14"/>
                    <a:gd name="T48" fmla="*/ 11 w 14"/>
                    <a:gd name="T49" fmla="*/ 12 h 14"/>
                    <a:gd name="T50" fmla="*/ 12 w 14"/>
                    <a:gd name="T51" fmla="*/ 11 h 14"/>
                    <a:gd name="T52" fmla="*/ 12 w 14"/>
                    <a:gd name="T53" fmla="*/ 11 h 14"/>
                    <a:gd name="T54" fmla="*/ 13 w 14"/>
                    <a:gd name="T55" fmla="*/ 8 h 14"/>
                    <a:gd name="T56" fmla="*/ 14 w 14"/>
                    <a:gd name="T57" fmla="*/ 8 h 14"/>
                    <a:gd name="T58" fmla="*/ 14 w 14"/>
                    <a:gd name="T59" fmla="*/ 6 h 14"/>
                    <a:gd name="T60" fmla="*/ 13 w 14"/>
                    <a:gd name="T61" fmla="*/ 6 h 14"/>
                    <a:gd name="T62" fmla="*/ 12 w 14"/>
                    <a:gd name="T63" fmla="*/ 4 h 14"/>
                    <a:gd name="T64" fmla="*/ 12 w 14"/>
                    <a:gd name="T65" fmla="*/ 3 h 14"/>
                    <a:gd name="T66" fmla="*/ 9 w 14"/>
                    <a:gd name="T67" fmla="*/ 9 h 14"/>
                    <a:gd name="T68" fmla="*/ 5 w 14"/>
                    <a:gd name="T69" fmla="*/ 9 h 14"/>
                    <a:gd name="T70" fmla="*/ 5 w 14"/>
                    <a:gd name="T71" fmla="*/ 5 h 14"/>
                    <a:gd name="T72" fmla="*/ 9 w 14"/>
                    <a:gd name="T73" fmla="*/ 5 h 14"/>
                    <a:gd name="T74" fmla="*/ 9 w 14"/>
                    <a:gd name="T7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14">
                      <a:moveTo>
                        <a:pt x="12" y="3"/>
                      </a:moveTo>
                      <a:cubicBezTo>
                        <a:pt x="11" y="2"/>
                        <a:pt x="11" y="2"/>
                        <a:pt x="11" y="2"/>
                      </a:cubicBezTo>
                      <a:cubicBezTo>
                        <a:pt x="11" y="3"/>
                        <a:pt x="11" y="3"/>
                        <a:pt x="11" y="3"/>
                      </a:cubicBezTo>
                      <a:cubicBezTo>
                        <a:pt x="10" y="3"/>
                        <a:pt x="9" y="2"/>
                        <a:pt x="8" y="2"/>
                      </a:cubicBezTo>
                      <a:cubicBezTo>
                        <a:pt x="8" y="0"/>
                        <a:pt x="8" y="0"/>
                        <a:pt x="8" y="0"/>
                      </a:cubicBezTo>
                      <a:cubicBezTo>
                        <a:pt x="7" y="0"/>
                        <a:pt x="7" y="0"/>
                        <a:pt x="7" y="0"/>
                      </a:cubicBezTo>
                      <a:cubicBezTo>
                        <a:pt x="6" y="2"/>
                        <a:pt x="6" y="2"/>
                        <a:pt x="6" y="2"/>
                      </a:cubicBezTo>
                      <a:cubicBezTo>
                        <a:pt x="6" y="2"/>
                        <a:pt x="5" y="2"/>
                        <a:pt x="4" y="3"/>
                      </a:cubicBezTo>
                      <a:cubicBezTo>
                        <a:pt x="3" y="2"/>
                        <a:pt x="3" y="2"/>
                        <a:pt x="3" y="2"/>
                      </a:cubicBezTo>
                      <a:cubicBezTo>
                        <a:pt x="2" y="3"/>
                        <a:pt x="2" y="3"/>
                        <a:pt x="2" y="3"/>
                      </a:cubicBezTo>
                      <a:cubicBezTo>
                        <a:pt x="3" y="4"/>
                        <a:pt x="3" y="4"/>
                        <a:pt x="3" y="4"/>
                      </a:cubicBezTo>
                      <a:cubicBezTo>
                        <a:pt x="2" y="5"/>
                        <a:pt x="2" y="5"/>
                        <a:pt x="2" y="6"/>
                      </a:cubicBezTo>
                      <a:cubicBezTo>
                        <a:pt x="0" y="6"/>
                        <a:pt x="0" y="6"/>
                        <a:pt x="0" y="6"/>
                      </a:cubicBezTo>
                      <a:cubicBezTo>
                        <a:pt x="0" y="8"/>
                        <a:pt x="0" y="8"/>
                        <a:pt x="0" y="8"/>
                      </a:cubicBezTo>
                      <a:cubicBezTo>
                        <a:pt x="2" y="8"/>
                        <a:pt x="2" y="8"/>
                        <a:pt x="2" y="8"/>
                      </a:cubicBezTo>
                      <a:cubicBezTo>
                        <a:pt x="2" y="9"/>
                        <a:pt x="3" y="10"/>
                        <a:pt x="3" y="10"/>
                      </a:cubicBezTo>
                      <a:cubicBezTo>
                        <a:pt x="2" y="11"/>
                        <a:pt x="2" y="11"/>
                        <a:pt x="2" y="11"/>
                      </a:cubicBezTo>
                      <a:cubicBezTo>
                        <a:pt x="3" y="12"/>
                        <a:pt x="3" y="12"/>
                        <a:pt x="3" y="12"/>
                      </a:cubicBezTo>
                      <a:cubicBezTo>
                        <a:pt x="4" y="11"/>
                        <a:pt x="4" y="11"/>
                        <a:pt x="4" y="11"/>
                      </a:cubicBezTo>
                      <a:cubicBezTo>
                        <a:pt x="5" y="12"/>
                        <a:pt x="5" y="12"/>
                        <a:pt x="6" y="13"/>
                      </a:cubicBezTo>
                      <a:cubicBezTo>
                        <a:pt x="6" y="14"/>
                        <a:pt x="6" y="14"/>
                        <a:pt x="6" y="14"/>
                      </a:cubicBezTo>
                      <a:cubicBezTo>
                        <a:pt x="8" y="14"/>
                        <a:pt x="8" y="14"/>
                        <a:pt x="8" y="14"/>
                      </a:cubicBezTo>
                      <a:cubicBezTo>
                        <a:pt x="8" y="13"/>
                        <a:pt x="8" y="13"/>
                        <a:pt x="8" y="13"/>
                      </a:cubicBezTo>
                      <a:cubicBezTo>
                        <a:pt x="9" y="13"/>
                        <a:pt x="9" y="13"/>
                        <a:pt x="11" y="12"/>
                      </a:cubicBezTo>
                      <a:cubicBezTo>
                        <a:pt x="11" y="12"/>
                        <a:pt x="11" y="12"/>
                        <a:pt x="11" y="12"/>
                      </a:cubicBezTo>
                      <a:cubicBezTo>
                        <a:pt x="12" y="11"/>
                        <a:pt x="12" y="11"/>
                        <a:pt x="12" y="11"/>
                      </a:cubicBezTo>
                      <a:cubicBezTo>
                        <a:pt x="12" y="11"/>
                        <a:pt x="12" y="11"/>
                        <a:pt x="12" y="11"/>
                      </a:cubicBezTo>
                      <a:cubicBezTo>
                        <a:pt x="13" y="10"/>
                        <a:pt x="13" y="9"/>
                        <a:pt x="13" y="8"/>
                      </a:cubicBezTo>
                      <a:cubicBezTo>
                        <a:pt x="14" y="8"/>
                        <a:pt x="14" y="8"/>
                        <a:pt x="14" y="8"/>
                      </a:cubicBezTo>
                      <a:cubicBezTo>
                        <a:pt x="14" y="6"/>
                        <a:pt x="14" y="6"/>
                        <a:pt x="14" y="6"/>
                      </a:cubicBezTo>
                      <a:cubicBezTo>
                        <a:pt x="13" y="6"/>
                        <a:pt x="13" y="6"/>
                        <a:pt x="13" y="6"/>
                      </a:cubicBezTo>
                      <a:cubicBezTo>
                        <a:pt x="13" y="5"/>
                        <a:pt x="12" y="5"/>
                        <a:pt x="12" y="4"/>
                      </a:cubicBezTo>
                      <a:lnTo>
                        <a:pt x="12" y="3"/>
                      </a:lnTo>
                      <a:close/>
                      <a:moveTo>
                        <a:pt x="9" y="9"/>
                      </a:moveTo>
                      <a:cubicBezTo>
                        <a:pt x="8" y="10"/>
                        <a:pt x="6" y="10"/>
                        <a:pt x="5" y="9"/>
                      </a:cubicBezTo>
                      <a:cubicBezTo>
                        <a:pt x="4" y="8"/>
                        <a:pt x="4" y="6"/>
                        <a:pt x="5" y="5"/>
                      </a:cubicBezTo>
                      <a:cubicBezTo>
                        <a:pt x="7" y="4"/>
                        <a:pt x="8" y="4"/>
                        <a:pt x="9" y="5"/>
                      </a:cubicBezTo>
                      <a:cubicBezTo>
                        <a:pt x="10" y="6"/>
                        <a:pt x="10"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47" name="Freeform 169">
                  <a:extLst>
                    <a:ext uri="{FF2B5EF4-FFF2-40B4-BE49-F238E27FC236}">
                      <a16:creationId xmlns:a16="http://schemas.microsoft.com/office/drawing/2014/main" id="{9D30080E-DADA-41C3-80E4-29865C591D53}"/>
                    </a:ext>
                  </a:extLst>
                </p:cNvPr>
                <p:cNvSpPr>
                  <a:spLocks noEditPoints="1"/>
                </p:cNvSpPr>
                <p:nvPr/>
              </p:nvSpPr>
              <p:spPr bwMode="auto">
                <a:xfrm>
                  <a:off x="1371587" y="5654640"/>
                  <a:ext cx="152398" cy="149224"/>
                </a:xfrm>
                <a:custGeom>
                  <a:avLst/>
                  <a:gdLst>
                    <a:gd name="T0" fmla="*/ 37 w 37"/>
                    <a:gd name="T1" fmla="*/ 21 h 36"/>
                    <a:gd name="T2" fmla="*/ 33 w 37"/>
                    <a:gd name="T3" fmla="*/ 18 h 36"/>
                    <a:gd name="T4" fmla="*/ 37 w 37"/>
                    <a:gd name="T5" fmla="*/ 16 h 36"/>
                    <a:gd name="T6" fmla="*/ 33 w 37"/>
                    <a:gd name="T7" fmla="*/ 14 h 36"/>
                    <a:gd name="T8" fmla="*/ 35 w 37"/>
                    <a:gd name="T9" fmla="*/ 10 h 36"/>
                    <a:gd name="T10" fmla="*/ 31 w 37"/>
                    <a:gd name="T11" fmla="*/ 9 h 36"/>
                    <a:gd name="T12" fmla="*/ 31 w 37"/>
                    <a:gd name="T13" fmla="*/ 5 h 36"/>
                    <a:gd name="T14" fmla="*/ 27 w 37"/>
                    <a:gd name="T15" fmla="*/ 6 h 36"/>
                    <a:gd name="T16" fmla="*/ 26 w 37"/>
                    <a:gd name="T17" fmla="*/ 1 h 36"/>
                    <a:gd name="T18" fmla="*/ 22 w 37"/>
                    <a:gd name="T19" fmla="*/ 4 h 36"/>
                    <a:gd name="T20" fmla="*/ 19 w 37"/>
                    <a:gd name="T21" fmla="*/ 0 h 36"/>
                    <a:gd name="T22" fmla="*/ 17 w 37"/>
                    <a:gd name="T23" fmla="*/ 3 h 36"/>
                    <a:gd name="T24" fmla="*/ 13 w 37"/>
                    <a:gd name="T25" fmla="*/ 0 h 36"/>
                    <a:gd name="T26" fmla="*/ 12 w 37"/>
                    <a:gd name="T27" fmla="*/ 5 h 36"/>
                    <a:gd name="T28" fmla="*/ 7 w 37"/>
                    <a:gd name="T29" fmla="*/ 3 h 36"/>
                    <a:gd name="T30" fmla="*/ 8 w 37"/>
                    <a:gd name="T31" fmla="*/ 8 h 36"/>
                    <a:gd name="T32" fmla="*/ 3 w 37"/>
                    <a:gd name="T33" fmla="*/ 8 h 36"/>
                    <a:gd name="T34" fmla="*/ 5 w 37"/>
                    <a:gd name="T35" fmla="*/ 12 h 36"/>
                    <a:gd name="T36" fmla="*/ 1 w 37"/>
                    <a:gd name="T37" fmla="*/ 14 h 36"/>
                    <a:gd name="T38" fmla="*/ 4 w 37"/>
                    <a:gd name="T39" fmla="*/ 17 h 36"/>
                    <a:gd name="T40" fmla="*/ 4 w 37"/>
                    <a:gd name="T41" fmla="*/ 19 h 36"/>
                    <a:gd name="T42" fmla="*/ 0 w 37"/>
                    <a:gd name="T43" fmla="*/ 22 h 36"/>
                    <a:gd name="T44" fmla="*/ 5 w 37"/>
                    <a:gd name="T45" fmla="*/ 24 h 36"/>
                    <a:gd name="T46" fmla="*/ 3 w 37"/>
                    <a:gd name="T47" fmla="*/ 28 h 36"/>
                    <a:gd name="T48" fmla="*/ 8 w 37"/>
                    <a:gd name="T49" fmla="*/ 28 h 36"/>
                    <a:gd name="T50" fmla="*/ 7 w 37"/>
                    <a:gd name="T51" fmla="*/ 32 h 36"/>
                    <a:gd name="T52" fmla="*/ 12 w 37"/>
                    <a:gd name="T53" fmla="*/ 31 h 36"/>
                    <a:gd name="T54" fmla="*/ 13 w 37"/>
                    <a:gd name="T55" fmla="*/ 35 h 36"/>
                    <a:gd name="T56" fmla="*/ 17 w 37"/>
                    <a:gd name="T57" fmla="*/ 33 h 36"/>
                    <a:gd name="T58" fmla="*/ 19 w 37"/>
                    <a:gd name="T59" fmla="*/ 36 h 36"/>
                    <a:gd name="T60" fmla="*/ 22 w 37"/>
                    <a:gd name="T61" fmla="*/ 32 h 36"/>
                    <a:gd name="T62" fmla="*/ 25 w 37"/>
                    <a:gd name="T63" fmla="*/ 35 h 36"/>
                    <a:gd name="T64" fmla="*/ 27 w 37"/>
                    <a:gd name="T65" fmla="*/ 30 h 36"/>
                    <a:gd name="T66" fmla="*/ 31 w 37"/>
                    <a:gd name="T67" fmla="*/ 32 h 36"/>
                    <a:gd name="T68" fmla="*/ 31 w 37"/>
                    <a:gd name="T69" fmla="*/ 27 h 36"/>
                    <a:gd name="T70" fmla="*/ 35 w 37"/>
                    <a:gd name="T71" fmla="*/ 27 h 36"/>
                    <a:gd name="T72" fmla="*/ 33 w 37"/>
                    <a:gd name="T73" fmla="*/ 22 h 36"/>
                    <a:gd name="T74" fmla="*/ 18 w 37"/>
                    <a:gd name="T75" fmla="*/ 31 h 36"/>
                    <a:gd name="T76" fmla="*/ 19 w 37"/>
                    <a:gd name="T77" fmla="*/ 5 h 36"/>
                    <a:gd name="T78" fmla="*/ 18 w 37"/>
                    <a:gd name="T79"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36">
                      <a:moveTo>
                        <a:pt x="36" y="22"/>
                      </a:moveTo>
                      <a:cubicBezTo>
                        <a:pt x="37" y="21"/>
                        <a:pt x="37" y="21"/>
                        <a:pt x="37" y="21"/>
                      </a:cubicBezTo>
                      <a:cubicBezTo>
                        <a:pt x="37" y="21"/>
                        <a:pt x="35" y="20"/>
                        <a:pt x="33" y="19"/>
                      </a:cubicBezTo>
                      <a:cubicBezTo>
                        <a:pt x="33" y="19"/>
                        <a:pt x="33" y="19"/>
                        <a:pt x="33" y="18"/>
                      </a:cubicBezTo>
                      <a:cubicBezTo>
                        <a:pt x="33" y="18"/>
                        <a:pt x="33" y="17"/>
                        <a:pt x="33" y="17"/>
                      </a:cubicBezTo>
                      <a:cubicBezTo>
                        <a:pt x="35" y="17"/>
                        <a:pt x="37" y="16"/>
                        <a:pt x="37" y="16"/>
                      </a:cubicBezTo>
                      <a:cubicBezTo>
                        <a:pt x="37" y="14"/>
                        <a:pt x="37" y="14"/>
                        <a:pt x="37" y="14"/>
                      </a:cubicBezTo>
                      <a:cubicBezTo>
                        <a:pt x="37" y="14"/>
                        <a:pt x="34" y="14"/>
                        <a:pt x="33" y="14"/>
                      </a:cubicBezTo>
                      <a:cubicBezTo>
                        <a:pt x="33" y="13"/>
                        <a:pt x="33" y="13"/>
                        <a:pt x="32" y="12"/>
                      </a:cubicBezTo>
                      <a:cubicBezTo>
                        <a:pt x="33" y="11"/>
                        <a:pt x="35" y="10"/>
                        <a:pt x="35" y="10"/>
                      </a:cubicBezTo>
                      <a:cubicBezTo>
                        <a:pt x="34" y="8"/>
                        <a:pt x="34" y="8"/>
                        <a:pt x="34" y="8"/>
                      </a:cubicBezTo>
                      <a:cubicBezTo>
                        <a:pt x="34" y="8"/>
                        <a:pt x="32" y="9"/>
                        <a:pt x="31" y="9"/>
                      </a:cubicBezTo>
                      <a:cubicBezTo>
                        <a:pt x="30" y="9"/>
                        <a:pt x="30" y="8"/>
                        <a:pt x="29" y="8"/>
                      </a:cubicBezTo>
                      <a:cubicBezTo>
                        <a:pt x="30" y="6"/>
                        <a:pt x="31" y="5"/>
                        <a:pt x="31" y="5"/>
                      </a:cubicBezTo>
                      <a:cubicBezTo>
                        <a:pt x="30" y="4"/>
                        <a:pt x="30" y="4"/>
                        <a:pt x="30" y="4"/>
                      </a:cubicBezTo>
                      <a:cubicBezTo>
                        <a:pt x="30" y="4"/>
                        <a:pt x="28" y="5"/>
                        <a:pt x="27" y="6"/>
                      </a:cubicBezTo>
                      <a:cubicBezTo>
                        <a:pt x="26" y="5"/>
                        <a:pt x="26" y="5"/>
                        <a:pt x="25" y="5"/>
                      </a:cubicBezTo>
                      <a:cubicBezTo>
                        <a:pt x="25" y="3"/>
                        <a:pt x="26" y="1"/>
                        <a:pt x="26" y="1"/>
                      </a:cubicBezTo>
                      <a:cubicBezTo>
                        <a:pt x="24" y="1"/>
                        <a:pt x="24" y="1"/>
                        <a:pt x="24" y="1"/>
                      </a:cubicBezTo>
                      <a:cubicBezTo>
                        <a:pt x="24" y="1"/>
                        <a:pt x="23" y="2"/>
                        <a:pt x="22" y="4"/>
                      </a:cubicBezTo>
                      <a:cubicBezTo>
                        <a:pt x="22" y="3"/>
                        <a:pt x="21" y="3"/>
                        <a:pt x="20" y="3"/>
                      </a:cubicBezTo>
                      <a:cubicBezTo>
                        <a:pt x="20" y="2"/>
                        <a:pt x="19" y="0"/>
                        <a:pt x="19" y="0"/>
                      </a:cubicBezTo>
                      <a:cubicBezTo>
                        <a:pt x="18" y="0"/>
                        <a:pt x="18" y="0"/>
                        <a:pt x="18" y="0"/>
                      </a:cubicBezTo>
                      <a:cubicBezTo>
                        <a:pt x="18" y="0"/>
                        <a:pt x="17" y="2"/>
                        <a:pt x="17" y="3"/>
                      </a:cubicBezTo>
                      <a:cubicBezTo>
                        <a:pt x="16" y="3"/>
                        <a:pt x="16" y="3"/>
                        <a:pt x="15" y="4"/>
                      </a:cubicBezTo>
                      <a:cubicBezTo>
                        <a:pt x="14" y="2"/>
                        <a:pt x="13" y="0"/>
                        <a:pt x="13" y="0"/>
                      </a:cubicBezTo>
                      <a:cubicBezTo>
                        <a:pt x="12" y="1"/>
                        <a:pt x="12" y="1"/>
                        <a:pt x="12" y="1"/>
                      </a:cubicBezTo>
                      <a:cubicBezTo>
                        <a:pt x="12" y="1"/>
                        <a:pt x="12" y="3"/>
                        <a:pt x="12" y="5"/>
                      </a:cubicBezTo>
                      <a:cubicBezTo>
                        <a:pt x="11" y="5"/>
                        <a:pt x="11" y="5"/>
                        <a:pt x="10" y="6"/>
                      </a:cubicBezTo>
                      <a:cubicBezTo>
                        <a:pt x="9" y="5"/>
                        <a:pt x="7" y="3"/>
                        <a:pt x="7" y="3"/>
                      </a:cubicBezTo>
                      <a:cubicBezTo>
                        <a:pt x="6" y="4"/>
                        <a:pt x="6" y="4"/>
                        <a:pt x="6" y="4"/>
                      </a:cubicBezTo>
                      <a:cubicBezTo>
                        <a:pt x="6" y="4"/>
                        <a:pt x="7" y="6"/>
                        <a:pt x="8" y="8"/>
                      </a:cubicBezTo>
                      <a:cubicBezTo>
                        <a:pt x="7" y="8"/>
                        <a:pt x="7" y="9"/>
                        <a:pt x="6" y="9"/>
                      </a:cubicBezTo>
                      <a:cubicBezTo>
                        <a:pt x="5" y="9"/>
                        <a:pt x="3" y="8"/>
                        <a:pt x="3" y="8"/>
                      </a:cubicBezTo>
                      <a:cubicBezTo>
                        <a:pt x="2" y="9"/>
                        <a:pt x="2" y="9"/>
                        <a:pt x="2" y="9"/>
                      </a:cubicBezTo>
                      <a:cubicBezTo>
                        <a:pt x="2" y="9"/>
                        <a:pt x="4" y="11"/>
                        <a:pt x="5" y="12"/>
                      </a:cubicBezTo>
                      <a:cubicBezTo>
                        <a:pt x="5" y="12"/>
                        <a:pt x="4" y="13"/>
                        <a:pt x="4" y="14"/>
                      </a:cubicBezTo>
                      <a:cubicBezTo>
                        <a:pt x="3" y="14"/>
                        <a:pt x="1" y="14"/>
                        <a:pt x="1" y="14"/>
                      </a:cubicBezTo>
                      <a:cubicBezTo>
                        <a:pt x="0" y="15"/>
                        <a:pt x="0" y="15"/>
                        <a:pt x="0" y="15"/>
                      </a:cubicBezTo>
                      <a:cubicBezTo>
                        <a:pt x="0" y="15"/>
                        <a:pt x="2" y="16"/>
                        <a:pt x="4" y="17"/>
                      </a:cubicBezTo>
                      <a:cubicBezTo>
                        <a:pt x="4" y="17"/>
                        <a:pt x="4" y="17"/>
                        <a:pt x="4" y="18"/>
                      </a:cubicBezTo>
                      <a:cubicBezTo>
                        <a:pt x="4" y="18"/>
                        <a:pt x="4" y="19"/>
                        <a:pt x="4" y="19"/>
                      </a:cubicBezTo>
                      <a:cubicBezTo>
                        <a:pt x="2" y="19"/>
                        <a:pt x="0" y="20"/>
                        <a:pt x="0" y="20"/>
                      </a:cubicBezTo>
                      <a:cubicBezTo>
                        <a:pt x="0" y="22"/>
                        <a:pt x="0" y="22"/>
                        <a:pt x="0" y="22"/>
                      </a:cubicBezTo>
                      <a:cubicBezTo>
                        <a:pt x="0" y="22"/>
                        <a:pt x="3" y="22"/>
                        <a:pt x="4" y="22"/>
                      </a:cubicBezTo>
                      <a:cubicBezTo>
                        <a:pt x="4" y="23"/>
                        <a:pt x="4" y="23"/>
                        <a:pt x="5" y="24"/>
                      </a:cubicBezTo>
                      <a:cubicBezTo>
                        <a:pt x="4" y="25"/>
                        <a:pt x="2" y="26"/>
                        <a:pt x="2" y="26"/>
                      </a:cubicBezTo>
                      <a:cubicBezTo>
                        <a:pt x="3" y="28"/>
                        <a:pt x="3" y="28"/>
                        <a:pt x="3" y="28"/>
                      </a:cubicBezTo>
                      <a:cubicBezTo>
                        <a:pt x="3" y="28"/>
                        <a:pt x="5" y="27"/>
                        <a:pt x="6" y="27"/>
                      </a:cubicBezTo>
                      <a:cubicBezTo>
                        <a:pt x="7" y="27"/>
                        <a:pt x="7" y="28"/>
                        <a:pt x="8" y="28"/>
                      </a:cubicBezTo>
                      <a:cubicBezTo>
                        <a:pt x="7" y="30"/>
                        <a:pt x="6" y="31"/>
                        <a:pt x="6" y="31"/>
                      </a:cubicBezTo>
                      <a:cubicBezTo>
                        <a:pt x="7" y="32"/>
                        <a:pt x="7" y="32"/>
                        <a:pt x="7" y="32"/>
                      </a:cubicBezTo>
                      <a:cubicBezTo>
                        <a:pt x="7" y="32"/>
                        <a:pt x="9" y="31"/>
                        <a:pt x="10" y="30"/>
                      </a:cubicBezTo>
                      <a:cubicBezTo>
                        <a:pt x="11" y="31"/>
                        <a:pt x="11" y="31"/>
                        <a:pt x="12" y="31"/>
                      </a:cubicBezTo>
                      <a:cubicBezTo>
                        <a:pt x="12" y="33"/>
                        <a:pt x="11" y="35"/>
                        <a:pt x="11" y="35"/>
                      </a:cubicBezTo>
                      <a:cubicBezTo>
                        <a:pt x="13" y="35"/>
                        <a:pt x="13" y="35"/>
                        <a:pt x="13" y="35"/>
                      </a:cubicBezTo>
                      <a:cubicBezTo>
                        <a:pt x="13" y="35"/>
                        <a:pt x="14" y="34"/>
                        <a:pt x="15" y="32"/>
                      </a:cubicBezTo>
                      <a:cubicBezTo>
                        <a:pt x="15" y="33"/>
                        <a:pt x="16" y="33"/>
                        <a:pt x="17" y="33"/>
                      </a:cubicBezTo>
                      <a:cubicBezTo>
                        <a:pt x="17" y="34"/>
                        <a:pt x="17" y="36"/>
                        <a:pt x="17" y="36"/>
                      </a:cubicBezTo>
                      <a:cubicBezTo>
                        <a:pt x="19" y="36"/>
                        <a:pt x="19" y="36"/>
                        <a:pt x="19" y="36"/>
                      </a:cubicBezTo>
                      <a:cubicBezTo>
                        <a:pt x="19" y="36"/>
                        <a:pt x="20" y="34"/>
                        <a:pt x="20" y="33"/>
                      </a:cubicBezTo>
                      <a:cubicBezTo>
                        <a:pt x="21" y="33"/>
                        <a:pt x="21" y="33"/>
                        <a:pt x="22" y="32"/>
                      </a:cubicBezTo>
                      <a:cubicBezTo>
                        <a:pt x="23" y="34"/>
                        <a:pt x="24" y="36"/>
                        <a:pt x="24" y="36"/>
                      </a:cubicBezTo>
                      <a:cubicBezTo>
                        <a:pt x="25" y="35"/>
                        <a:pt x="25" y="35"/>
                        <a:pt x="25" y="35"/>
                      </a:cubicBezTo>
                      <a:cubicBezTo>
                        <a:pt x="25" y="35"/>
                        <a:pt x="25" y="33"/>
                        <a:pt x="25" y="31"/>
                      </a:cubicBezTo>
                      <a:cubicBezTo>
                        <a:pt x="26" y="31"/>
                        <a:pt x="26" y="31"/>
                        <a:pt x="27" y="30"/>
                      </a:cubicBezTo>
                      <a:cubicBezTo>
                        <a:pt x="28" y="31"/>
                        <a:pt x="30" y="33"/>
                        <a:pt x="30" y="33"/>
                      </a:cubicBezTo>
                      <a:cubicBezTo>
                        <a:pt x="31" y="32"/>
                        <a:pt x="31" y="32"/>
                        <a:pt x="31" y="32"/>
                      </a:cubicBezTo>
                      <a:cubicBezTo>
                        <a:pt x="31" y="32"/>
                        <a:pt x="30" y="30"/>
                        <a:pt x="29" y="28"/>
                      </a:cubicBezTo>
                      <a:cubicBezTo>
                        <a:pt x="30" y="28"/>
                        <a:pt x="30" y="27"/>
                        <a:pt x="31" y="27"/>
                      </a:cubicBezTo>
                      <a:cubicBezTo>
                        <a:pt x="32" y="27"/>
                        <a:pt x="34" y="28"/>
                        <a:pt x="34" y="28"/>
                      </a:cubicBezTo>
                      <a:cubicBezTo>
                        <a:pt x="35" y="27"/>
                        <a:pt x="35" y="27"/>
                        <a:pt x="35" y="27"/>
                      </a:cubicBezTo>
                      <a:cubicBezTo>
                        <a:pt x="35" y="27"/>
                        <a:pt x="33" y="25"/>
                        <a:pt x="32" y="24"/>
                      </a:cubicBezTo>
                      <a:cubicBezTo>
                        <a:pt x="32" y="24"/>
                        <a:pt x="33" y="23"/>
                        <a:pt x="33" y="22"/>
                      </a:cubicBezTo>
                      <a:cubicBezTo>
                        <a:pt x="34" y="22"/>
                        <a:pt x="36" y="22"/>
                        <a:pt x="36" y="22"/>
                      </a:cubicBezTo>
                      <a:close/>
                      <a:moveTo>
                        <a:pt x="18" y="31"/>
                      </a:moveTo>
                      <a:cubicBezTo>
                        <a:pt x="11" y="31"/>
                        <a:pt x="6" y="25"/>
                        <a:pt x="6" y="18"/>
                      </a:cubicBezTo>
                      <a:cubicBezTo>
                        <a:pt x="6" y="11"/>
                        <a:pt x="12" y="5"/>
                        <a:pt x="19" y="5"/>
                      </a:cubicBezTo>
                      <a:cubicBezTo>
                        <a:pt x="26" y="5"/>
                        <a:pt x="31" y="11"/>
                        <a:pt x="31" y="18"/>
                      </a:cubicBezTo>
                      <a:cubicBezTo>
                        <a:pt x="31" y="25"/>
                        <a:pt x="25" y="31"/>
                        <a:pt x="18"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48" name="Freeform 170">
                  <a:extLst>
                    <a:ext uri="{FF2B5EF4-FFF2-40B4-BE49-F238E27FC236}">
                      <a16:creationId xmlns:a16="http://schemas.microsoft.com/office/drawing/2014/main" id="{5F7FAE1E-8FA3-433B-BC68-4072DA6A0243}"/>
                    </a:ext>
                  </a:extLst>
                </p:cNvPr>
                <p:cNvSpPr>
                  <a:spLocks noEditPoints="1"/>
                </p:cNvSpPr>
                <p:nvPr/>
              </p:nvSpPr>
              <p:spPr bwMode="auto">
                <a:xfrm>
                  <a:off x="1400176" y="5678488"/>
                  <a:ext cx="95248" cy="100013"/>
                </a:xfrm>
                <a:custGeom>
                  <a:avLst/>
                  <a:gdLst>
                    <a:gd name="T0" fmla="*/ 11 w 23"/>
                    <a:gd name="T1" fmla="*/ 24 h 24"/>
                    <a:gd name="T2" fmla="*/ 3 w 23"/>
                    <a:gd name="T3" fmla="*/ 20 h 24"/>
                    <a:gd name="T4" fmla="*/ 0 w 23"/>
                    <a:gd name="T5" fmla="*/ 12 h 24"/>
                    <a:gd name="T6" fmla="*/ 3 w 23"/>
                    <a:gd name="T7" fmla="*/ 4 h 24"/>
                    <a:gd name="T8" fmla="*/ 12 w 23"/>
                    <a:gd name="T9" fmla="*/ 0 h 24"/>
                    <a:gd name="T10" fmla="*/ 20 w 23"/>
                    <a:gd name="T11" fmla="*/ 4 h 24"/>
                    <a:gd name="T12" fmla="*/ 23 w 23"/>
                    <a:gd name="T13" fmla="*/ 12 h 24"/>
                    <a:gd name="T14" fmla="*/ 20 w 23"/>
                    <a:gd name="T15" fmla="*/ 20 h 24"/>
                    <a:gd name="T16" fmla="*/ 11 w 23"/>
                    <a:gd name="T17" fmla="*/ 24 h 24"/>
                    <a:gd name="T18" fmla="*/ 12 w 23"/>
                    <a:gd name="T19" fmla="*/ 1 h 24"/>
                    <a:gd name="T20" fmla="*/ 0 w 23"/>
                    <a:gd name="T21" fmla="*/ 12 h 24"/>
                    <a:gd name="T22" fmla="*/ 11 w 23"/>
                    <a:gd name="T23" fmla="*/ 23 h 24"/>
                    <a:gd name="T24" fmla="*/ 23 w 23"/>
                    <a:gd name="T25" fmla="*/ 12 h 24"/>
                    <a:gd name="T26" fmla="*/ 12 w 23"/>
                    <a:gd name="T27"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4">
                      <a:moveTo>
                        <a:pt x="11" y="24"/>
                      </a:moveTo>
                      <a:cubicBezTo>
                        <a:pt x="8" y="24"/>
                        <a:pt x="5" y="22"/>
                        <a:pt x="3" y="20"/>
                      </a:cubicBezTo>
                      <a:cubicBezTo>
                        <a:pt x="1" y="18"/>
                        <a:pt x="0" y="15"/>
                        <a:pt x="0" y="12"/>
                      </a:cubicBezTo>
                      <a:cubicBezTo>
                        <a:pt x="0" y="9"/>
                        <a:pt x="1" y="6"/>
                        <a:pt x="3" y="4"/>
                      </a:cubicBezTo>
                      <a:cubicBezTo>
                        <a:pt x="6" y="1"/>
                        <a:pt x="8" y="0"/>
                        <a:pt x="12" y="0"/>
                      </a:cubicBezTo>
                      <a:cubicBezTo>
                        <a:pt x="15" y="0"/>
                        <a:pt x="18" y="2"/>
                        <a:pt x="20" y="4"/>
                      </a:cubicBezTo>
                      <a:cubicBezTo>
                        <a:pt x="22" y="6"/>
                        <a:pt x="23" y="9"/>
                        <a:pt x="23" y="12"/>
                      </a:cubicBezTo>
                      <a:cubicBezTo>
                        <a:pt x="23" y="15"/>
                        <a:pt x="22" y="18"/>
                        <a:pt x="20" y="20"/>
                      </a:cubicBezTo>
                      <a:cubicBezTo>
                        <a:pt x="17" y="23"/>
                        <a:pt x="15" y="24"/>
                        <a:pt x="11" y="24"/>
                      </a:cubicBezTo>
                      <a:close/>
                      <a:moveTo>
                        <a:pt x="12" y="1"/>
                      </a:moveTo>
                      <a:cubicBezTo>
                        <a:pt x="5" y="0"/>
                        <a:pt x="0" y="6"/>
                        <a:pt x="0" y="12"/>
                      </a:cubicBezTo>
                      <a:cubicBezTo>
                        <a:pt x="0" y="18"/>
                        <a:pt x="5" y="23"/>
                        <a:pt x="11" y="23"/>
                      </a:cubicBezTo>
                      <a:cubicBezTo>
                        <a:pt x="18" y="24"/>
                        <a:pt x="23" y="18"/>
                        <a:pt x="23" y="12"/>
                      </a:cubicBezTo>
                      <a:cubicBezTo>
                        <a:pt x="23" y="6"/>
                        <a:pt x="18" y="1"/>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23" name="组合 122">
                <a:extLst>
                  <a:ext uri="{FF2B5EF4-FFF2-40B4-BE49-F238E27FC236}">
                    <a16:creationId xmlns:a16="http://schemas.microsoft.com/office/drawing/2014/main" id="{F7D833DD-122F-4E8C-9AFA-9FA83D97135F}"/>
                  </a:ext>
                </a:extLst>
              </p:cNvPr>
              <p:cNvGrpSpPr/>
              <p:nvPr/>
            </p:nvGrpSpPr>
            <p:grpSpPr>
              <a:xfrm>
                <a:off x="1604112" y="4269128"/>
                <a:ext cx="105966" cy="229791"/>
                <a:chOff x="2135188" y="5621322"/>
                <a:chExt cx="141288" cy="306404"/>
              </a:xfrm>
              <a:solidFill>
                <a:schemeClr val="bg1"/>
              </a:solidFill>
            </p:grpSpPr>
            <p:sp>
              <p:nvSpPr>
                <p:cNvPr id="237" name="Freeform 171">
                  <a:extLst>
                    <a:ext uri="{FF2B5EF4-FFF2-40B4-BE49-F238E27FC236}">
                      <a16:creationId xmlns:a16="http://schemas.microsoft.com/office/drawing/2014/main" id="{9BDE4375-8398-48D1-B76F-A385E5A1CC15}"/>
                    </a:ext>
                  </a:extLst>
                </p:cNvPr>
                <p:cNvSpPr>
                  <a:spLocks/>
                </p:cNvSpPr>
                <p:nvPr/>
              </p:nvSpPr>
              <p:spPr bwMode="auto">
                <a:xfrm>
                  <a:off x="2135188" y="5700687"/>
                  <a:ext cx="141288" cy="57151"/>
                </a:xfrm>
                <a:custGeom>
                  <a:avLst/>
                  <a:gdLst>
                    <a:gd name="T0" fmla="*/ 34 w 34"/>
                    <a:gd name="T1" fmla="*/ 3 h 14"/>
                    <a:gd name="T2" fmla="*/ 30 w 34"/>
                    <a:gd name="T3" fmla="*/ 0 h 14"/>
                    <a:gd name="T4" fmla="*/ 3 w 34"/>
                    <a:gd name="T5" fmla="*/ 7 h 14"/>
                    <a:gd name="T6" fmla="*/ 0 w 34"/>
                    <a:gd name="T7" fmla="*/ 12 h 14"/>
                    <a:gd name="T8" fmla="*/ 4 w 34"/>
                    <a:gd name="T9" fmla="*/ 14 h 14"/>
                    <a:gd name="T10" fmla="*/ 32 w 34"/>
                    <a:gd name="T11" fmla="*/ 7 h 14"/>
                    <a:gd name="T12" fmla="*/ 34 w 34"/>
                    <a:gd name="T13" fmla="*/ 3 h 14"/>
                  </a:gdLst>
                  <a:ahLst/>
                  <a:cxnLst>
                    <a:cxn ang="0">
                      <a:pos x="T0" y="T1"/>
                    </a:cxn>
                    <a:cxn ang="0">
                      <a:pos x="T2" y="T3"/>
                    </a:cxn>
                    <a:cxn ang="0">
                      <a:pos x="T4" y="T5"/>
                    </a:cxn>
                    <a:cxn ang="0">
                      <a:pos x="T6" y="T7"/>
                    </a:cxn>
                    <a:cxn ang="0">
                      <a:pos x="T8" y="T9"/>
                    </a:cxn>
                    <a:cxn ang="0">
                      <a:pos x="T10" y="T11"/>
                    </a:cxn>
                    <a:cxn ang="0">
                      <a:pos x="T12" y="T13"/>
                    </a:cxn>
                  </a:cxnLst>
                  <a:rect l="0" t="0" r="r" b="b"/>
                  <a:pathLst>
                    <a:path w="34" h="14">
                      <a:moveTo>
                        <a:pt x="34" y="3"/>
                      </a:moveTo>
                      <a:cubicBezTo>
                        <a:pt x="34" y="1"/>
                        <a:pt x="32" y="0"/>
                        <a:pt x="30" y="0"/>
                      </a:cubicBezTo>
                      <a:cubicBezTo>
                        <a:pt x="3" y="7"/>
                        <a:pt x="3" y="7"/>
                        <a:pt x="3" y="7"/>
                      </a:cubicBezTo>
                      <a:cubicBezTo>
                        <a:pt x="1" y="8"/>
                        <a:pt x="0" y="10"/>
                        <a:pt x="0" y="12"/>
                      </a:cubicBezTo>
                      <a:cubicBezTo>
                        <a:pt x="1" y="13"/>
                        <a:pt x="3" y="14"/>
                        <a:pt x="4" y="14"/>
                      </a:cubicBezTo>
                      <a:cubicBezTo>
                        <a:pt x="32" y="7"/>
                        <a:pt x="32" y="7"/>
                        <a:pt x="32" y="7"/>
                      </a:cubicBezTo>
                      <a:cubicBezTo>
                        <a:pt x="33" y="6"/>
                        <a:pt x="34" y="4"/>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38" name="Freeform 172">
                  <a:extLst>
                    <a:ext uri="{FF2B5EF4-FFF2-40B4-BE49-F238E27FC236}">
                      <a16:creationId xmlns:a16="http://schemas.microsoft.com/office/drawing/2014/main" id="{438C78E2-9B8C-419A-9D1C-CE8D1E513C08}"/>
                    </a:ext>
                  </a:extLst>
                </p:cNvPr>
                <p:cNvSpPr>
                  <a:spLocks/>
                </p:cNvSpPr>
                <p:nvPr/>
              </p:nvSpPr>
              <p:spPr bwMode="auto">
                <a:xfrm>
                  <a:off x="2135188" y="5657824"/>
                  <a:ext cx="141288" cy="63499"/>
                </a:xfrm>
                <a:custGeom>
                  <a:avLst/>
                  <a:gdLst>
                    <a:gd name="T0" fmla="*/ 34 w 34"/>
                    <a:gd name="T1" fmla="*/ 3 h 15"/>
                    <a:gd name="T2" fmla="*/ 30 w 34"/>
                    <a:gd name="T3" fmla="*/ 1 h 15"/>
                    <a:gd name="T4" fmla="*/ 3 w 34"/>
                    <a:gd name="T5" fmla="*/ 8 h 15"/>
                    <a:gd name="T6" fmla="*/ 0 w 34"/>
                    <a:gd name="T7" fmla="*/ 12 h 15"/>
                    <a:gd name="T8" fmla="*/ 4 w 34"/>
                    <a:gd name="T9" fmla="*/ 14 h 15"/>
                    <a:gd name="T10" fmla="*/ 32 w 34"/>
                    <a:gd name="T11" fmla="*/ 7 h 15"/>
                    <a:gd name="T12" fmla="*/ 34 w 3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34" h="15">
                      <a:moveTo>
                        <a:pt x="34" y="3"/>
                      </a:moveTo>
                      <a:cubicBezTo>
                        <a:pt x="34" y="1"/>
                        <a:pt x="32" y="0"/>
                        <a:pt x="30" y="1"/>
                      </a:cubicBezTo>
                      <a:cubicBezTo>
                        <a:pt x="3" y="8"/>
                        <a:pt x="3" y="8"/>
                        <a:pt x="3" y="8"/>
                      </a:cubicBezTo>
                      <a:cubicBezTo>
                        <a:pt x="1" y="8"/>
                        <a:pt x="0" y="10"/>
                        <a:pt x="0" y="12"/>
                      </a:cubicBezTo>
                      <a:cubicBezTo>
                        <a:pt x="1" y="14"/>
                        <a:pt x="3" y="15"/>
                        <a:pt x="4" y="14"/>
                      </a:cubicBezTo>
                      <a:cubicBezTo>
                        <a:pt x="32" y="7"/>
                        <a:pt x="32" y="7"/>
                        <a:pt x="32" y="7"/>
                      </a:cubicBezTo>
                      <a:cubicBezTo>
                        <a:pt x="33" y="7"/>
                        <a:pt x="34" y="5"/>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39" name="Freeform 173">
                  <a:extLst>
                    <a:ext uri="{FF2B5EF4-FFF2-40B4-BE49-F238E27FC236}">
                      <a16:creationId xmlns:a16="http://schemas.microsoft.com/office/drawing/2014/main" id="{D2A06C1D-777C-44C3-84A1-39A376C6B228}"/>
                    </a:ext>
                  </a:extLst>
                </p:cNvPr>
                <p:cNvSpPr>
                  <a:spLocks/>
                </p:cNvSpPr>
                <p:nvPr/>
              </p:nvSpPr>
              <p:spPr bwMode="auto">
                <a:xfrm>
                  <a:off x="2135188" y="5621322"/>
                  <a:ext cx="141288" cy="57151"/>
                </a:xfrm>
                <a:custGeom>
                  <a:avLst/>
                  <a:gdLst>
                    <a:gd name="T0" fmla="*/ 0 w 34"/>
                    <a:gd name="T1" fmla="*/ 11 h 14"/>
                    <a:gd name="T2" fmla="*/ 4 w 34"/>
                    <a:gd name="T3" fmla="*/ 14 h 14"/>
                    <a:gd name="T4" fmla="*/ 32 w 34"/>
                    <a:gd name="T5" fmla="*/ 7 h 14"/>
                    <a:gd name="T6" fmla="*/ 34 w 34"/>
                    <a:gd name="T7" fmla="*/ 3 h 14"/>
                    <a:gd name="T8" fmla="*/ 30 w 34"/>
                    <a:gd name="T9" fmla="*/ 0 h 14"/>
                    <a:gd name="T10" fmla="*/ 3 w 34"/>
                    <a:gd name="T11" fmla="*/ 7 h 14"/>
                    <a:gd name="T12" fmla="*/ 0 w 34"/>
                    <a:gd name="T13" fmla="*/ 11 h 14"/>
                  </a:gdLst>
                  <a:ahLst/>
                  <a:cxnLst>
                    <a:cxn ang="0">
                      <a:pos x="T0" y="T1"/>
                    </a:cxn>
                    <a:cxn ang="0">
                      <a:pos x="T2" y="T3"/>
                    </a:cxn>
                    <a:cxn ang="0">
                      <a:pos x="T4" y="T5"/>
                    </a:cxn>
                    <a:cxn ang="0">
                      <a:pos x="T6" y="T7"/>
                    </a:cxn>
                    <a:cxn ang="0">
                      <a:pos x="T8" y="T9"/>
                    </a:cxn>
                    <a:cxn ang="0">
                      <a:pos x="T10" y="T11"/>
                    </a:cxn>
                    <a:cxn ang="0">
                      <a:pos x="T12" y="T13"/>
                    </a:cxn>
                  </a:cxnLst>
                  <a:rect l="0" t="0" r="r" b="b"/>
                  <a:pathLst>
                    <a:path w="34" h="14">
                      <a:moveTo>
                        <a:pt x="0" y="11"/>
                      </a:moveTo>
                      <a:cubicBezTo>
                        <a:pt x="1" y="13"/>
                        <a:pt x="3" y="14"/>
                        <a:pt x="4" y="14"/>
                      </a:cubicBezTo>
                      <a:cubicBezTo>
                        <a:pt x="32" y="7"/>
                        <a:pt x="32" y="7"/>
                        <a:pt x="32" y="7"/>
                      </a:cubicBezTo>
                      <a:cubicBezTo>
                        <a:pt x="33" y="6"/>
                        <a:pt x="34" y="4"/>
                        <a:pt x="34" y="3"/>
                      </a:cubicBezTo>
                      <a:cubicBezTo>
                        <a:pt x="34" y="1"/>
                        <a:pt x="32" y="0"/>
                        <a:pt x="30" y="0"/>
                      </a:cubicBezTo>
                      <a:cubicBezTo>
                        <a:pt x="3" y="7"/>
                        <a:pt x="3" y="7"/>
                        <a:pt x="3" y="7"/>
                      </a:cubicBezTo>
                      <a:cubicBezTo>
                        <a:pt x="1" y="8"/>
                        <a:pt x="0" y="10"/>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40" name="Freeform 174">
                  <a:extLst>
                    <a:ext uri="{FF2B5EF4-FFF2-40B4-BE49-F238E27FC236}">
                      <a16:creationId xmlns:a16="http://schemas.microsoft.com/office/drawing/2014/main" id="{36BFA2D7-CA2F-4A21-BB3D-814A212D6251}"/>
                    </a:ext>
                  </a:extLst>
                </p:cNvPr>
                <p:cNvSpPr>
                  <a:spLocks/>
                </p:cNvSpPr>
                <p:nvPr/>
              </p:nvSpPr>
              <p:spPr bwMode="auto">
                <a:xfrm>
                  <a:off x="2135188" y="5737204"/>
                  <a:ext cx="141288" cy="61912"/>
                </a:xfrm>
                <a:custGeom>
                  <a:avLst/>
                  <a:gdLst>
                    <a:gd name="T0" fmla="*/ 34 w 34"/>
                    <a:gd name="T1" fmla="*/ 3 h 15"/>
                    <a:gd name="T2" fmla="*/ 30 w 34"/>
                    <a:gd name="T3" fmla="*/ 1 h 15"/>
                    <a:gd name="T4" fmla="*/ 3 w 34"/>
                    <a:gd name="T5" fmla="*/ 8 h 15"/>
                    <a:gd name="T6" fmla="*/ 0 w 34"/>
                    <a:gd name="T7" fmla="*/ 12 h 15"/>
                    <a:gd name="T8" fmla="*/ 4 w 34"/>
                    <a:gd name="T9" fmla="*/ 15 h 15"/>
                    <a:gd name="T10" fmla="*/ 32 w 34"/>
                    <a:gd name="T11" fmla="*/ 7 h 15"/>
                    <a:gd name="T12" fmla="*/ 34 w 3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34" h="15">
                      <a:moveTo>
                        <a:pt x="34" y="3"/>
                      </a:moveTo>
                      <a:cubicBezTo>
                        <a:pt x="34" y="1"/>
                        <a:pt x="32" y="0"/>
                        <a:pt x="30" y="1"/>
                      </a:cubicBezTo>
                      <a:cubicBezTo>
                        <a:pt x="3" y="8"/>
                        <a:pt x="3" y="8"/>
                        <a:pt x="3" y="8"/>
                      </a:cubicBezTo>
                      <a:cubicBezTo>
                        <a:pt x="1" y="8"/>
                        <a:pt x="0" y="10"/>
                        <a:pt x="0" y="12"/>
                      </a:cubicBezTo>
                      <a:cubicBezTo>
                        <a:pt x="1" y="14"/>
                        <a:pt x="3" y="15"/>
                        <a:pt x="4" y="15"/>
                      </a:cubicBezTo>
                      <a:cubicBezTo>
                        <a:pt x="32" y="7"/>
                        <a:pt x="32" y="7"/>
                        <a:pt x="32" y="7"/>
                      </a:cubicBezTo>
                      <a:cubicBezTo>
                        <a:pt x="33" y="7"/>
                        <a:pt x="34" y="5"/>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41" name="Freeform 175">
                  <a:extLst>
                    <a:ext uri="{FF2B5EF4-FFF2-40B4-BE49-F238E27FC236}">
                      <a16:creationId xmlns:a16="http://schemas.microsoft.com/office/drawing/2014/main" id="{65388329-3DB8-480C-8436-0208D446865C}"/>
                    </a:ext>
                  </a:extLst>
                </p:cNvPr>
                <p:cNvSpPr>
                  <a:spLocks/>
                </p:cNvSpPr>
                <p:nvPr/>
              </p:nvSpPr>
              <p:spPr bwMode="auto">
                <a:xfrm>
                  <a:off x="2219325" y="5778499"/>
                  <a:ext cx="57151" cy="41275"/>
                </a:xfrm>
                <a:custGeom>
                  <a:avLst/>
                  <a:gdLst>
                    <a:gd name="T0" fmla="*/ 14 w 14"/>
                    <a:gd name="T1" fmla="*/ 3 h 10"/>
                    <a:gd name="T2" fmla="*/ 10 w 14"/>
                    <a:gd name="T3" fmla="*/ 0 h 10"/>
                    <a:gd name="T4" fmla="*/ 0 w 14"/>
                    <a:gd name="T5" fmla="*/ 3 h 10"/>
                    <a:gd name="T6" fmla="*/ 0 w 14"/>
                    <a:gd name="T7" fmla="*/ 10 h 10"/>
                    <a:gd name="T8" fmla="*/ 12 w 14"/>
                    <a:gd name="T9" fmla="*/ 7 h 10"/>
                    <a:gd name="T10" fmla="*/ 14 w 14"/>
                    <a:gd name="T11" fmla="*/ 3 h 10"/>
                  </a:gdLst>
                  <a:ahLst/>
                  <a:cxnLst>
                    <a:cxn ang="0">
                      <a:pos x="T0" y="T1"/>
                    </a:cxn>
                    <a:cxn ang="0">
                      <a:pos x="T2" y="T3"/>
                    </a:cxn>
                    <a:cxn ang="0">
                      <a:pos x="T4" y="T5"/>
                    </a:cxn>
                    <a:cxn ang="0">
                      <a:pos x="T6" y="T7"/>
                    </a:cxn>
                    <a:cxn ang="0">
                      <a:pos x="T8" y="T9"/>
                    </a:cxn>
                    <a:cxn ang="0">
                      <a:pos x="T10" y="T11"/>
                    </a:cxn>
                  </a:cxnLst>
                  <a:rect l="0" t="0" r="r" b="b"/>
                  <a:pathLst>
                    <a:path w="14" h="10">
                      <a:moveTo>
                        <a:pt x="14" y="3"/>
                      </a:moveTo>
                      <a:cubicBezTo>
                        <a:pt x="14" y="1"/>
                        <a:pt x="12" y="0"/>
                        <a:pt x="10" y="0"/>
                      </a:cubicBezTo>
                      <a:cubicBezTo>
                        <a:pt x="0" y="3"/>
                        <a:pt x="0" y="3"/>
                        <a:pt x="0" y="3"/>
                      </a:cubicBezTo>
                      <a:cubicBezTo>
                        <a:pt x="0" y="10"/>
                        <a:pt x="0" y="10"/>
                        <a:pt x="0" y="10"/>
                      </a:cubicBezTo>
                      <a:cubicBezTo>
                        <a:pt x="12" y="7"/>
                        <a:pt x="12" y="7"/>
                        <a:pt x="12" y="7"/>
                      </a:cubicBezTo>
                      <a:cubicBezTo>
                        <a:pt x="13" y="6"/>
                        <a:pt x="14" y="4"/>
                        <a:pt x="1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42" name="Freeform 176">
                  <a:extLst>
                    <a:ext uri="{FF2B5EF4-FFF2-40B4-BE49-F238E27FC236}">
                      <a16:creationId xmlns:a16="http://schemas.microsoft.com/office/drawing/2014/main" id="{F9EA6111-CCB3-46DB-8E15-90DDAF5FE5F2}"/>
                    </a:ext>
                  </a:extLst>
                </p:cNvPr>
                <p:cNvSpPr>
                  <a:spLocks noEditPoints="1"/>
                </p:cNvSpPr>
                <p:nvPr/>
              </p:nvSpPr>
              <p:spPr bwMode="auto">
                <a:xfrm>
                  <a:off x="2147888" y="5783263"/>
                  <a:ext cx="103188" cy="144463"/>
                </a:xfrm>
                <a:custGeom>
                  <a:avLst/>
                  <a:gdLst>
                    <a:gd name="T0" fmla="*/ 17 w 25"/>
                    <a:gd name="T1" fmla="*/ 4 h 35"/>
                    <a:gd name="T2" fmla="*/ 17 w 25"/>
                    <a:gd name="T3" fmla="*/ 10 h 35"/>
                    <a:gd name="T4" fmla="*/ 16 w 25"/>
                    <a:gd name="T5" fmla="*/ 10 h 35"/>
                    <a:gd name="T6" fmla="*/ 16 w 25"/>
                    <a:gd name="T7" fmla="*/ 12 h 35"/>
                    <a:gd name="T8" fmla="*/ 11 w 25"/>
                    <a:gd name="T9" fmla="*/ 12 h 35"/>
                    <a:gd name="T10" fmla="*/ 11 w 25"/>
                    <a:gd name="T11" fmla="*/ 10 h 35"/>
                    <a:gd name="T12" fmla="*/ 10 w 25"/>
                    <a:gd name="T13" fmla="*/ 10 h 35"/>
                    <a:gd name="T14" fmla="*/ 10 w 25"/>
                    <a:gd name="T15" fmla="*/ 6 h 35"/>
                    <a:gd name="T16" fmla="*/ 7 w 25"/>
                    <a:gd name="T17" fmla="*/ 1 h 35"/>
                    <a:gd name="T18" fmla="*/ 2 w 25"/>
                    <a:gd name="T19" fmla="*/ 0 h 35"/>
                    <a:gd name="T20" fmla="*/ 0 w 25"/>
                    <a:gd name="T21" fmla="*/ 4 h 35"/>
                    <a:gd name="T22" fmla="*/ 5 w 25"/>
                    <a:gd name="T23" fmla="*/ 8 h 35"/>
                    <a:gd name="T24" fmla="*/ 5 w 25"/>
                    <a:gd name="T25" fmla="*/ 10 h 35"/>
                    <a:gd name="T26" fmla="*/ 4 w 25"/>
                    <a:gd name="T27" fmla="*/ 10 h 35"/>
                    <a:gd name="T28" fmla="*/ 4 w 25"/>
                    <a:gd name="T29" fmla="*/ 12 h 35"/>
                    <a:gd name="T30" fmla="*/ 2 w 25"/>
                    <a:gd name="T31" fmla="*/ 12 h 35"/>
                    <a:gd name="T32" fmla="*/ 2 w 25"/>
                    <a:gd name="T33" fmla="*/ 17 h 35"/>
                    <a:gd name="T34" fmla="*/ 6 w 25"/>
                    <a:gd name="T35" fmla="*/ 21 h 35"/>
                    <a:gd name="T36" fmla="*/ 6 w 25"/>
                    <a:gd name="T37" fmla="*/ 30 h 35"/>
                    <a:gd name="T38" fmla="*/ 7 w 25"/>
                    <a:gd name="T39" fmla="*/ 31 h 35"/>
                    <a:gd name="T40" fmla="*/ 9 w 25"/>
                    <a:gd name="T41" fmla="*/ 31 h 35"/>
                    <a:gd name="T42" fmla="*/ 18 w 25"/>
                    <a:gd name="T43" fmla="*/ 31 h 35"/>
                    <a:gd name="T44" fmla="*/ 20 w 25"/>
                    <a:gd name="T45" fmla="*/ 31 h 35"/>
                    <a:gd name="T46" fmla="*/ 21 w 25"/>
                    <a:gd name="T47" fmla="*/ 30 h 35"/>
                    <a:gd name="T48" fmla="*/ 21 w 25"/>
                    <a:gd name="T49" fmla="*/ 21 h 35"/>
                    <a:gd name="T50" fmla="*/ 25 w 25"/>
                    <a:gd name="T51" fmla="*/ 17 h 35"/>
                    <a:gd name="T52" fmla="*/ 25 w 25"/>
                    <a:gd name="T53" fmla="*/ 12 h 35"/>
                    <a:gd name="T54" fmla="*/ 23 w 25"/>
                    <a:gd name="T55" fmla="*/ 12 h 35"/>
                    <a:gd name="T56" fmla="*/ 23 w 25"/>
                    <a:gd name="T57" fmla="*/ 10 h 35"/>
                    <a:gd name="T58" fmla="*/ 22 w 25"/>
                    <a:gd name="T59" fmla="*/ 10 h 35"/>
                    <a:gd name="T60" fmla="*/ 22 w 25"/>
                    <a:gd name="T61" fmla="*/ 6 h 35"/>
                    <a:gd name="T62" fmla="*/ 17 w 25"/>
                    <a:gd name="T63" fmla="*/ 3 h 35"/>
                    <a:gd name="T64" fmla="*/ 17 w 25"/>
                    <a:gd name="T65" fmla="*/ 4 h 35"/>
                    <a:gd name="T66" fmla="*/ 20 w 25"/>
                    <a:gd name="T67" fmla="*/ 17 h 35"/>
                    <a:gd name="T68" fmla="*/ 17 w 25"/>
                    <a:gd name="T69" fmla="*/ 19 h 35"/>
                    <a:gd name="T70" fmla="*/ 17 w 25"/>
                    <a:gd name="T71" fmla="*/ 27 h 35"/>
                    <a:gd name="T72" fmla="*/ 10 w 25"/>
                    <a:gd name="T73" fmla="*/ 27 h 35"/>
                    <a:gd name="T74" fmla="*/ 10 w 25"/>
                    <a:gd name="T75" fmla="*/ 19 h 35"/>
                    <a:gd name="T76" fmla="*/ 7 w 25"/>
                    <a:gd name="T77" fmla="*/ 17 h 35"/>
                    <a:gd name="T78" fmla="*/ 7 w 25"/>
                    <a:gd name="T79" fmla="*/ 16 h 35"/>
                    <a:gd name="T80" fmla="*/ 7 w 25"/>
                    <a:gd name="T81" fmla="*/ 16 h 35"/>
                    <a:gd name="T82" fmla="*/ 20 w 25"/>
                    <a:gd name="T83" fmla="*/ 16 h 35"/>
                    <a:gd name="T84" fmla="*/ 20 w 25"/>
                    <a:gd name="T85"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 h="35">
                      <a:moveTo>
                        <a:pt x="17" y="4"/>
                      </a:moveTo>
                      <a:cubicBezTo>
                        <a:pt x="17" y="10"/>
                        <a:pt x="17" y="10"/>
                        <a:pt x="17" y="10"/>
                      </a:cubicBezTo>
                      <a:cubicBezTo>
                        <a:pt x="16" y="10"/>
                        <a:pt x="16" y="10"/>
                        <a:pt x="16" y="10"/>
                      </a:cubicBezTo>
                      <a:cubicBezTo>
                        <a:pt x="16" y="12"/>
                        <a:pt x="16" y="12"/>
                        <a:pt x="16" y="12"/>
                      </a:cubicBezTo>
                      <a:cubicBezTo>
                        <a:pt x="11" y="12"/>
                        <a:pt x="11" y="12"/>
                        <a:pt x="11" y="12"/>
                      </a:cubicBezTo>
                      <a:cubicBezTo>
                        <a:pt x="11" y="10"/>
                        <a:pt x="11" y="10"/>
                        <a:pt x="11" y="10"/>
                      </a:cubicBezTo>
                      <a:cubicBezTo>
                        <a:pt x="10" y="10"/>
                        <a:pt x="10" y="10"/>
                        <a:pt x="10" y="10"/>
                      </a:cubicBezTo>
                      <a:cubicBezTo>
                        <a:pt x="10" y="6"/>
                        <a:pt x="10" y="6"/>
                        <a:pt x="10" y="6"/>
                      </a:cubicBezTo>
                      <a:cubicBezTo>
                        <a:pt x="10" y="4"/>
                        <a:pt x="9" y="2"/>
                        <a:pt x="7" y="1"/>
                      </a:cubicBezTo>
                      <a:cubicBezTo>
                        <a:pt x="4" y="0"/>
                        <a:pt x="2" y="0"/>
                        <a:pt x="2" y="0"/>
                      </a:cubicBezTo>
                      <a:cubicBezTo>
                        <a:pt x="0" y="1"/>
                        <a:pt x="0" y="4"/>
                        <a:pt x="0" y="4"/>
                      </a:cubicBezTo>
                      <a:cubicBezTo>
                        <a:pt x="2" y="4"/>
                        <a:pt x="5" y="5"/>
                        <a:pt x="5" y="8"/>
                      </a:cubicBezTo>
                      <a:cubicBezTo>
                        <a:pt x="5" y="10"/>
                        <a:pt x="5" y="10"/>
                        <a:pt x="5" y="10"/>
                      </a:cubicBezTo>
                      <a:cubicBezTo>
                        <a:pt x="4" y="10"/>
                        <a:pt x="4" y="10"/>
                        <a:pt x="4" y="10"/>
                      </a:cubicBezTo>
                      <a:cubicBezTo>
                        <a:pt x="4" y="12"/>
                        <a:pt x="4" y="12"/>
                        <a:pt x="4" y="12"/>
                      </a:cubicBezTo>
                      <a:cubicBezTo>
                        <a:pt x="2" y="12"/>
                        <a:pt x="2" y="12"/>
                        <a:pt x="2" y="12"/>
                      </a:cubicBezTo>
                      <a:cubicBezTo>
                        <a:pt x="2" y="17"/>
                        <a:pt x="2" y="17"/>
                        <a:pt x="2" y="17"/>
                      </a:cubicBezTo>
                      <a:cubicBezTo>
                        <a:pt x="6" y="21"/>
                        <a:pt x="6" y="21"/>
                        <a:pt x="6" y="21"/>
                      </a:cubicBezTo>
                      <a:cubicBezTo>
                        <a:pt x="6" y="30"/>
                        <a:pt x="6" y="30"/>
                        <a:pt x="6" y="30"/>
                      </a:cubicBezTo>
                      <a:cubicBezTo>
                        <a:pt x="6" y="30"/>
                        <a:pt x="6" y="31"/>
                        <a:pt x="7" y="31"/>
                      </a:cubicBezTo>
                      <a:cubicBezTo>
                        <a:pt x="9" y="31"/>
                        <a:pt x="9" y="31"/>
                        <a:pt x="9" y="31"/>
                      </a:cubicBezTo>
                      <a:cubicBezTo>
                        <a:pt x="11" y="35"/>
                        <a:pt x="16" y="35"/>
                        <a:pt x="18" y="31"/>
                      </a:cubicBezTo>
                      <a:cubicBezTo>
                        <a:pt x="20" y="31"/>
                        <a:pt x="20" y="31"/>
                        <a:pt x="20" y="31"/>
                      </a:cubicBezTo>
                      <a:cubicBezTo>
                        <a:pt x="21" y="31"/>
                        <a:pt x="21" y="30"/>
                        <a:pt x="21" y="30"/>
                      </a:cubicBezTo>
                      <a:cubicBezTo>
                        <a:pt x="21" y="21"/>
                        <a:pt x="21" y="21"/>
                        <a:pt x="21" y="21"/>
                      </a:cubicBezTo>
                      <a:cubicBezTo>
                        <a:pt x="25" y="17"/>
                        <a:pt x="25" y="17"/>
                        <a:pt x="25" y="17"/>
                      </a:cubicBezTo>
                      <a:cubicBezTo>
                        <a:pt x="25" y="12"/>
                        <a:pt x="25" y="12"/>
                        <a:pt x="25" y="12"/>
                      </a:cubicBezTo>
                      <a:cubicBezTo>
                        <a:pt x="23" y="12"/>
                        <a:pt x="23" y="12"/>
                        <a:pt x="23" y="12"/>
                      </a:cubicBezTo>
                      <a:cubicBezTo>
                        <a:pt x="23" y="10"/>
                        <a:pt x="23" y="10"/>
                        <a:pt x="23" y="10"/>
                      </a:cubicBezTo>
                      <a:cubicBezTo>
                        <a:pt x="22" y="10"/>
                        <a:pt x="22" y="10"/>
                        <a:pt x="22" y="10"/>
                      </a:cubicBezTo>
                      <a:cubicBezTo>
                        <a:pt x="22" y="6"/>
                        <a:pt x="22" y="6"/>
                        <a:pt x="22" y="6"/>
                      </a:cubicBezTo>
                      <a:cubicBezTo>
                        <a:pt x="17" y="3"/>
                        <a:pt x="17" y="3"/>
                        <a:pt x="17" y="3"/>
                      </a:cubicBezTo>
                      <a:lnTo>
                        <a:pt x="17" y="4"/>
                      </a:lnTo>
                      <a:close/>
                      <a:moveTo>
                        <a:pt x="20" y="17"/>
                      </a:moveTo>
                      <a:cubicBezTo>
                        <a:pt x="17" y="19"/>
                        <a:pt x="17" y="19"/>
                        <a:pt x="17" y="19"/>
                      </a:cubicBezTo>
                      <a:cubicBezTo>
                        <a:pt x="17" y="27"/>
                        <a:pt x="17" y="27"/>
                        <a:pt x="17" y="27"/>
                      </a:cubicBezTo>
                      <a:cubicBezTo>
                        <a:pt x="10" y="27"/>
                        <a:pt x="10" y="27"/>
                        <a:pt x="10" y="27"/>
                      </a:cubicBezTo>
                      <a:cubicBezTo>
                        <a:pt x="10" y="19"/>
                        <a:pt x="10" y="19"/>
                        <a:pt x="10" y="19"/>
                      </a:cubicBezTo>
                      <a:cubicBezTo>
                        <a:pt x="7" y="17"/>
                        <a:pt x="7" y="17"/>
                        <a:pt x="7" y="17"/>
                      </a:cubicBezTo>
                      <a:cubicBezTo>
                        <a:pt x="7" y="16"/>
                        <a:pt x="7" y="16"/>
                        <a:pt x="7" y="16"/>
                      </a:cubicBezTo>
                      <a:cubicBezTo>
                        <a:pt x="7" y="16"/>
                        <a:pt x="7" y="16"/>
                        <a:pt x="7" y="16"/>
                      </a:cubicBezTo>
                      <a:cubicBezTo>
                        <a:pt x="20" y="16"/>
                        <a:pt x="20" y="16"/>
                        <a:pt x="20" y="16"/>
                      </a:cubicBezTo>
                      <a:lnTo>
                        <a:pt x="2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24" name="Freeform 177">
                <a:extLst>
                  <a:ext uri="{FF2B5EF4-FFF2-40B4-BE49-F238E27FC236}">
                    <a16:creationId xmlns:a16="http://schemas.microsoft.com/office/drawing/2014/main" id="{A318D7E2-71C1-4937-90EA-4B3F4DBA9436}"/>
                  </a:ext>
                </a:extLst>
              </p:cNvPr>
              <p:cNvSpPr>
                <a:spLocks noEditPoints="1"/>
              </p:cNvSpPr>
              <p:nvPr/>
            </p:nvSpPr>
            <p:spPr bwMode="auto">
              <a:xfrm>
                <a:off x="4366362" y="4278653"/>
                <a:ext cx="210741" cy="210741"/>
              </a:xfrm>
              <a:custGeom>
                <a:avLst/>
                <a:gdLst>
                  <a:gd name="T0" fmla="*/ 68 w 68"/>
                  <a:gd name="T1" fmla="*/ 34 h 68"/>
                  <a:gd name="T2" fmla="*/ 52 w 68"/>
                  <a:gd name="T3" fmla="*/ 32 h 68"/>
                  <a:gd name="T4" fmla="*/ 66 w 68"/>
                  <a:gd name="T5" fmla="*/ 26 h 68"/>
                  <a:gd name="T6" fmla="*/ 66 w 68"/>
                  <a:gd name="T7" fmla="*/ 23 h 68"/>
                  <a:gd name="T8" fmla="*/ 52 w 68"/>
                  <a:gd name="T9" fmla="*/ 15 h 68"/>
                  <a:gd name="T10" fmla="*/ 44 w 68"/>
                  <a:gd name="T11" fmla="*/ 1 h 68"/>
                  <a:gd name="T12" fmla="*/ 41 w 68"/>
                  <a:gd name="T13" fmla="*/ 1 h 68"/>
                  <a:gd name="T14" fmla="*/ 35 w 68"/>
                  <a:gd name="T15" fmla="*/ 15 h 68"/>
                  <a:gd name="T16" fmla="*/ 34 w 68"/>
                  <a:gd name="T17" fmla="*/ 0 h 68"/>
                  <a:gd name="T18" fmla="*/ 32 w 68"/>
                  <a:gd name="T19" fmla="*/ 15 h 68"/>
                  <a:gd name="T20" fmla="*/ 26 w 68"/>
                  <a:gd name="T21" fmla="*/ 1 h 68"/>
                  <a:gd name="T22" fmla="*/ 23 w 68"/>
                  <a:gd name="T23" fmla="*/ 1 h 68"/>
                  <a:gd name="T24" fmla="*/ 15 w 68"/>
                  <a:gd name="T25" fmla="*/ 15 h 68"/>
                  <a:gd name="T26" fmla="*/ 1 w 68"/>
                  <a:gd name="T27" fmla="*/ 23 h 68"/>
                  <a:gd name="T28" fmla="*/ 1 w 68"/>
                  <a:gd name="T29" fmla="*/ 26 h 68"/>
                  <a:gd name="T30" fmla="*/ 15 w 68"/>
                  <a:gd name="T31" fmla="*/ 32 h 68"/>
                  <a:gd name="T32" fmla="*/ 0 w 68"/>
                  <a:gd name="T33" fmla="*/ 34 h 68"/>
                  <a:gd name="T34" fmla="*/ 15 w 68"/>
                  <a:gd name="T35" fmla="*/ 35 h 68"/>
                  <a:gd name="T36" fmla="*/ 1 w 68"/>
                  <a:gd name="T37" fmla="*/ 41 h 68"/>
                  <a:gd name="T38" fmla="*/ 1 w 68"/>
                  <a:gd name="T39" fmla="*/ 44 h 68"/>
                  <a:gd name="T40" fmla="*/ 15 w 68"/>
                  <a:gd name="T41" fmla="*/ 52 h 68"/>
                  <a:gd name="T42" fmla="*/ 23 w 68"/>
                  <a:gd name="T43" fmla="*/ 66 h 68"/>
                  <a:gd name="T44" fmla="*/ 26 w 68"/>
                  <a:gd name="T45" fmla="*/ 66 h 68"/>
                  <a:gd name="T46" fmla="*/ 32 w 68"/>
                  <a:gd name="T47" fmla="*/ 52 h 68"/>
                  <a:gd name="T48" fmla="*/ 34 w 68"/>
                  <a:gd name="T49" fmla="*/ 68 h 68"/>
                  <a:gd name="T50" fmla="*/ 35 w 68"/>
                  <a:gd name="T51" fmla="*/ 52 h 68"/>
                  <a:gd name="T52" fmla="*/ 41 w 68"/>
                  <a:gd name="T53" fmla="*/ 66 h 68"/>
                  <a:gd name="T54" fmla="*/ 44 w 68"/>
                  <a:gd name="T55" fmla="*/ 66 h 68"/>
                  <a:gd name="T56" fmla="*/ 52 w 68"/>
                  <a:gd name="T57" fmla="*/ 52 h 68"/>
                  <a:gd name="T58" fmla="*/ 66 w 68"/>
                  <a:gd name="T59" fmla="*/ 44 h 68"/>
                  <a:gd name="T60" fmla="*/ 66 w 68"/>
                  <a:gd name="T61" fmla="*/ 41 h 68"/>
                  <a:gd name="T62" fmla="*/ 52 w 68"/>
                  <a:gd name="T63" fmla="*/ 35 h 68"/>
                  <a:gd name="T64" fmla="*/ 34 w 68"/>
                  <a:gd name="T65" fmla="*/ 42 h 68"/>
                  <a:gd name="T66" fmla="*/ 34 w 68"/>
                  <a:gd name="T67" fmla="*/ 25 h 68"/>
                  <a:gd name="T68" fmla="*/ 34 w 68"/>
                  <a:gd name="T69"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 h="68">
                    <a:moveTo>
                      <a:pt x="66" y="35"/>
                    </a:moveTo>
                    <a:cubicBezTo>
                      <a:pt x="67" y="35"/>
                      <a:pt x="68" y="34"/>
                      <a:pt x="68" y="34"/>
                    </a:cubicBezTo>
                    <a:cubicBezTo>
                      <a:pt x="68" y="33"/>
                      <a:pt x="67" y="32"/>
                      <a:pt x="66" y="32"/>
                    </a:cubicBezTo>
                    <a:cubicBezTo>
                      <a:pt x="52" y="32"/>
                      <a:pt x="52" y="32"/>
                      <a:pt x="52" y="32"/>
                    </a:cubicBezTo>
                    <a:cubicBezTo>
                      <a:pt x="52" y="26"/>
                      <a:pt x="52" y="26"/>
                      <a:pt x="52" y="26"/>
                    </a:cubicBezTo>
                    <a:cubicBezTo>
                      <a:pt x="66" y="26"/>
                      <a:pt x="66" y="26"/>
                      <a:pt x="66" y="26"/>
                    </a:cubicBezTo>
                    <a:cubicBezTo>
                      <a:pt x="67" y="26"/>
                      <a:pt x="68" y="25"/>
                      <a:pt x="68" y="25"/>
                    </a:cubicBezTo>
                    <a:cubicBezTo>
                      <a:pt x="68" y="24"/>
                      <a:pt x="67" y="23"/>
                      <a:pt x="66" y="23"/>
                    </a:cubicBezTo>
                    <a:cubicBezTo>
                      <a:pt x="52" y="23"/>
                      <a:pt x="52" y="23"/>
                      <a:pt x="52" y="23"/>
                    </a:cubicBezTo>
                    <a:cubicBezTo>
                      <a:pt x="52" y="15"/>
                      <a:pt x="52" y="15"/>
                      <a:pt x="52" y="15"/>
                    </a:cubicBezTo>
                    <a:cubicBezTo>
                      <a:pt x="44" y="15"/>
                      <a:pt x="44" y="15"/>
                      <a:pt x="44" y="15"/>
                    </a:cubicBezTo>
                    <a:cubicBezTo>
                      <a:pt x="44" y="1"/>
                      <a:pt x="44" y="1"/>
                      <a:pt x="44" y="1"/>
                    </a:cubicBezTo>
                    <a:cubicBezTo>
                      <a:pt x="44" y="0"/>
                      <a:pt x="44" y="0"/>
                      <a:pt x="43" y="0"/>
                    </a:cubicBezTo>
                    <a:cubicBezTo>
                      <a:pt x="42" y="0"/>
                      <a:pt x="41" y="0"/>
                      <a:pt x="41" y="1"/>
                    </a:cubicBezTo>
                    <a:cubicBezTo>
                      <a:pt x="41" y="15"/>
                      <a:pt x="41" y="15"/>
                      <a:pt x="41" y="15"/>
                    </a:cubicBezTo>
                    <a:cubicBezTo>
                      <a:pt x="35" y="15"/>
                      <a:pt x="35" y="15"/>
                      <a:pt x="35" y="15"/>
                    </a:cubicBezTo>
                    <a:cubicBezTo>
                      <a:pt x="35" y="1"/>
                      <a:pt x="35" y="1"/>
                      <a:pt x="35" y="1"/>
                    </a:cubicBezTo>
                    <a:cubicBezTo>
                      <a:pt x="35" y="0"/>
                      <a:pt x="34" y="0"/>
                      <a:pt x="34" y="0"/>
                    </a:cubicBezTo>
                    <a:cubicBezTo>
                      <a:pt x="33" y="0"/>
                      <a:pt x="32" y="0"/>
                      <a:pt x="32" y="1"/>
                    </a:cubicBezTo>
                    <a:cubicBezTo>
                      <a:pt x="32" y="15"/>
                      <a:pt x="32" y="15"/>
                      <a:pt x="32" y="15"/>
                    </a:cubicBezTo>
                    <a:cubicBezTo>
                      <a:pt x="26" y="15"/>
                      <a:pt x="26" y="15"/>
                      <a:pt x="26" y="15"/>
                    </a:cubicBezTo>
                    <a:cubicBezTo>
                      <a:pt x="26" y="1"/>
                      <a:pt x="26" y="1"/>
                      <a:pt x="26" y="1"/>
                    </a:cubicBezTo>
                    <a:cubicBezTo>
                      <a:pt x="26" y="0"/>
                      <a:pt x="25" y="0"/>
                      <a:pt x="25" y="0"/>
                    </a:cubicBezTo>
                    <a:cubicBezTo>
                      <a:pt x="24" y="0"/>
                      <a:pt x="23" y="0"/>
                      <a:pt x="23" y="1"/>
                    </a:cubicBezTo>
                    <a:cubicBezTo>
                      <a:pt x="23" y="15"/>
                      <a:pt x="23" y="15"/>
                      <a:pt x="23" y="15"/>
                    </a:cubicBezTo>
                    <a:cubicBezTo>
                      <a:pt x="15" y="15"/>
                      <a:pt x="15" y="15"/>
                      <a:pt x="15" y="15"/>
                    </a:cubicBezTo>
                    <a:cubicBezTo>
                      <a:pt x="15" y="23"/>
                      <a:pt x="15" y="23"/>
                      <a:pt x="15" y="23"/>
                    </a:cubicBezTo>
                    <a:cubicBezTo>
                      <a:pt x="1" y="23"/>
                      <a:pt x="1" y="23"/>
                      <a:pt x="1" y="23"/>
                    </a:cubicBezTo>
                    <a:cubicBezTo>
                      <a:pt x="0" y="23"/>
                      <a:pt x="0" y="24"/>
                      <a:pt x="0" y="25"/>
                    </a:cubicBezTo>
                    <a:cubicBezTo>
                      <a:pt x="0" y="25"/>
                      <a:pt x="0" y="26"/>
                      <a:pt x="1" y="26"/>
                    </a:cubicBezTo>
                    <a:cubicBezTo>
                      <a:pt x="15" y="26"/>
                      <a:pt x="15" y="26"/>
                      <a:pt x="15" y="26"/>
                    </a:cubicBezTo>
                    <a:cubicBezTo>
                      <a:pt x="15" y="32"/>
                      <a:pt x="15" y="32"/>
                      <a:pt x="15" y="32"/>
                    </a:cubicBezTo>
                    <a:cubicBezTo>
                      <a:pt x="1" y="32"/>
                      <a:pt x="1" y="32"/>
                      <a:pt x="1" y="32"/>
                    </a:cubicBezTo>
                    <a:cubicBezTo>
                      <a:pt x="0" y="32"/>
                      <a:pt x="0" y="33"/>
                      <a:pt x="0" y="34"/>
                    </a:cubicBezTo>
                    <a:cubicBezTo>
                      <a:pt x="0" y="34"/>
                      <a:pt x="0" y="35"/>
                      <a:pt x="1" y="35"/>
                    </a:cubicBezTo>
                    <a:cubicBezTo>
                      <a:pt x="15" y="35"/>
                      <a:pt x="15" y="35"/>
                      <a:pt x="15" y="35"/>
                    </a:cubicBezTo>
                    <a:cubicBezTo>
                      <a:pt x="15" y="41"/>
                      <a:pt x="15" y="41"/>
                      <a:pt x="15" y="41"/>
                    </a:cubicBezTo>
                    <a:cubicBezTo>
                      <a:pt x="1" y="41"/>
                      <a:pt x="1" y="41"/>
                      <a:pt x="1" y="41"/>
                    </a:cubicBezTo>
                    <a:cubicBezTo>
                      <a:pt x="0" y="41"/>
                      <a:pt x="0" y="42"/>
                      <a:pt x="0" y="43"/>
                    </a:cubicBezTo>
                    <a:cubicBezTo>
                      <a:pt x="0" y="44"/>
                      <a:pt x="0" y="44"/>
                      <a:pt x="1" y="44"/>
                    </a:cubicBezTo>
                    <a:cubicBezTo>
                      <a:pt x="15" y="44"/>
                      <a:pt x="15" y="44"/>
                      <a:pt x="15" y="44"/>
                    </a:cubicBezTo>
                    <a:cubicBezTo>
                      <a:pt x="15" y="52"/>
                      <a:pt x="15" y="52"/>
                      <a:pt x="15" y="52"/>
                    </a:cubicBezTo>
                    <a:cubicBezTo>
                      <a:pt x="23" y="52"/>
                      <a:pt x="23" y="52"/>
                      <a:pt x="23" y="52"/>
                    </a:cubicBezTo>
                    <a:cubicBezTo>
                      <a:pt x="23" y="66"/>
                      <a:pt x="23" y="66"/>
                      <a:pt x="23" y="66"/>
                    </a:cubicBezTo>
                    <a:cubicBezTo>
                      <a:pt x="23" y="67"/>
                      <a:pt x="24" y="68"/>
                      <a:pt x="25" y="68"/>
                    </a:cubicBezTo>
                    <a:cubicBezTo>
                      <a:pt x="25" y="68"/>
                      <a:pt x="26" y="67"/>
                      <a:pt x="26" y="66"/>
                    </a:cubicBezTo>
                    <a:cubicBezTo>
                      <a:pt x="26" y="52"/>
                      <a:pt x="26" y="52"/>
                      <a:pt x="26" y="52"/>
                    </a:cubicBezTo>
                    <a:cubicBezTo>
                      <a:pt x="32" y="52"/>
                      <a:pt x="32" y="52"/>
                      <a:pt x="32" y="52"/>
                    </a:cubicBezTo>
                    <a:cubicBezTo>
                      <a:pt x="32" y="66"/>
                      <a:pt x="32" y="66"/>
                      <a:pt x="32" y="66"/>
                    </a:cubicBezTo>
                    <a:cubicBezTo>
                      <a:pt x="32" y="67"/>
                      <a:pt x="33" y="68"/>
                      <a:pt x="34" y="68"/>
                    </a:cubicBezTo>
                    <a:cubicBezTo>
                      <a:pt x="34" y="68"/>
                      <a:pt x="35" y="67"/>
                      <a:pt x="35" y="66"/>
                    </a:cubicBezTo>
                    <a:cubicBezTo>
                      <a:pt x="35" y="52"/>
                      <a:pt x="35" y="52"/>
                      <a:pt x="35" y="52"/>
                    </a:cubicBezTo>
                    <a:cubicBezTo>
                      <a:pt x="41" y="52"/>
                      <a:pt x="41" y="52"/>
                      <a:pt x="41" y="52"/>
                    </a:cubicBezTo>
                    <a:cubicBezTo>
                      <a:pt x="41" y="66"/>
                      <a:pt x="41" y="66"/>
                      <a:pt x="41" y="66"/>
                    </a:cubicBezTo>
                    <a:cubicBezTo>
                      <a:pt x="41" y="67"/>
                      <a:pt x="42" y="68"/>
                      <a:pt x="43" y="68"/>
                    </a:cubicBezTo>
                    <a:cubicBezTo>
                      <a:pt x="44" y="68"/>
                      <a:pt x="44" y="67"/>
                      <a:pt x="44" y="66"/>
                    </a:cubicBezTo>
                    <a:cubicBezTo>
                      <a:pt x="44" y="52"/>
                      <a:pt x="44" y="52"/>
                      <a:pt x="44" y="52"/>
                    </a:cubicBezTo>
                    <a:cubicBezTo>
                      <a:pt x="52" y="52"/>
                      <a:pt x="52" y="52"/>
                      <a:pt x="52" y="52"/>
                    </a:cubicBezTo>
                    <a:cubicBezTo>
                      <a:pt x="52" y="44"/>
                      <a:pt x="52" y="44"/>
                      <a:pt x="52" y="44"/>
                    </a:cubicBezTo>
                    <a:cubicBezTo>
                      <a:pt x="66" y="44"/>
                      <a:pt x="66" y="44"/>
                      <a:pt x="66" y="44"/>
                    </a:cubicBezTo>
                    <a:cubicBezTo>
                      <a:pt x="67" y="44"/>
                      <a:pt x="68" y="44"/>
                      <a:pt x="68" y="43"/>
                    </a:cubicBezTo>
                    <a:cubicBezTo>
                      <a:pt x="68" y="42"/>
                      <a:pt x="67" y="41"/>
                      <a:pt x="66" y="41"/>
                    </a:cubicBezTo>
                    <a:cubicBezTo>
                      <a:pt x="52" y="41"/>
                      <a:pt x="52" y="41"/>
                      <a:pt x="52" y="41"/>
                    </a:cubicBezTo>
                    <a:cubicBezTo>
                      <a:pt x="52" y="35"/>
                      <a:pt x="52" y="35"/>
                      <a:pt x="52" y="35"/>
                    </a:cubicBezTo>
                    <a:lnTo>
                      <a:pt x="66" y="35"/>
                    </a:lnTo>
                    <a:close/>
                    <a:moveTo>
                      <a:pt x="34" y="42"/>
                    </a:moveTo>
                    <a:cubicBezTo>
                      <a:pt x="29" y="42"/>
                      <a:pt x="25" y="38"/>
                      <a:pt x="25" y="34"/>
                    </a:cubicBezTo>
                    <a:cubicBezTo>
                      <a:pt x="25" y="29"/>
                      <a:pt x="29" y="25"/>
                      <a:pt x="34" y="25"/>
                    </a:cubicBezTo>
                    <a:cubicBezTo>
                      <a:pt x="38" y="25"/>
                      <a:pt x="42" y="29"/>
                      <a:pt x="42" y="34"/>
                    </a:cubicBezTo>
                    <a:cubicBezTo>
                      <a:pt x="42" y="38"/>
                      <a:pt x="38" y="42"/>
                      <a:pt x="34" y="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25" name="组合 124">
                <a:extLst>
                  <a:ext uri="{FF2B5EF4-FFF2-40B4-BE49-F238E27FC236}">
                    <a16:creationId xmlns:a16="http://schemas.microsoft.com/office/drawing/2014/main" id="{81E04ABF-EEA5-497F-8741-AA6C0D53A8CE}"/>
                  </a:ext>
                </a:extLst>
              </p:cNvPr>
              <p:cNvGrpSpPr/>
              <p:nvPr/>
            </p:nvGrpSpPr>
            <p:grpSpPr>
              <a:xfrm>
                <a:off x="3827009" y="4280439"/>
                <a:ext cx="158354" cy="207169"/>
                <a:chOff x="5099050" y="5634038"/>
                <a:chExt cx="211138" cy="276225"/>
              </a:xfrm>
              <a:solidFill>
                <a:schemeClr val="bg1"/>
              </a:solidFill>
            </p:grpSpPr>
            <p:sp>
              <p:nvSpPr>
                <p:cNvPr id="235" name="Freeform 178">
                  <a:extLst>
                    <a:ext uri="{FF2B5EF4-FFF2-40B4-BE49-F238E27FC236}">
                      <a16:creationId xmlns:a16="http://schemas.microsoft.com/office/drawing/2014/main" id="{94FB3E7F-7970-4A81-9148-5FDBB26CCF1D}"/>
                    </a:ext>
                  </a:extLst>
                </p:cNvPr>
                <p:cNvSpPr>
                  <a:spLocks noEditPoints="1"/>
                </p:cNvSpPr>
                <p:nvPr/>
              </p:nvSpPr>
              <p:spPr bwMode="auto">
                <a:xfrm>
                  <a:off x="5153024" y="5741989"/>
                  <a:ext cx="103188" cy="103188"/>
                </a:xfrm>
                <a:custGeom>
                  <a:avLst/>
                  <a:gdLst>
                    <a:gd name="T0" fmla="*/ 25 w 25"/>
                    <a:gd name="T1" fmla="*/ 12 h 25"/>
                    <a:gd name="T2" fmla="*/ 19 w 25"/>
                    <a:gd name="T3" fmla="*/ 12 h 25"/>
                    <a:gd name="T4" fmla="*/ 25 w 25"/>
                    <a:gd name="T5" fmla="*/ 9 h 25"/>
                    <a:gd name="T6" fmla="*/ 25 w 25"/>
                    <a:gd name="T7" fmla="*/ 8 h 25"/>
                    <a:gd name="T8" fmla="*/ 19 w 25"/>
                    <a:gd name="T9" fmla="*/ 6 h 25"/>
                    <a:gd name="T10" fmla="*/ 16 w 25"/>
                    <a:gd name="T11" fmla="*/ 0 h 25"/>
                    <a:gd name="T12" fmla="*/ 15 w 25"/>
                    <a:gd name="T13" fmla="*/ 0 h 25"/>
                    <a:gd name="T14" fmla="*/ 13 w 25"/>
                    <a:gd name="T15" fmla="*/ 6 h 25"/>
                    <a:gd name="T16" fmla="*/ 13 w 25"/>
                    <a:gd name="T17" fmla="*/ 0 h 25"/>
                    <a:gd name="T18" fmla="*/ 12 w 25"/>
                    <a:gd name="T19" fmla="*/ 6 h 25"/>
                    <a:gd name="T20" fmla="*/ 10 w 25"/>
                    <a:gd name="T21" fmla="*/ 0 h 25"/>
                    <a:gd name="T22" fmla="*/ 9 w 25"/>
                    <a:gd name="T23" fmla="*/ 0 h 25"/>
                    <a:gd name="T24" fmla="*/ 6 w 25"/>
                    <a:gd name="T25" fmla="*/ 6 h 25"/>
                    <a:gd name="T26" fmla="*/ 1 w 25"/>
                    <a:gd name="T27" fmla="*/ 8 h 25"/>
                    <a:gd name="T28" fmla="*/ 1 w 25"/>
                    <a:gd name="T29" fmla="*/ 9 h 25"/>
                    <a:gd name="T30" fmla="*/ 6 w 25"/>
                    <a:gd name="T31" fmla="*/ 12 h 25"/>
                    <a:gd name="T32" fmla="*/ 0 w 25"/>
                    <a:gd name="T33" fmla="*/ 12 h 25"/>
                    <a:gd name="T34" fmla="*/ 6 w 25"/>
                    <a:gd name="T35" fmla="*/ 13 h 25"/>
                    <a:gd name="T36" fmla="*/ 1 w 25"/>
                    <a:gd name="T37" fmla="*/ 15 h 25"/>
                    <a:gd name="T38" fmla="*/ 1 w 25"/>
                    <a:gd name="T39" fmla="*/ 16 h 25"/>
                    <a:gd name="T40" fmla="*/ 6 w 25"/>
                    <a:gd name="T41" fmla="*/ 19 h 25"/>
                    <a:gd name="T42" fmla="*/ 9 w 25"/>
                    <a:gd name="T43" fmla="*/ 24 h 25"/>
                    <a:gd name="T44" fmla="*/ 10 w 25"/>
                    <a:gd name="T45" fmla="*/ 24 h 25"/>
                    <a:gd name="T46" fmla="*/ 12 w 25"/>
                    <a:gd name="T47" fmla="*/ 19 h 25"/>
                    <a:gd name="T48" fmla="*/ 13 w 25"/>
                    <a:gd name="T49" fmla="*/ 25 h 25"/>
                    <a:gd name="T50" fmla="*/ 13 w 25"/>
                    <a:gd name="T51" fmla="*/ 19 h 25"/>
                    <a:gd name="T52" fmla="*/ 15 w 25"/>
                    <a:gd name="T53" fmla="*/ 24 h 25"/>
                    <a:gd name="T54" fmla="*/ 16 w 25"/>
                    <a:gd name="T55" fmla="*/ 24 h 25"/>
                    <a:gd name="T56" fmla="*/ 19 w 25"/>
                    <a:gd name="T57" fmla="*/ 19 h 25"/>
                    <a:gd name="T58" fmla="*/ 25 w 25"/>
                    <a:gd name="T59" fmla="*/ 16 h 25"/>
                    <a:gd name="T60" fmla="*/ 25 w 25"/>
                    <a:gd name="T61" fmla="*/ 15 h 25"/>
                    <a:gd name="T62" fmla="*/ 19 w 25"/>
                    <a:gd name="T63" fmla="*/ 13 h 25"/>
                    <a:gd name="T64" fmla="*/ 13 w 25"/>
                    <a:gd name="T65" fmla="*/ 15 h 25"/>
                    <a:gd name="T66" fmla="*/ 13 w 25"/>
                    <a:gd name="T67" fmla="*/ 9 h 25"/>
                    <a:gd name="T68" fmla="*/ 13 w 25"/>
                    <a:gd name="T69"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25">
                      <a:moveTo>
                        <a:pt x="25" y="13"/>
                      </a:moveTo>
                      <a:cubicBezTo>
                        <a:pt x="25" y="12"/>
                        <a:pt x="25" y="12"/>
                        <a:pt x="25" y="12"/>
                      </a:cubicBezTo>
                      <a:cubicBezTo>
                        <a:pt x="25" y="12"/>
                        <a:pt x="25" y="12"/>
                        <a:pt x="25" y="12"/>
                      </a:cubicBezTo>
                      <a:cubicBezTo>
                        <a:pt x="19" y="12"/>
                        <a:pt x="19" y="12"/>
                        <a:pt x="19" y="12"/>
                      </a:cubicBezTo>
                      <a:cubicBezTo>
                        <a:pt x="19" y="9"/>
                        <a:pt x="19" y="9"/>
                        <a:pt x="19" y="9"/>
                      </a:cubicBezTo>
                      <a:cubicBezTo>
                        <a:pt x="25" y="9"/>
                        <a:pt x="25" y="9"/>
                        <a:pt x="25" y="9"/>
                      </a:cubicBezTo>
                      <a:cubicBezTo>
                        <a:pt x="25" y="9"/>
                        <a:pt x="25" y="9"/>
                        <a:pt x="25" y="9"/>
                      </a:cubicBezTo>
                      <a:cubicBezTo>
                        <a:pt x="25" y="8"/>
                        <a:pt x="25" y="8"/>
                        <a:pt x="25" y="8"/>
                      </a:cubicBezTo>
                      <a:cubicBezTo>
                        <a:pt x="19" y="8"/>
                        <a:pt x="19" y="8"/>
                        <a:pt x="19" y="8"/>
                      </a:cubicBezTo>
                      <a:cubicBezTo>
                        <a:pt x="19" y="6"/>
                        <a:pt x="19" y="6"/>
                        <a:pt x="19" y="6"/>
                      </a:cubicBezTo>
                      <a:cubicBezTo>
                        <a:pt x="16" y="6"/>
                        <a:pt x="16" y="6"/>
                        <a:pt x="16" y="6"/>
                      </a:cubicBezTo>
                      <a:cubicBezTo>
                        <a:pt x="16" y="0"/>
                        <a:pt x="16" y="0"/>
                        <a:pt x="16" y="0"/>
                      </a:cubicBezTo>
                      <a:cubicBezTo>
                        <a:pt x="16" y="0"/>
                        <a:pt x="16" y="0"/>
                        <a:pt x="16" y="0"/>
                      </a:cubicBezTo>
                      <a:cubicBezTo>
                        <a:pt x="15" y="0"/>
                        <a:pt x="15" y="0"/>
                        <a:pt x="15" y="0"/>
                      </a:cubicBezTo>
                      <a:cubicBezTo>
                        <a:pt x="15" y="6"/>
                        <a:pt x="15" y="6"/>
                        <a:pt x="15" y="6"/>
                      </a:cubicBezTo>
                      <a:cubicBezTo>
                        <a:pt x="13" y="6"/>
                        <a:pt x="13" y="6"/>
                        <a:pt x="13" y="6"/>
                      </a:cubicBezTo>
                      <a:cubicBezTo>
                        <a:pt x="13" y="0"/>
                        <a:pt x="13" y="0"/>
                        <a:pt x="13" y="0"/>
                      </a:cubicBezTo>
                      <a:cubicBezTo>
                        <a:pt x="13" y="0"/>
                        <a:pt x="13" y="0"/>
                        <a:pt x="13" y="0"/>
                      </a:cubicBezTo>
                      <a:cubicBezTo>
                        <a:pt x="12" y="0"/>
                        <a:pt x="12" y="0"/>
                        <a:pt x="12" y="0"/>
                      </a:cubicBezTo>
                      <a:cubicBezTo>
                        <a:pt x="12" y="6"/>
                        <a:pt x="12" y="6"/>
                        <a:pt x="12" y="6"/>
                      </a:cubicBezTo>
                      <a:cubicBezTo>
                        <a:pt x="10" y="6"/>
                        <a:pt x="10" y="6"/>
                        <a:pt x="10" y="6"/>
                      </a:cubicBezTo>
                      <a:cubicBezTo>
                        <a:pt x="10" y="0"/>
                        <a:pt x="10" y="0"/>
                        <a:pt x="10" y="0"/>
                      </a:cubicBezTo>
                      <a:cubicBezTo>
                        <a:pt x="9" y="0"/>
                        <a:pt x="9" y="0"/>
                        <a:pt x="9" y="0"/>
                      </a:cubicBezTo>
                      <a:cubicBezTo>
                        <a:pt x="9" y="0"/>
                        <a:pt x="9" y="0"/>
                        <a:pt x="9" y="0"/>
                      </a:cubicBezTo>
                      <a:cubicBezTo>
                        <a:pt x="9" y="6"/>
                        <a:pt x="9" y="6"/>
                        <a:pt x="9" y="6"/>
                      </a:cubicBezTo>
                      <a:cubicBezTo>
                        <a:pt x="6" y="6"/>
                        <a:pt x="6" y="6"/>
                        <a:pt x="6" y="6"/>
                      </a:cubicBezTo>
                      <a:cubicBezTo>
                        <a:pt x="6" y="8"/>
                        <a:pt x="6" y="8"/>
                        <a:pt x="6" y="8"/>
                      </a:cubicBezTo>
                      <a:cubicBezTo>
                        <a:pt x="1" y="8"/>
                        <a:pt x="1" y="8"/>
                        <a:pt x="1" y="8"/>
                      </a:cubicBezTo>
                      <a:cubicBezTo>
                        <a:pt x="0" y="9"/>
                        <a:pt x="0" y="9"/>
                        <a:pt x="0" y="9"/>
                      </a:cubicBezTo>
                      <a:cubicBezTo>
                        <a:pt x="1" y="9"/>
                        <a:pt x="1" y="9"/>
                        <a:pt x="1" y="9"/>
                      </a:cubicBezTo>
                      <a:cubicBezTo>
                        <a:pt x="6" y="9"/>
                        <a:pt x="6" y="9"/>
                        <a:pt x="6" y="9"/>
                      </a:cubicBezTo>
                      <a:cubicBezTo>
                        <a:pt x="6" y="12"/>
                        <a:pt x="6" y="12"/>
                        <a:pt x="6" y="12"/>
                      </a:cubicBezTo>
                      <a:cubicBezTo>
                        <a:pt x="1" y="12"/>
                        <a:pt x="1" y="12"/>
                        <a:pt x="1" y="12"/>
                      </a:cubicBezTo>
                      <a:cubicBezTo>
                        <a:pt x="0" y="12"/>
                        <a:pt x="0" y="12"/>
                        <a:pt x="0" y="12"/>
                      </a:cubicBezTo>
                      <a:cubicBezTo>
                        <a:pt x="1" y="13"/>
                        <a:pt x="1" y="13"/>
                        <a:pt x="1" y="13"/>
                      </a:cubicBezTo>
                      <a:cubicBezTo>
                        <a:pt x="6" y="13"/>
                        <a:pt x="6" y="13"/>
                        <a:pt x="6" y="13"/>
                      </a:cubicBezTo>
                      <a:cubicBezTo>
                        <a:pt x="6" y="15"/>
                        <a:pt x="6" y="15"/>
                        <a:pt x="6" y="15"/>
                      </a:cubicBezTo>
                      <a:cubicBezTo>
                        <a:pt x="1" y="15"/>
                        <a:pt x="1" y="15"/>
                        <a:pt x="1" y="15"/>
                      </a:cubicBezTo>
                      <a:cubicBezTo>
                        <a:pt x="0" y="16"/>
                        <a:pt x="0" y="16"/>
                        <a:pt x="0" y="16"/>
                      </a:cubicBezTo>
                      <a:cubicBezTo>
                        <a:pt x="1" y="16"/>
                        <a:pt x="1" y="16"/>
                        <a:pt x="1" y="16"/>
                      </a:cubicBezTo>
                      <a:cubicBezTo>
                        <a:pt x="6" y="16"/>
                        <a:pt x="6" y="16"/>
                        <a:pt x="6" y="16"/>
                      </a:cubicBezTo>
                      <a:cubicBezTo>
                        <a:pt x="6" y="19"/>
                        <a:pt x="6" y="19"/>
                        <a:pt x="6" y="19"/>
                      </a:cubicBezTo>
                      <a:cubicBezTo>
                        <a:pt x="9" y="19"/>
                        <a:pt x="9" y="19"/>
                        <a:pt x="9" y="19"/>
                      </a:cubicBezTo>
                      <a:cubicBezTo>
                        <a:pt x="9" y="24"/>
                        <a:pt x="9" y="24"/>
                        <a:pt x="9" y="24"/>
                      </a:cubicBezTo>
                      <a:cubicBezTo>
                        <a:pt x="9" y="25"/>
                        <a:pt x="9" y="25"/>
                        <a:pt x="9" y="25"/>
                      </a:cubicBezTo>
                      <a:cubicBezTo>
                        <a:pt x="10" y="24"/>
                        <a:pt x="10" y="24"/>
                        <a:pt x="10" y="24"/>
                      </a:cubicBezTo>
                      <a:cubicBezTo>
                        <a:pt x="10" y="19"/>
                        <a:pt x="10" y="19"/>
                        <a:pt x="10" y="19"/>
                      </a:cubicBezTo>
                      <a:cubicBezTo>
                        <a:pt x="12" y="19"/>
                        <a:pt x="12" y="19"/>
                        <a:pt x="12" y="19"/>
                      </a:cubicBezTo>
                      <a:cubicBezTo>
                        <a:pt x="12" y="24"/>
                        <a:pt x="12" y="24"/>
                        <a:pt x="12" y="24"/>
                      </a:cubicBezTo>
                      <a:cubicBezTo>
                        <a:pt x="13" y="25"/>
                        <a:pt x="13" y="25"/>
                        <a:pt x="13" y="25"/>
                      </a:cubicBezTo>
                      <a:cubicBezTo>
                        <a:pt x="13" y="24"/>
                        <a:pt x="13" y="24"/>
                        <a:pt x="13" y="24"/>
                      </a:cubicBezTo>
                      <a:cubicBezTo>
                        <a:pt x="13" y="19"/>
                        <a:pt x="13" y="19"/>
                        <a:pt x="13" y="19"/>
                      </a:cubicBezTo>
                      <a:cubicBezTo>
                        <a:pt x="15" y="19"/>
                        <a:pt x="15" y="19"/>
                        <a:pt x="15" y="19"/>
                      </a:cubicBezTo>
                      <a:cubicBezTo>
                        <a:pt x="15" y="24"/>
                        <a:pt x="15" y="24"/>
                        <a:pt x="15" y="24"/>
                      </a:cubicBezTo>
                      <a:cubicBezTo>
                        <a:pt x="16" y="25"/>
                        <a:pt x="16" y="25"/>
                        <a:pt x="16" y="25"/>
                      </a:cubicBezTo>
                      <a:cubicBezTo>
                        <a:pt x="16" y="24"/>
                        <a:pt x="16" y="24"/>
                        <a:pt x="16" y="24"/>
                      </a:cubicBezTo>
                      <a:cubicBezTo>
                        <a:pt x="16" y="19"/>
                        <a:pt x="16" y="19"/>
                        <a:pt x="16" y="19"/>
                      </a:cubicBezTo>
                      <a:cubicBezTo>
                        <a:pt x="19" y="19"/>
                        <a:pt x="19" y="19"/>
                        <a:pt x="19" y="19"/>
                      </a:cubicBezTo>
                      <a:cubicBezTo>
                        <a:pt x="19" y="16"/>
                        <a:pt x="19" y="16"/>
                        <a:pt x="19" y="16"/>
                      </a:cubicBezTo>
                      <a:cubicBezTo>
                        <a:pt x="25" y="16"/>
                        <a:pt x="25" y="16"/>
                        <a:pt x="25" y="16"/>
                      </a:cubicBezTo>
                      <a:cubicBezTo>
                        <a:pt x="25" y="16"/>
                        <a:pt x="25" y="16"/>
                        <a:pt x="25" y="16"/>
                      </a:cubicBezTo>
                      <a:cubicBezTo>
                        <a:pt x="25" y="15"/>
                        <a:pt x="25" y="15"/>
                        <a:pt x="25" y="15"/>
                      </a:cubicBezTo>
                      <a:cubicBezTo>
                        <a:pt x="19" y="15"/>
                        <a:pt x="19" y="15"/>
                        <a:pt x="19" y="15"/>
                      </a:cubicBezTo>
                      <a:cubicBezTo>
                        <a:pt x="19" y="13"/>
                        <a:pt x="19" y="13"/>
                        <a:pt x="19" y="13"/>
                      </a:cubicBezTo>
                      <a:lnTo>
                        <a:pt x="25" y="13"/>
                      </a:lnTo>
                      <a:close/>
                      <a:moveTo>
                        <a:pt x="13" y="15"/>
                      </a:moveTo>
                      <a:cubicBezTo>
                        <a:pt x="11" y="15"/>
                        <a:pt x="10" y="14"/>
                        <a:pt x="10" y="12"/>
                      </a:cubicBezTo>
                      <a:cubicBezTo>
                        <a:pt x="10" y="11"/>
                        <a:pt x="11" y="9"/>
                        <a:pt x="13" y="9"/>
                      </a:cubicBezTo>
                      <a:cubicBezTo>
                        <a:pt x="14" y="9"/>
                        <a:pt x="16" y="11"/>
                        <a:pt x="16" y="12"/>
                      </a:cubicBezTo>
                      <a:cubicBezTo>
                        <a:pt x="16" y="14"/>
                        <a:pt x="14" y="15"/>
                        <a:pt x="1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36" name="Freeform 179">
                  <a:extLst>
                    <a:ext uri="{FF2B5EF4-FFF2-40B4-BE49-F238E27FC236}">
                      <a16:creationId xmlns:a16="http://schemas.microsoft.com/office/drawing/2014/main" id="{3AE28B5E-D0C3-4886-A36A-075D68EF7FD5}"/>
                    </a:ext>
                  </a:extLst>
                </p:cNvPr>
                <p:cNvSpPr>
                  <a:spLocks noEditPoints="1"/>
                </p:cNvSpPr>
                <p:nvPr/>
              </p:nvSpPr>
              <p:spPr bwMode="auto">
                <a:xfrm>
                  <a:off x="5099050" y="5634038"/>
                  <a:ext cx="211138" cy="276225"/>
                </a:xfrm>
                <a:custGeom>
                  <a:avLst/>
                  <a:gdLst>
                    <a:gd name="T0" fmla="*/ 49 w 51"/>
                    <a:gd name="T1" fmla="*/ 19 h 67"/>
                    <a:gd name="T2" fmla="*/ 31 w 51"/>
                    <a:gd name="T3" fmla="*/ 19 h 67"/>
                    <a:gd name="T4" fmla="*/ 47 w 51"/>
                    <a:gd name="T5" fmla="*/ 3 h 67"/>
                    <a:gd name="T6" fmla="*/ 47 w 51"/>
                    <a:gd name="T7" fmla="*/ 2 h 67"/>
                    <a:gd name="T8" fmla="*/ 46 w 51"/>
                    <a:gd name="T9" fmla="*/ 0 h 67"/>
                    <a:gd name="T10" fmla="*/ 45 w 51"/>
                    <a:gd name="T11" fmla="*/ 0 h 67"/>
                    <a:gd name="T12" fmla="*/ 26 w 51"/>
                    <a:gd name="T13" fmla="*/ 19 h 67"/>
                    <a:gd name="T14" fmla="*/ 7 w 51"/>
                    <a:gd name="T15" fmla="*/ 0 h 67"/>
                    <a:gd name="T16" fmla="*/ 6 w 51"/>
                    <a:gd name="T17" fmla="*/ 0 h 67"/>
                    <a:gd name="T18" fmla="*/ 4 w 51"/>
                    <a:gd name="T19" fmla="*/ 2 h 67"/>
                    <a:gd name="T20" fmla="*/ 4 w 51"/>
                    <a:gd name="T21" fmla="*/ 3 h 67"/>
                    <a:gd name="T22" fmla="*/ 20 w 51"/>
                    <a:gd name="T23" fmla="*/ 19 h 67"/>
                    <a:gd name="T24" fmla="*/ 2 w 51"/>
                    <a:gd name="T25" fmla="*/ 19 h 67"/>
                    <a:gd name="T26" fmla="*/ 0 w 51"/>
                    <a:gd name="T27" fmla="*/ 21 h 67"/>
                    <a:gd name="T28" fmla="*/ 0 w 51"/>
                    <a:gd name="T29" fmla="*/ 66 h 67"/>
                    <a:gd name="T30" fmla="*/ 2 w 51"/>
                    <a:gd name="T31" fmla="*/ 67 h 67"/>
                    <a:gd name="T32" fmla="*/ 49 w 51"/>
                    <a:gd name="T33" fmla="*/ 67 h 67"/>
                    <a:gd name="T34" fmla="*/ 51 w 51"/>
                    <a:gd name="T35" fmla="*/ 66 h 67"/>
                    <a:gd name="T36" fmla="*/ 51 w 51"/>
                    <a:gd name="T37" fmla="*/ 21 h 67"/>
                    <a:gd name="T38" fmla="*/ 49 w 51"/>
                    <a:gd name="T39" fmla="*/ 19 h 67"/>
                    <a:gd name="T40" fmla="*/ 36 w 51"/>
                    <a:gd name="T41" fmla="*/ 62 h 67"/>
                    <a:gd name="T42" fmla="*/ 33 w 51"/>
                    <a:gd name="T43" fmla="*/ 60 h 67"/>
                    <a:gd name="T44" fmla="*/ 36 w 51"/>
                    <a:gd name="T45" fmla="*/ 57 h 67"/>
                    <a:gd name="T46" fmla="*/ 38 w 51"/>
                    <a:gd name="T47" fmla="*/ 60 h 67"/>
                    <a:gd name="T48" fmla="*/ 36 w 51"/>
                    <a:gd name="T49" fmla="*/ 62 h 67"/>
                    <a:gd name="T50" fmla="*/ 43 w 51"/>
                    <a:gd name="T51" fmla="*/ 62 h 67"/>
                    <a:gd name="T52" fmla="*/ 40 w 51"/>
                    <a:gd name="T53" fmla="*/ 60 h 67"/>
                    <a:gd name="T54" fmla="*/ 43 w 51"/>
                    <a:gd name="T55" fmla="*/ 57 h 67"/>
                    <a:gd name="T56" fmla="*/ 45 w 51"/>
                    <a:gd name="T57" fmla="*/ 60 h 67"/>
                    <a:gd name="T58" fmla="*/ 43 w 51"/>
                    <a:gd name="T59" fmla="*/ 62 h 67"/>
                    <a:gd name="T60" fmla="*/ 46 w 51"/>
                    <a:gd name="T61" fmla="*/ 52 h 67"/>
                    <a:gd name="T62" fmla="*/ 6 w 51"/>
                    <a:gd name="T63" fmla="*/ 52 h 67"/>
                    <a:gd name="T64" fmla="*/ 6 w 51"/>
                    <a:gd name="T65" fmla="*/ 25 h 67"/>
                    <a:gd name="T66" fmla="*/ 46 w 51"/>
                    <a:gd name="T67" fmla="*/ 25 h 67"/>
                    <a:gd name="T68" fmla="*/ 46 w 51"/>
                    <a:gd name="T69"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67">
                      <a:moveTo>
                        <a:pt x="49" y="19"/>
                      </a:moveTo>
                      <a:cubicBezTo>
                        <a:pt x="31" y="19"/>
                        <a:pt x="31" y="19"/>
                        <a:pt x="31" y="19"/>
                      </a:cubicBezTo>
                      <a:cubicBezTo>
                        <a:pt x="47" y="3"/>
                        <a:pt x="47" y="3"/>
                        <a:pt x="47" y="3"/>
                      </a:cubicBezTo>
                      <a:cubicBezTo>
                        <a:pt x="47" y="2"/>
                        <a:pt x="47" y="2"/>
                        <a:pt x="47" y="2"/>
                      </a:cubicBezTo>
                      <a:cubicBezTo>
                        <a:pt x="46" y="0"/>
                        <a:pt x="46" y="0"/>
                        <a:pt x="46" y="0"/>
                      </a:cubicBezTo>
                      <a:cubicBezTo>
                        <a:pt x="45" y="0"/>
                        <a:pt x="45" y="0"/>
                        <a:pt x="45" y="0"/>
                      </a:cubicBezTo>
                      <a:cubicBezTo>
                        <a:pt x="26" y="19"/>
                        <a:pt x="26" y="19"/>
                        <a:pt x="26" y="19"/>
                      </a:cubicBezTo>
                      <a:cubicBezTo>
                        <a:pt x="7" y="0"/>
                        <a:pt x="7" y="0"/>
                        <a:pt x="7" y="0"/>
                      </a:cubicBezTo>
                      <a:cubicBezTo>
                        <a:pt x="6" y="0"/>
                        <a:pt x="6" y="0"/>
                        <a:pt x="6" y="0"/>
                      </a:cubicBezTo>
                      <a:cubicBezTo>
                        <a:pt x="4" y="2"/>
                        <a:pt x="4" y="2"/>
                        <a:pt x="4" y="2"/>
                      </a:cubicBezTo>
                      <a:cubicBezTo>
                        <a:pt x="4" y="3"/>
                        <a:pt x="4" y="3"/>
                        <a:pt x="4" y="3"/>
                      </a:cubicBezTo>
                      <a:cubicBezTo>
                        <a:pt x="20" y="19"/>
                        <a:pt x="20" y="19"/>
                        <a:pt x="20" y="19"/>
                      </a:cubicBezTo>
                      <a:cubicBezTo>
                        <a:pt x="2" y="19"/>
                        <a:pt x="2" y="19"/>
                        <a:pt x="2" y="19"/>
                      </a:cubicBezTo>
                      <a:cubicBezTo>
                        <a:pt x="1" y="19"/>
                        <a:pt x="0" y="20"/>
                        <a:pt x="0" y="21"/>
                      </a:cubicBezTo>
                      <a:cubicBezTo>
                        <a:pt x="0" y="66"/>
                        <a:pt x="0" y="66"/>
                        <a:pt x="0" y="66"/>
                      </a:cubicBezTo>
                      <a:cubicBezTo>
                        <a:pt x="0" y="66"/>
                        <a:pt x="1" y="67"/>
                        <a:pt x="2" y="67"/>
                      </a:cubicBezTo>
                      <a:cubicBezTo>
                        <a:pt x="49" y="67"/>
                        <a:pt x="49" y="67"/>
                        <a:pt x="49" y="67"/>
                      </a:cubicBezTo>
                      <a:cubicBezTo>
                        <a:pt x="50" y="67"/>
                        <a:pt x="51" y="66"/>
                        <a:pt x="51" y="66"/>
                      </a:cubicBezTo>
                      <a:cubicBezTo>
                        <a:pt x="51" y="21"/>
                        <a:pt x="51" y="21"/>
                        <a:pt x="51" y="21"/>
                      </a:cubicBezTo>
                      <a:cubicBezTo>
                        <a:pt x="51" y="20"/>
                        <a:pt x="50" y="19"/>
                        <a:pt x="49" y="19"/>
                      </a:cubicBezTo>
                      <a:close/>
                      <a:moveTo>
                        <a:pt x="36" y="62"/>
                      </a:moveTo>
                      <a:cubicBezTo>
                        <a:pt x="34" y="62"/>
                        <a:pt x="33" y="61"/>
                        <a:pt x="33" y="60"/>
                      </a:cubicBezTo>
                      <a:cubicBezTo>
                        <a:pt x="33" y="58"/>
                        <a:pt x="34" y="57"/>
                        <a:pt x="36" y="57"/>
                      </a:cubicBezTo>
                      <a:cubicBezTo>
                        <a:pt x="37" y="57"/>
                        <a:pt x="38" y="58"/>
                        <a:pt x="38" y="60"/>
                      </a:cubicBezTo>
                      <a:cubicBezTo>
                        <a:pt x="38" y="61"/>
                        <a:pt x="37" y="62"/>
                        <a:pt x="36" y="62"/>
                      </a:cubicBezTo>
                      <a:close/>
                      <a:moveTo>
                        <a:pt x="43" y="62"/>
                      </a:moveTo>
                      <a:cubicBezTo>
                        <a:pt x="41" y="62"/>
                        <a:pt x="40" y="61"/>
                        <a:pt x="40" y="60"/>
                      </a:cubicBezTo>
                      <a:cubicBezTo>
                        <a:pt x="40" y="58"/>
                        <a:pt x="41" y="57"/>
                        <a:pt x="43" y="57"/>
                      </a:cubicBezTo>
                      <a:cubicBezTo>
                        <a:pt x="44" y="57"/>
                        <a:pt x="45" y="58"/>
                        <a:pt x="45" y="60"/>
                      </a:cubicBezTo>
                      <a:cubicBezTo>
                        <a:pt x="45" y="61"/>
                        <a:pt x="44" y="62"/>
                        <a:pt x="43" y="62"/>
                      </a:cubicBezTo>
                      <a:close/>
                      <a:moveTo>
                        <a:pt x="46" y="52"/>
                      </a:moveTo>
                      <a:cubicBezTo>
                        <a:pt x="6" y="52"/>
                        <a:pt x="6" y="52"/>
                        <a:pt x="6" y="52"/>
                      </a:cubicBezTo>
                      <a:cubicBezTo>
                        <a:pt x="6" y="25"/>
                        <a:pt x="6" y="25"/>
                        <a:pt x="6" y="25"/>
                      </a:cubicBezTo>
                      <a:cubicBezTo>
                        <a:pt x="46" y="25"/>
                        <a:pt x="46" y="25"/>
                        <a:pt x="46" y="25"/>
                      </a:cubicBezTo>
                      <a:lnTo>
                        <a:pt x="4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26" name="Freeform 180">
                <a:extLst>
                  <a:ext uri="{FF2B5EF4-FFF2-40B4-BE49-F238E27FC236}">
                    <a16:creationId xmlns:a16="http://schemas.microsoft.com/office/drawing/2014/main" id="{C6237DFD-C384-4BE3-82A9-F35437AF4F64}"/>
                  </a:ext>
                </a:extLst>
              </p:cNvPr>
              <p:cNvSpPr>
                <a:spLocks noEditPoints="1"/>
              </p:cNvSpPr>
              <p:nvPr/>
            </p:nvSpPr>
            <p:spPr bwMode="auto">
              <a:xfrm>
                <a:off x="2680437" y="4289368"/>
                <a:ext cx="158354" cy="189310"/>
              </a:xfrm>
              <a:custGeom>
                <a:avLst/>
                <a:gdLst>
                  <a:gd name="T0" fmla="*/ 51 w 51"/>
                  <a:gd name="T1" fmla="*/ 26 h 61"/>
                  <a:gd name="T2" fmla="*/ 26 w 51"/>
                  <a:gd name="T3" fmla="*/ 61 h 61"/>
                  <a:gd name="T4" fmla="*/ 0 w 51"/>
                  <a:gd name="T5" fmla="*/ 26 h 61"/>
                  <a:gd name="T6" fmla="*/ 0 w 51"/>
                  <a:gd name="T7" fmla="*/ 11 h 61"/>
                  <a:gd name="T8" fmla="*/ 26 w 51"/>
                  <a:gd name="T9" fmla="*/ 0 h 61"/>
                  <a:gd name="T10" fmla="*/ 51 w 51"/>
                  <a:gd name="T11" fmla="*/ 11 h 61"/>
                  <a:gd name="T12" fmla="*/ 51 w 51"/>
                  <a:gd name="T13" fmla="*/ 26 h 61"/>
                  <a:gd name="T14" fmla="*/ 22 w 51"/>
                  <a:gd name="T15" fmla="*/ 15 h 61"/>
                  <a:gd name="T16" fmla="*/ 22 w 51"/>
                  <a:gd name="T17" fmla="*/ 23 h 61"/>
                  <a:gd name="T18" fmla="*/ 14 w 51"/>
                  <a:gd name="T19" fmla="*/ 23 h 61"/>
                  <a:gd name="T20" fmla="*/ 14 w 51"/>
                  <a:gd name="T21" fmla="*/ 31 h 61"/>
                  <a:gd name="T22" fmla="*/ 22 w 51"/>
                  <a:gd name="T23" fmla="*/ 31 h 61"/>
                  <a:gd name="T24" fmla="*/ 22 w 51"/>
                  <a:gd name="T25" fmla="*/ 38 h 61"/>
                  <a:gd name="T26" fmla="*/ 30 w 51"/>
                  <a:gd name="T27" fmla="*/ 38 h 61"/>
                  <a:gd name="T28" fmla="*/ 30 w 51"/>
                  <a:gd name="T29" fmla="*/ 31 h 61"/>
                  <a:gd name="T30" fmla="*/ 37 w 51"/>
                  <a:gd name="T31" fmla="*/ 31 h 61"/>
                  <a:gd name="T32" fmla="*/ 37 w 51"/>
                  <a:gd name="T33" fmla="*/ 23 h 61"/>
                  <a:gd name="T34" fmla="*/ 30 w 51"/>
                  <a:gd name="T35" fmla="*/ 23 h 61"/>
                  <a:gd name="T36" fmla="*/ 30 w 51"/>
                  <a:gd name="T37" fmla="*/ 15 h 61"/>
                  <a:gd name="T38" fmla="*/ 22 w 51"/>
                  <a:gd name="T39" fmla="*/ 1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 h="61">
                    <a:moveTo>
                      <a:pt x="51" y="26"/>
                    </a:moveTo>
                    <a:cubicBezTo>
                      <a:pt x="51" y="37"/>
                      <a:pt x="46" y="47"/>
                      <a:pt x="26" y="61"/>
                    </a:cubicBezTo>
                    <a:cubicBezTo>
                      <a:pt x="5" y="47"/>
                      <a:pt x="0" y="37"/>
                      <a:pt x="0" y="26"/>
                    </a:cubicBezTo>
                    <a:cubicBezTo>
                      <a:pt x="0" y="20"/>
                      <a:pt x="0" y="11"/>
                      <a:pt x="0" y="11"/>
                    </a:cubicBezTo>
                    <a:cubicBezTo>
                      <a:pt x="14" y="11"/>
                      <a:pt x="26" y="0"/>
                      <a:pt x="26" y="0"/>
                    </a:cubicBezTo>
                    <a:cubicBezTo>
                      <a:pt x="26" y="0"/>
                      <a:pt x="38" y="11"/>
                      <a:pt x="51" y="11"/>
                    </a:cubicBezTo>
                    <a:cubicBezTo>
                      <a:pt x="51" y="11"/>
                      <a:pt x="51" y="20"/>
                      <a:pt x="51" y="26"/>
                    </a:cubicBezTo>
                    <a:close/>
                    <a:moveTo>
                      <a:pt x="22" y="15"/>
                    </a:moveTo>
                    <a:cubicBezTo>
                      <a:pt x="22" y="23"/>
                      <a:pt x="22" y="23"/>
                      <a:pt x="22" y="23"/>
                    </a:cubicBezTo>
                    <a:cubicBezTo>
                      <a:pt x="14" y="23"/>
                      <a:pt x="14" y="23"/>
                      <a:pt x="14" y="23"/>
                    </a:cubicBezTo>
                    <a:cubicBezTo>
                      <a:pt x="14" y="31"/>
                      <a:pt x="14" y="31"/>
                      <a:pt x="14" y="31"/>
                    </a:cubicBezTo>
                    <a:cubicBezTo>
                      <a:pt x="22" y="31"/>
                      <a:pt x="22" y="31"/>
                      <a:pt x="22" y="31"/>
                    </a:cubicBezTo>
                    <a:cubicBezTo>
                      <a:pt x="22" y="38"/>
                      <a:pt x="22" y="38"/>
                      <a:pt x="22" y="38"/>
                    </a:cubicBezTo>
                    <a:cubicBezTo>
                      <a:pt x="30" y="38"/>
                      <a:pt x="30" y="38"/>
                      <a:pt x="30" y="38"/>
                    </a:cubicBezTo>
                    <a:cubicBezTo>
                      <a:pt x="30" y="31"/>
                      <a:pt x="30" y="31"/>
                      <a:pt x="30" y="31"/>
                    </a:cubicBezTo>
                    <a:cubicBezTo>
                      <a:pt x="37" y="31"/>
                      <a:pt x="37" y="31"/>
                      <a:pt x="37" y="31"/>
                    </a:cubicBezTo>
                    <a:cubicBezTo>
                      <a:pt x="37" y="23"/>
                      <a:pt x="37" y="23"/>
                      <a:pt x="37" y="23"/>
                    </a:cubicBezTo>
                    <a:cubicBezTo>
                      <a:pt x="30" y="23"/>
                      <a:pt x="30" y="23"/>
                      <a:pt x="30" y="23"/>
                    </a:cubicBezTo>
                    <a:cubicBezTo>
                      <a:pt x="30" y="15"/>
                      <a:pt x="30" y="15"/>
                      <a:pt x="30" y="15"/>
                    </a:cubicBezTo>
                    <a:lnTo>
                      <a:pt x="22" y="1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27" name="组合 126">
                <a:extLst>
                  <a:ext uri="{FF2B5EF4-FFF2-40B4-BE49-F238E27FC236}">
                    <a16:creationId xmlns:a16="http://schemas.microsoft.com/office/drawing/2014/main" id="{9C44BE5C-6E5A-4B29-A864-F5763D242024}"/>
                  </a:ext>
                </a:extLst>
              </p:cNvPr>
              <p:cNvGrpSpPr/>
              <p:nvPr/>
            </p:nvGrpSpPr>
            <p:grpSpPr>
              <a:xfrm>
                <a:off x="3229315" y="4304847"/>
                <a:ext cx="210741" cy="158353"/>
                <a:chOff x="4302119" y="5667346"/>
                <a:chExt cx="280987" cy="211170"/>
              </a:xfrm>
              <a:solidFill>
                <a:schemeClr val="bg1"/>
              </a:solidFill>
            </p:grpSpPr>
            <p:sp>
              <p:nvSpPr>
                <p:cNvPr id="231" name="Freeform 181">
                  <a:extLst>
                    <a:ext uri="{FF2B5EF4-FFF2-40B4-BE49-F238E27FC236}">
                      <a16:creationId xmlns:a16="http://schemas.microsoft.com/office/drawing/2014/main" id="{42866764-89AB-4BA8-95E8-BD49C53AAB33}"/>
                    </a:ext>
                  </a:extLst>
                </p:cNvPr>
                <p:cNvSpPr>
                  <a:spLocks/>
                </p:cNvSpPr>
                <p:nvPr/>
              </p:nvSpPr>
              <p:spPr bwMode="auto">
                <a:xfrm>
                  <a:off x="4302119" y="5865816"/>
                  <a:ext cx="280987" cy="12700"/>
                </a:xfrm>
                <a:custGeom>
                  <a:avLst/>
                  <a:gdLst>
                    <a:gd name="T0" fmla="*/ 67 w 68"/>
                    <a:gd name="T1" fmla="*/ 3 h 3"/>
                    <a:gd name="T2" fmla="*/ 1 w 68"/>
                    <a:gd name="T3" fmla="*/ 3 h 3"/>
                    <a:gd name="T4" fmla="*/ 0 w 68"/>
                    <a:gd name="T5" fmla="*/ 2 h 3"/>
                    <a:gd name="T6" fmla="*/ 0 w 68"/>
                    <a:gd name="T7" fmla="*/ 1 h 3"/>
                    <a:gd name="T8" fmla="*/ 1 w 68"/>
                    <a:gd name="T9" fmla="*/ 0 h 3"/>
                    <a:gd name="T10" fmla="*/ 67 w 68"/>
                    <a:gd name="T11" fmla="*/ 0 h 3"/>
                    <a:gd name="T12" fmla="*/ 68 w 68"/>
                    <a:gd name="T13" fmla="*/ 1 h 3"/>
                    <a:gd name="T14" fmla="*/ 68 w 68"/>
                    <a:gd name="T15" fmla="*/ 2 h 3"/>
                    <a:gd name="T16" fmla="*/ 67 w 68"/>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
                      <a:moveTo>
                        <a:pt x="67" y="3"/>
                      </a:moveTo>
                      <a:cubicBezTo>
                        <a:pt x="1" y="3"/>
                        <a:pt x="1" y="3"/>
                        <a:pt x="1" y="3"/>
                      </a:cubicBezTo>
                      <a:cubicBezTo>
                        <a:pt x="0" y="3"/>
                        <a:pt x="0" y="2"/>
                        <a:pt x="0" y="2"/>
                      </a:cubicBezTo>
                      <a:cubicBezTo>
                        <a:pt x="0" y="1"/>
                        <a:pt x="0" y="1"/>
                        <a:pt x="0" y="1"/>
                      </a:cubicBezTo>
                      <a:cubicBezTo>
                        <a:pt x="0" y="0"/>
                        <a:pt x="0" y="0"/>
                        <a:pt x="1" y="0"/>
                      </a:cubicBezTo>
                      <a:cubicBezTo>
                        <a:pt x="67" y="0"/>
                        <a:pt x="67" y="0"/>
                        <a:pt x="67" y="0"/>
                      </a:cubicBezTo>
                      <a:cubicBezTo>
                        <a:pt x="67" y="0"/>
                        <a:pt x="68" y="0"/>
                        <a:pt x="68" y="1"/>
                      </a:cubicBezTo>
                      <a:cubicBezTo>
                        <a:pt x="68" y="2"/>
                        <a:pt x="68" y="2"/>
                        <a:pt x="68" y="2"/>
                      </a:cubicBezTo>
                      <a:cubicBezTo>
                        <a:pt x="68" y="2"/>
                        <a:pt x="67" y="3"/>
                        <a:pt x="6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32" name="Freeform 182">
                  <a:extLst>
                    <a:ext uri="{FF2B5EF4-FFF2-40B4-BE49-F238E27FC236}">
                      <a16:creationId xmlns:a16="http://schemas.microsoft.com/office/drawing/2014/main" id="{45099A4C-AD0D-49CB-AE61-5AE4393CC5E5}"/>
                    </a:ext>
                  </a:extLst>
                </p:cNvPr>
                <p:cNvSpPr>
                  <a:spLocks/>
                </p:cNvSpPr>
                <p:nvPr/>
              </p:nvSpPr>
              <p:spPr bwMode="auto">
                <a:xfrm>
                  <a:off x="4305288" y="5848341"/>
                  <a:ext cx="273050" cy="12700"/>
                </a:xfrm>
                <a:custGeom>
                  <a:avLst/>
                  <a:gdLst>
                    <a:gd name="T0" fmla="*/ 172 w 172"/>
                    <a:gd name="T1" fmla="*/ 8 h 8"/>
                    <a:gd name="T2" fmla="*/ 0 w 172"/>
                    <a:gd name="T3" fmla="*/ 8 h 8"/>
                    <a:gd name="T4" fmla="*/ 21 w 172"/>
                    <a:gd name="T5" fmla="*/ 0 h 8"/>
                    <a:gd name="T6" fmla="*/ 151 w 172"/>
                    <a:gd name="T7" fmla="*/ 0 h 8"/>
                    <a:gd name="T8" fmla="*/ 172 w 172"/>
                    <a:gd name="T9" fmla="*/ 8 h 8"/>
                  </a:gdLst>
                  <a:ahLst/>
                  <a:cxnLst>
                    <a:cxn ang="0">
                      <a:pos x="T0" y="T1"/>
                    </a:cxn>
                    <a:cxn ang="0">
                      <a:pos x="T2" y="T3"/>
                    </a:cxn>
                    <a:cxn ang="0">
                      <a:pos x="T4" y="T5"/>
                    </a:cxn>
                    <a:cxn ang="0">
                      <a:pos x="T6" y="T7"/>
                    </a:cxn>
                    <a:cxn ang="0">
                      <a:pos x="T8" y="T9"/>
                    </a:cxn>
                  </a:cxnLst>
                  <a:rect l="0" t="0" r="r" b="b"/>
                  <a:pathLst>
                    <a:path w="172" h="8">
                      <a:moveTo>
                        <a:pt x="172" y="8"/>
                      </a:moveTo>
                      <a:lnTo>
                        <a:pt x="0" y="8"/>
                      </a:lnTo>
                      <a:lnTo>
                        <a:pt x="21" y="0"/>
                      </a:lnTo>
                      <a:lnTo>
                        <a:pt x="151" y="0"/>
                      </a:lnTo>
                      <a:lnTo>
                        <a:pt x="17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33" name="Freeform 183">
                  <a:extLst>
                    <a:ext uri="{FF2B5EF4-FFF2-40B4-BE49-F238E27FC236}">
                      <a16:creationId xmlns:a16="http://schemas.microsoft.com/office/drawing/2014/main" id="{FADF25AC-4E6E-4BB9-A741-C929D365D6FE}"/>
                    </a:ext>
                  </a:extLst>
                </p:cNvPr>
                <p:cNvSpPr>
                  <a:spLocks noEditPoints="1"/>
                </p:cNvSpPr>
                <p:nvPr/>
              </p:nvSpPr>
              <p:spPr bwMode="auto">
                <a:xfrm>
                  <a:off x="4333865" y="5667346"/>
                  <a:ext cx="211138" cy="180975"/>
                </a:xfrm>
                <a:custGeom>
                  <a:avLst/>
                  <a:gdLst>
                    <a:gd name="T0" fmla="*/ 50 w 51"/>
                    <a:gd name="T1" fmla="*/ 0 h 44"/>
                    <a:gd name="T2" fmla="*/ 1 w 51"/>
                    <a:gd name="T3" fmla="*/ 0 h 44"/>
                    <a:gd name="T4" fmla="*/ 0 w 51"/>
                    <a:gd name="T5" fmla="*/ 1 h 44"/>
                    <a:gd name="T6" fmla="*/ 0 w 51"/>
                    <a:gd name="T7" fmla="*/ 43 h 44"/>
                    <a:gd name="T8" fmla="*/ 1 w 51"/>
                    <a:gd name="T9" fmla="*/ 44 h 44"/>
                    <a:gd name="T10" fmla="*/ 50 w 51"/>
                    <a:gd name="T11" fmla="*/ 44 h 44"/>
                    <a:gd name="T12" fmla="*/ 51 w 51"/>
                    <a:gd name="T13" fmla="*/ 43 h 44"/>
                    <a:gd name="T14" fmla="*/ 51 w 51"/>
                    <a:gd name="T15" fmla="*/ 1 h 44"/>
                    <a:gd name="T16" fmla="*/ 50 w 51"/>
                    <a:gd name="T17" fmla="*/ 0 h 44"/>
                    <a:gd name="T18" fmla="*/ 48 w 51"/>
                    <a:gd name="T19" fmla="*/ 39 h 44"/>
                    <a:gd name="T20" fmla="*/ 47 w 51"/>
                    <a:gd name="T21" fmla="*/ 40 h 44"/>
                    <a:gd name="T22" fmla="*/ 4 w 51"/>
                    <a:gd name="T23" fmla="*/ 40 h 44"/>
                    <a:gd name="T24" fmla="*/ 3 w 51"/>
                    <a:gd name="T25" fmla="*/ 39 h 44"/>
                    <a:gd name="T26" fmla="*/ 3 w 51"/>
                    <a:gd name="T27" fmla="*/ 5 h 44"/>
                    <a:gd name="T28" fmla="*/ 4 w 51"/>
                    <a:gd name="T29" fmla="*/ 4 h 44"/>
                    <a:gd name="T30" fmla="*/ 47 w 51"/>
                    <a:gd name="T31" fmla="*/ 4 h 44"/>
                    <a:gd name="T32" fmla="*/ 48 w 51"/>
                    <a:gd name="T33" fmla="*/ 5 h 44"/>
                    <a:gd name="T34" fmla="*/ 48 w 51"/>
                    <a:gd name="T35"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44">
                      <a:moveTo>
                        <a:pt x="50" y="0"/>
                      </a:moveTo>
                      <a:cubicBezTo>
                        <a:pt x="1" y="0"/>
                        <a:pt x="1" y="0"/>
                        <a:pt x="1" y="0"/>
                      </a:cubicBezTo>
                      <a:cubicBezTo>
                        <a:pt x="0" y="0"/>
                        <a:pt x="0" y="1"/>
                        <a:pt x="0" y="1"/>
                      </a:cubicBezTo>
                      <a:cubicBezTo>
                        <a:pt x="0" y="43"/>
                        <a:pt x="0" y="43"/>
                        <a:pt x="0" y="43"/>
                      </a:cubicBezTo>
                      <a:cubicBezTo>
                        <a:pt x="0" y="44"/>
                        <a:pt x="0" y="44"/>
                        <a:pt x="1" y="44"/>
                      </a:cubicBezTo>
                      <a:cubicBezTo>
                        <a:pt x="50" y="44"/>
                        <a:pt x="50" y="44"/>
                        <a:pt x="50" y="44"/>
                      </a:cubicBezTo>
                      <a:cubicBezTo>
                        <a:pt x="51" y="44"/>
                        <a:pt x="51" y="44"/>
                        <a:pt x="51" y="43"/>
                      </a:cubicBezTo>
                      <a:cubicBezTo>
                        <a:pt x="51" y="1"/>
                        <a:pt x="51" y="1"/>
                        <a:pt x="51" y="1"/>
                      </a:cubicBezTo>
                      <a:cubicBezTo>
                        <a:pt x="51" y="1"/>
                        <a:pt x="51" y="0"/>
                        <a:pt x="50" y="0"/>
                      </a:cubicBezTo>
                      <a:close/>
                      <a:moveTo>
                        <a:pt x="48" y="39"/>
                      </a:moveTo>
                      <a:cubicBezTo>
                        <a:pt x="48" y="39"/>
                        <a:pt x="48" y="40"/>
                        <a:pt x="47" y="40"/>
                      </a:cubicBezTo>
                      <a:cubicBezTo>
                        <a:pt x="4" y="40"/>
                        <a:pt x="4" y="40"/>
                        <a:pt x="4" y="40"/>
                      </a:cubicBezTo>
                      <a:cubicBezTo>
                        <a:pt x="4" y="40"/>
                        <a:pt x="3" y="39"/>
                        <a:pt x="3" y="39"/>
                      </a:cubicBezTo>
                      <a:cubicBezTo>
                        <a:pt x="3" y="5"/>
                        <a:pt x="3" y="5"/>
                        <a:pt x="3" y="5"/>
                      </a:cubicBezTo>
                      <a:cubicBezTo>
                        <a:pt x="3" y="4"/>
                        <a:pt x="4" y="4"/>
                        <a:pt x="4" y="4"/>
                      </a:cubicBezTo>
                      <a:cubicBezTo>
                        <a:pt x="47" y="4"/>
                        <a:pt x="47" y="4"/>
                        <a:pt x="47" y="4"/>
                      </a:cubicBezTo>
                      <a:cubicBezTo>
                        <a:pt x="48" y="4"/>
                        <a:pt x="48" y="4"/>
                        <a:pt x="48" y="5"/>
                      </a:cubicBezTo>
                      <a:lnTo>
                        <a:pt x="4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34" name="Freeform 184">
                  <a:extLst>
                    <a:ext uri="{FF2B5EF4-FFF2-40B4-BE49-F238E27FC236}">
                      <a16:creationId xmlns:a16="http://schemas.microsoft.com/office/drawing/2014/main" id="{33963C1F-0F96-4C84-A5BE-10F1853B2927}"/>
                    </a:ext>
                  </a:extLst>
                </p:cNvPr>
                <p:cNvSpPr>
                  <a:spLocks noEditPoints="1"/>
                </p:cNvSpPr>
                <p:nvPr/>
              </p:nvSpPr>
              <p:spPr bwMode="auto">
                <a:xfrm>
                  <a:off x="4384676" y="5700712"/>
                  <a:ext cx="111125" cy="111124"/>
                </a:xfrm>
                <a:custGeom>
                  <a:avLst/>
                  <a:gdLst>
                    <a:gd name="T0" fmla="*/ 27 w 27"/>
                    <a:gd name="T1" fmla="*/ 14 h 27"/>
                    <a:gd name="T2" fmla="*/ 21 w 27"/>
                    <a:gd name="T3" fmla="*/ 13 h 27"/>
                    <a:gd name="T4" fmla="*/ 26 w 27"/>
                    <a:gd name="T5" fmla="*/ 11 h 27"/>
                    <a:gd name="T6" fmla="*/ 26 w 27"/>
                    <a:gd name="T7" fmla="*/ 10 h 27"/>
                    <a:gd name="T8" fmla="*/ 21 w 27"/>
                    <a:gd name="T9" fmla="*/ 6 h 27"/>
                    <a:gd name="T10" fmla="*/ 18 w 27"/>
                    <a:gd name="T11" fmla="*/ 1 h 27"/>
                    <a:gd name="T12" fmla="*/ 17 w 27"/>
                    <a:gd name="T13" fmla="*/ 1 h 27"/>
                    <a:gd name="T14" fmla="*/ 14 w 27"/>
                    <a:gd name="T15" fmla="*/ 6 h 27"/>
                    <a:gd name="T16" fmla="*/ 14 w 27"/>
                    <a:gd name="T17" fmla="*/ 0 h 27"/>
                    <a:gd name="T18" fmla="*/ 13 w 27"/>
                    <a:gd name="T19" fmla="*/ 6 h 27"/>
                    <a:gd name="T20" fmla="*/ 11 w 27"/>
                    <a:gd name="T21" fmla="*/ 1 h 27"/>
                    <a:gd name="T22" fmla="*/ 10 w 27"/>
                    <a:gd name="T23" fmla="*/ 1 h 27"/>
                    <a:gd name="T24" fmla="*/ 6 w 27"/>
                    <a:gd name="T25" fmla="*/ 6 h 27"/>
                    <a:gd name="T26" fmla="*/ 1 w 27"/>
                    <a:gd name="T27" fmla="*/ 10 h 27"/>
                    <a:gd name="T28" fmla="*/ 1 w 27"/>
                    <a:gd name="T29" fmla="*/ 11 h 27"/>
                    <a:gd name="T30" fmla="*/ 6 w 27"/>
                    <a:gd name="T31" fmla="*/ 13 h 27"/>
                    <a:gd name="T32" fmla="*/ 0 w 27"/>
                    <a:gd name="T33" fmla="*/ 14 h 27"/>
                    <a:gd name="T34" fmla="*/ 6 w 27"/>
                    <a:gd name="T35" fmla="*/ 14 h 27"/>
                    <a:gd name="T36" fmla="*/ 1 w 27"/>
                    <a:gd name="T37" fmla="*/ 17 h 27"/>
                    <a:gd name="T38" fmla="*/ 1 w 27"/>
                    <a:gd name="T39" fmla="*/ 18 h 27"/>
                    <a:gd name="T40" fmla="*/ 6 w 27"/>
                    <a:gd name="T41" fmla="*/ 21 h 27"/>
                    <a:gd name="T42" fmla="*/ 10 w 27"/>
                    <a:gd name="T43" fmla="*/ 26 h 27"/>
                    <a:gd name="T44" fmla="*/ 11 w 27"/>
                    <a:gd name="T45" fmla="*/ 26 h 27"/>
                    <a:gd name="T46" fmla="*/ 13 w 27"/>
                    <a:gd name="T47" fmla="*/ 21 h 27"/>
                    <a:gd name="T48" fmla="*/ 14 w 27"/>
                    <a:gd name="T49" fmla="*/ 27 h 27"/>
                    <a:gd name="T50" fmla="*/ 14 w 27"/>
                    <a:gd name="T51" fmla="*/ 21 h 27"/>
                    <a:gd name="T52" fmla="*/ 17 w 27"/>
                    <a:gd name="T53" fmla="*/ 26 h 27"/>
                    <a:gd name="T54" fmla="*/ 18 w 27"/>
                    <a:gd name="T55" fmla="*/ 26 h 27"/>
                    <a:gd name="T56" fmla="*/ 21 w 27"/>
                    <a:gd name="T57" fmla="*/ 21 h 27"/>
                    <a:gd name="T58" fmla="*/ 26 w 27"/>
                    <a:gd name="T59" fmla="*/ 18 h 27"/>
                    <a:gd name="T60" fmla="*/ 26 w 27"/>
                    <a:gd name="T61" fmla="*/ 17 h 27"/>
                    <a:gd name="T62" fmla="*/ 21 w 27"/>
                    <a:gd name="T63" fmla="*/ 14 h 27"/>
                    <a:gd name="T64" fmla="*/ 14 w 27"/>
                    <a:gd name="T65" fmla="*/ 17 h 27"/>
                    <a:gd name="T66" fmla="*/ 14 w 27"/>
                    <a:gd name="T67" fmla="*/ 10 h 27"/>
                    <a:gd name="T68" fmla="*/ 14 w 27"/>
                    <a:gd name="T69"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 h="27">
                      <a:moveTo>
                        <a:pt x="26" y="14"/>
                      </a:moveTo>
                      <a:cubicBezTo>
                        <a:pt x="27" y="14"/>
                        <a:pt x="27" y="14"/>
                        <a:pt x="27" y="14"/>
                      </a:cubicBezTo>
                      <a:cubicBezTo>
                        <a:pt x="26" y="13"/>
                        <a:pt x="26" y="13"/>
                        <a:pt x="26" y="13"/>
                      </a:cubicBezTo>
                      <a:cubicBezTo>
                        <a:pt x="21" y="13"/>
                        <a:pt x="21" y="13"/>
                        <a:pt x="21" y="13"/>
                      </a:cubicBezTo>
                      <a:cubicBezTo>
                        <a:pt x="21" y="11"/>
                        <a:pt x="21" y="11"/>
                        <a:pt x="21" y="11"/>
                      </a:cubicBezTo>
                      <a:cubicBezTo>
                        <a:pt x="26" y="11"/>
                        <a:pt x="26" y="11"/>
                        <a:pt x="26" y="11"/>
                      </a:cubicBezTo>
                      <a:cubicBezTo>
                        <a:pt x="27" y="10"/>
                        <a:pt x="27" y="10"/>
                        <a:pt x="27" y="10"/>
                      </a:cubicBezTo>
                      <a:cubicBezTo>
                        <a:pt x="26" y="10"/>
                        <a:pt x="26" y="10"/>
                        <a:pt x="26" y="10"/>
                      </a:cubicBezTo>
                      <a:cubicBezTo>
                        <a:pt x="21" y="10"/>
                        <a:pt x="21" y="10"/>
                        <a:pt x="21" y="10"/>
                      </a:cubicBezTo>
                      <a:cubicBezTo>
                        <a:pt x="21" y="6"/>
                        <a:pt x="21" y="6"/>
                        <a:pt x="21" y="6"/>
                      </a:cubicBezTo>
                      <a:cubicBezTo>
                        <a:pt x="18" y="6"/>
                        <a:pt x="18" y="6"/>
                        <a:pt x="18" y="6"/>
                      </a:cubicBezTo>
                      <a:cubicBezTo>
                        <a:pt x="18" y="1"/>
                        <a:pt x="18" y="1"/>
                        <a:pt x="18" y="1"/>
                      </a:cubicBezTo>
                      <a:cubicBezTo>
                        <a:pt x="17" y="0"/>
                        <a:pt x="17" y="0"/>
                        <a:pt x="17" y="0"/>
                      </a:cubicBezTo>
                      <a:cubicBezTo>
                        <a:pt x="17" y="1"/>
                        <a:pt x="17" y="1"/>
                        <a:pt x="17" y="1"/>
                      </a:cubicBezTo>
                      <a:cubicBezTo>
                        <a:pt x="17" y="6"/>
                        <a:pt x="17" y="6"/>
                        <a:pt x="17" y="6"/>
                      </a:cubicBezTo>
                      <a:cubicBezTo>
                        <a:pt x="14" y="6"/>
                        <a:pt x="14" y="6"/>
                        <a:pt x="14" y="6"/>
                      </a:cubicBezTo>
                      <a:cubicBezTo>
                        <a:pt x="14" y="1"/>
                        <a:pt x="14" y="1"/>
                        <a:pt x="14" y="1"/>
                      </a:cubicBezTo>
                      <a:cubicBezTo>
                        <a:pt x="14" y="0"/>
                        <a:pt x="14" y="0"/>
                        <a:pt x="14" y="0"/>
                      </a:cubicBezTo>
                      <a:cubicBezTo>
                        <a:pt x="13" y="1"/>
                        <a:pt x="13" y="1"/>
                        <a:pt x="13" y="1"/>
                      </a:cubicBezTo>
                      <a:cubicBezTo>
                        <a:pt x="13" y="6"/>
                        <a:pt x="13" y="6"/>
                        <a:pt x="13" y="6"/>
                      </a:cubicBezTo>
                      <a:cubicBezTo>
                        <a:pt x="11" y="6"/>
                        <a:pt x="11" y="6"/>
                        <a:pt x="11" y="6"/>
                      </a:cubicBezTo>
                      <a:cubicBezTo>
                        <a:pt x="11" y="1"/>
                        <a:pt x="11" y="1"/>
                        <a:pt x="11" y="1"/>
                      </a:cubicBezTo>
                      <a:cubicBezTo>
                        <a:pt x="10" y="0"/>
                        <a:pt x="10" y="0"/>
                        <a:pt x="10" y="0"/>
                      </a:cubicBezTo>
                      <a:cubicBezTo>
                        <a:pt x="10" y="1"/>
                        <a:pt x="10" y="1"/>
                        <a:pt x="10" y="1"/>
                      </a:cubicBezTo>
                      <a:cubicBezTo>
                        <a:pt x="10" y="6"/>
                        <a:pt x="10" y="6"/>
                        <a:pt x="10" y="6"/>
                      </a:cubicBezTo>
                      <a:cubicBezTo>
                        <a:pt x="6" y="6"/>
                        <a:pt x="6" y="6"/>
                        <a:pt x="6" y="6"/>
                      </a:cubicBezTo>
                      <a:cubicBezTo>
                        <a:pt x="6" y="10"/>
                        <a:pt x="6" y="10"/>
                        <a:pt x="6" y="10"/>
                      </a:cubicBezTo>
                      <a:cubicBezTo>
                        <a:pt x="1" y="10"/>
                        <a:pt x="1" y="10"/>
                        <a:pt x="1" y="10"/>
                      </a:cubicBezTo>
                      <a:cubicBezTo>
                        <a:pt x="0" y="10"/>
                        <a:pt x="0" y="10"/>
                        <a:pt x="0" y="10"/>
                      </a:cubicBezTo>
                      <a:cubicBezTo>
                        <a:pt x="1" y="11"/>
                        <a:pt x="1" y="11"/>
                        <a:pt x="1" y="11"/>
                      </a:cubicBezTo>
                      <a:cubicBezTo>
                        <a:pt x="6" y="11"/>
                        <a:pt x="6" y="11"/>
                        <a:pt x="6" y="11"/>
                      </a:cubicBezTo>
                      <a:cubicBezTo>
                        <a:pt x="6" y="13"/>
                        <a:pt x="6" y="13"/>
                        <a:pt x="6" y="13"/>
                      </a:cubicBezTo>
                      <a:cubicBezTo>
                        <a:pt x="1" y="13"/>
                        <a:pt x="1" y="13"/>
                        <a:pt x="1" y="13"/>
                      </a:cubicBezTo>
                      <a:cubicBezTo>
                        <a:pt x="0" y="14"/>
                        <a:pt x="0" y="14"/>
                        <a:pt x="0" y="14"/>
                      </a:cubicBezTo>
                      <a:cubicBezTo>
                        <a:pt x="1" y="14"/>
                        <a:pt x="1" y="14"/>
                        <a:pt x="1" y="14"/>
                      </a:cubicBezTo>
                      <a:cubicBezTo>
                        <a:pt x="6" y="14"/>
                        <a:pt x="6" y="14"/>
                        <a:pt x="6" y="14"/>
                      </a:cubicBezTo>
                      <a:cubicBezTo>
                        <a:pt x="6" y="17"/>
                        <a:pt x="6" y="17"/>
                        <a:pt x="6" y="17"/>
                      </a:cubicBezTo>
                      <a:cubicBezTo>
                        <a:pt x="1" y="17"/>
                        <a:pt x="1" y="17"/>
                        <a:pt x="1" y="17"/>
                      </a:cubicBezTo>
                      <a:cubicBezTo>
                        <a:pt x="0" y="17"/>
                        <a:pt x="0" y="17"/>
                        <a:pt x="0" y="17"/>
                      </a:cubicBezTo>
                      <a:cubicBezTo>
                        <a:pt x="1" y="18"/>
                        <a:pt x="1" y="18"/>
                        <a:pt x="1" y="18"/>
                      </a:cubicBezTo>
                      <a:cubicBezTo>
                        <a:pt x="6" y="18"/>
                        <a:pt x="6" y="18"/>
                        <a:pt x="6" y="18"/>
                      </a:cubicBezTo>
                      <a:cubicBezTo>
                        <a:pt x="6" y="21"/>
                        <a:pt x="6" y="21"/>
                        <a:pt x="6" y="21"/>
                      </a:cubicBezTo>
                      <a:cubicBezTo>
                        <a:pt x="10" y="21"/>
                        <a:pt x="10" y="21"/>
                        <a:pt x="10" y="21"/>
                      </a:cubicBezTo>
                      <a:cubicBezTo>
                        <a:pt x="10" y="26"/>
                        <a:pt x="10" y="26"/>
                        <a:pt x="10" y="26"/>
                      </a:cubicBezTo>
                      <a:cubicBezTo>
                        <a:pt x="10" y="27"/>
                        <a:pt x="10" y="27"/>
                        <a:pt x="10" y="27"/>
                      </a:cubicBezTo>
                      <a:cubicBezTo>
                        <a:pt x="11" y="26"/>
                        <a:pt x="11" y="26"/>
                        <a:pt x="11" y="26"/>
                      </a:cubicBezTo>
                      <a:cubicBezTo>
                        <a:pt x="11" y="21"/>
                        <a:pt x="11" y="21"/>
                        <a:pt x="11" y="21"/>
                      </a:cubicBezTo>
                      <a:cubicBezTo>
                        <a:pt x="13" y="21"/>
                        <a:pt x="13" y="21"/>
                        <a:pt x="13" y="21"/>
                      </a:cubicBezTo>
                      <a:cubicBezTo>
                        <a:pt x="13" y="26"/>
                        <a:pt x="13" y="26"/>
                        <a:pt x="13" y="26"/>
                      </a:cubicBezTo>
                      <a:cubicBezTo>
                        <a:pt x="14" y="27"/>
                        <a:pt x="14" y="27"/>
                        <a:pt x="14" y="27"/>
                      </a:cubicBezTo>
                      <a:cubicBezTo>
                        <a:pt x="14" y="26"/>
                        <a:pt x="14" y="26"/>
                        <a:pt x="14" y="26"/>
                      </a:cubicBezTo>
                      <a:cubicBezTo>
                        <a:pt x="14" y="21"/>
                        <a:pt x="14" y="21"/>
                        <a:pt x="14" y="21"/>
                      </a:cubicBezTo>
                      <a:cubicBezTo>
                        <a:pt x="17" y="21"/>
                        <a:pt x="17" y="21"/>
                        <a:pt x="17" y="21"/>
                      </a:cubicBezTo>
                      <a:cubicBezTo>
                        <a:pt x="17" y="26"/>
                        <a:pt x="17" y="26"/>
                        <a:pt x="17" y="26"/>
                      </a:cubicBezTo>
                      <a:cubicBezTo>
                        <a:pt x="17" y="27"/>
                        <a:pt x="17" y="27"/>
                        <a:pt x="17" y="27"/>
                      </a:cubicBezTo>
                      <a:cubicBezTo>
                        <a:pt x="18" y="26"/>
                        <a:pt x="18" y="26"/>
                        <a:pt x="18" y="26"/>
                      </a:cubicBezTo>
                      <a:cubicBezTo>
                        <a:pt x="18" y="21"/>
                        <a:pt x="18" y="21"/>
                        <a:pt x="18" y="21"/>
                      </a:cubicBezTo>
                      <a:cubicBezTo>
                        <a:pt x="21" y="21"/>
                        <a:pt x="21" y="21"/>
                        <a:pt x="21" y="21"/>
                      </a:cubicBezTo>
                      <a:cubicBezTo>
                        <a:pt x="21" y="18"/>
                        <a:pt x="21" y="18"/>
                        <a:pt x="21" y="18"/>
                      </a:cubicBezTo>
                      <a:cubicBezTo>
                        <a:pt x="26" y="18"/>
                        <a:pt x="26" y="18"/>
                        <a:pt x="26" y="18"/>
                      </a:cubicBezTo>
                      <a:cubicBezTo>
                        <a:pt x="27" y="17"/>
                        <a:pt x="27" y="17"/>
                        <a:pt x="27" y="17"/>
                      </a:cubicBezTo>
                      <a:cubicBezTo>
                        <a:pt x="26" y="17"/>
                        <a:pt x="26" y="17"/>
                        <a:pt x="26" y="17"/>
                      </a:cubicBezTo>
                      <a:cubicBezTo>
                        <a:pt x="21" y="17"/>
                        <a:pt x="21" y="17"/>
                        <a:pt x="21" y="17"/>
                      </a:cubicBezTo>
                      <a:cubicBezTo>
                        <a:pt x="21" y="14"/>
                        <a:pt x="21" y="14"/>
                        <a:pt x="21" y="14"/>
                      </a:cubicBezTo>
                      <a:lnTo>
                        <a:pt x="26" y="14"/>
                      </a:lnTo>
                      <a:close/>
                      <a:moveTo>
                        <a:pt x="14" y="17"/>
                      </a:moveTo>
                      <a:cubicBezTo>
                        <a:pt x="12" y="17"/>
                        <a:pt x="10" y="15"/>
                        <a:pt x="10" y="14"/>
                      </a:cubicBezTo>
                      <a:cubicBezTo>
                        <a:pt x="10" y="12"/>
                        <a:pt x="12" y="10"/>
                        <a:pt x="14" y="10"/>
                      </a:cubicBezTo>
                      <a:cubicBezTo>
                        <a:pt x="15" y="10"/>
                        <a:pt x="17" y="12"/>
                        <a:pt x="17" y="14"/>
                      </a:cubicBezTo>
                      <a:cubicBezTo>
                        <a:pt x="17" y="15"/>
                        <a:pt x="15" y="17"/>
                        <a:pt x="1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28" name="组合 127">
                <a:extLst>
                  <a:ext uri="{FF2B5EF4-FFF2-40B4-BE49-F238E27FC236}">
                    <a16:creationId xmlns:a16="http://schemas.microsoft.com/office/drawing/2014/main" id="{489B92BF-5355-4815-A963-CA384E16DAA9}"/>
                  </a:ext>
                </a:extLst>
              </p:cNvPr>
              <p:cNvGrpSpPr/>
              <p:nvPr/>
            </p:nvGrpSpPr>
            <p:grpSpPr>
              <a:xfrm>
                <a:off x="2106556" y="4275081"/>
                <a:ext cx="177404" cy="217885"/>
                <a:chOff x="2805158" y="5629380"/>
                <a:chExt cx="236552" cy="290525"/>
              </a:xfrm>
              <a:solidFill>
                <a:schemeClr val="bg1"/>
              </a:solidFill>
            </p:grpSpPr>
            <p:sp>
              <p:nvSpPr>
                <p:cNvPr id="142" name="Freeform 185">
                  <a:extLst>
                    <a:ext uri="{FF2B5EF4-FFF2-40B4-BE49-F238E27FC236}">
                      <a16:creationId xmlns:a16="http://schemas.microsoft.com/office/drawing/2014/main" id="{09B653AB-4B52-404C-AB8B-7E2FE2018696}"/>
                    </a:ext>
                  </a:extLst>
                </p:cNvPr>
                <p:cNvSpPr>
                  <a:spLocks noEditPoints="1"/>
                </p:cNvSpPr>
                <p:nvPr/>
              </p:nvSpPr>
              <p:spPr bwMode="auto">
                <a:xfrm>
                  <a:off x="2938520" y="5811953"/>
                  <a:ext cx="103190" cy="107952"/>
                </a:xfrm>
                <a:custGeom>
                  <a:avLst/>
                  <a:gdLst>
                    <a:gd name="T0" fmla="*/ 25 w 25"/>
                    <a:gd name="T1" fmla="*/ 13 h 26"/>
                    <a:gd name="T2" fmla="*/ 19 w 25"/>
                    <a:gd name="T3" fmla="*/ 13 h 26"/>
                    <a:gd name="T4" fmla="*/ 24 w 25"/>
                    <a:gd name="T5" fmla="*/ 10 h 26"/>
                    <a:gd name="T6" fmla="*/ 24 w 25"/>
                    <a:gd name="T7" fmla="*/ 9 h 26"/>
                    <a:gd name="T8" fmla="*/ 19 w 25"/>
                    <a:gd name="T9" fmla="*/ 6 h 26"/>
                    <a:gd name="T10" fmla="*/ 16 w 25"/>
                    <a:gd name="T11" fmla="*/ 1 h 26"/>
                    <a:gd name="T12" fmla="*/ 15 w 25"/>
                    <a:gd name="T13" fmla="*/ 1 h 26"/>
                    <a:gd name="T14" fmla="*/ 13 w 25"/>
                    <a:gd name="T15" fmla="*/ 6 h 26"/>
                    <a:gd name="T16" fmla="*/ 12 w 25"/>
                    <a:gd name="T17" fmla="*/ 0 h 26"/>
                    <a:gd name="T18" fmla="*/ 12 w 25"/>
                    <a:gd name="T19" fmla="*/ 6 h 26"/>
                    <a:gd name="T20" fmla="*/ 10 w 25"/>
                    <a:gd name="T21" fmla="*/ 1 h 26"/>
                    <a:gd name="T22" fmla="*/ 8 w 25"/>
                    <a:gd name="T23" fmla="*/ 1 h 26"/>
                    <a:gd name="T24" fmla="*/ 6 w 25"/>
                    <a:gd name="T25" fmla="*/ 6 h 26"/>
                    <a:gd name="T26" fmla="*/ 0 w 25"/>
                    <a:gd name="T27" fmla="*/ 9 h 26"/>
                    <a:gd name="T28" fmla="*/ 0 w 25"/>
                    <a:gd name="T29" fmla="*/ 10 h 26"/>
                    <a:gd name="T30" fmla="*/ 6 w 25"/>
                    <a:gd name="T31" fmla="*/ 13 h 26"/>
                    <a:gd name="T32" fmla="*/ 0 w 25"/>
                    <a:gd name="T33" fmla="*/ 13 h 26"/>
                    <a:gd name="T34" fmla="*/ 6 w 25"/>
                    <a:gd name="T35" fmla="*/ 14 h 26"/>
                    <a:gd name="T36" fmla="*/ 0 w 25"/>
                    <a:gd name="T37" fmla="*/ 16 h 26"/>
                    <a:gd name="T38" fmla="*/ 0 w 25"/>
                    <a:gd name="T39" fmla="*/ 17 h 26"/>
                    <a:gd name="T40" fmla="*/ 6 w 25"/>
                    <a:gd name="T41" fmla="*/ 20 h 26"/>
                    <a:gd name="T42" fmla="*/ 8 w 25"/>
                    <a:gd name="T43" fmla="*/ 25 h 26"/>
                    <a:gd name="T44" fmla="*/ 10 w 25"/>
                    <a:gd name="T45" fmla="*/ 25 h 26"/>
                    <a:gd name="T46" fmla="*/ 12 w 25"/>
                    <a:gd name="T47" fmla="*/ 20 h 26"/>
                    <a:gd name="T48" fmla="*/ 12 w 25"/>
                    <a:gd name="T49" fmla="*/ 26 h 26"/>
                    <a:gd name="T50" fmla="*/ 13 w 25"/>
                    <a:gd name="T51" fmla="*/ 20 h 26"/>
                    <a:gd name="T52" fmla="*/ 15 w 25"/>
                    <a:gd name="T53" fmla="*/ 25 h 26"/>
                    <a:gd name="T54" fmla="*/ 16 w 25"/>
                    <a:gd name="T55" fmla="*/ 25 h 26"/>
                    <a:gd name="T56" fmla="*/ 19 w 25"/>
                    <a:gd name="T57" fmla="*/ 20 h 26"/>
                    <a:gd name="T58" fmla="*/ 24 w 25"/>
                    <a:gd name="T59" fmla="*/ 17 h 26"/>
                    <a:gd name="T60" fmla="*/ 24 w 25"/>
                    <a:gd name="T61" fmla="*/ 16 h 26"/>
                    <a:gd name="T62" fmla="*/ 19 w 25"/>
                    <a:gd name="T63" fmla="*/ 14 h 26"/>
                    <a:gd name="T64" fmla="*/ 12 w 25"/>
                    <a:gd name="T65" fmla="*/ 16 h 26"/>
                    <a:gd name="T66" fmla="*/ 12 w 25"/>
                    <a:gd name="T67" fmla="*/ 10 h 26"/>
                    <a:gd name="T68" fmla="*/ 12 w 25"/>
                    <a:gd name="T69"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26">
                      <a:moveTo>
                        <a:pt x="24" y="14"/>
                      </a:moveTo>
                      <a:cubicBezTo>
                        <a:pt x="25" y="13"/>
                        <a:pt x="25" y="13"/>
                        <a:pt x="25" y="13"/>
                      </a:cubicBezTo>
                      <a:cubicBezTo>
                        <a:pt x="24" y="13"/>
                        <a:pt x="24" y="13"/>
                        <a:pt x="24" y="13"/>
                      </a:cubicBezTo>
                      <a:cubicBezTo>
                        <a:pt x="19" y="13"/>
                        <a:pt x="19" y="13"/>
                        <a:pt x="19" y="13"/>
                      </a:cubicBezTo>
                      <a:cubicBezTo>
                        <a:pt x="19" y="10"/>
                        <a:pt x="19" y="10"/>
                        <a:pt x="19" y="10"/>
                      </a:cubicBezTo>
                      <a:cubicBezTo>
                        <a:pt x="24" y="10"/>
                        <a:pt x="24" y="10"/>
                        <a:pt x="24" y="10"/>
                      </a:cubicBezTo>
                      <a:cubicBezTo>
                        <a:pt x="25" y="10"/>
                        <a:pt x="25" y="10"/>
                        <a:pt x="25" y="10"/>
                      </a:cubicBezTo>
                      <a:cubicBezTo>
                        <a:pt x="24" y="9"/>
                        <a:pt x="24" y="9"/>
                        <a:pt x="24" y="9"/>
                      </a:cubicBezTo>
                      <a:cubicBezTo>
                        <a:pt x="19" y="9"/>
                        <a:pt x="19" y="9"/>
                        <a:pt x="19" y="9"/>
                      </a:cubicBezTo>
                      <a:cubicBezTo>
                        <a:pt x="19" y="6"/>
                        <a:pt x="19" y="6"/>
                        <a:pt x="19" y="6"/>
                      </a:cubicBezTo>
                      <a:cubicBezTo>
                        <a:pt x="16" y="6"/>
                        <a:pt x="16" y="6"/>
                        <a:pt x="16" y="6"/>
                      </a:cubicBezTo>
                      <a:cubicBezTo>
                        <a:pt x="16" y="1"/>
                        <a:pt x="16" y="1"/>
                        <a:pt x="16" y="1"/>
                      </a:cubicBezTo>
                      <a:cubicBezTo>
                        <a:pt x="16" y="0"/>
                        <a:pt x="16" y="0"/>
                        <a:pt x="16" y="0"/>
                      </a:cubicBezTo>
                      <a:cubicBezTo>
                        <a:pt x="15" y="1"/>
                        <a:pt x="15" y="1"/>
                        <a:pt x="15" y="1"/>
                      </a:cubicBezTo>
                      <a:cubicBezTo>
                        <a:pt x="15" y="6"/>
                        <a:pt x="15" y="6"/>
                        <a:pt x="15" y="6"/>
                      </a:cubicBezTo>
                      <a:cubicBezTo>
                        <a:pt x="13" y="6"/>
                        <a:pt x="13" y="6"/>
                        <a:pt x="13" y="6"/>
                      </a:cubicBezTo>
                      <a:cubicBezTo>
                        <a:pt x="13" y="1"/>
                        <a:pt x="13" y="1"/>
                        <a:pt x="13" y="1"/>
                      </a:cubicBezTo>
                      <a:cubicBezTo>
                        <a:pt x="12" y="0"/>
                        <a:pt x="12" y="0"/>
                        <a:pt x="12" y="0"/>
                      </a:cubicBezTo>
                      <a:cubicBezTo>
                        <a:pt x="12" y="1"/>
                        <a:pt x="12" y="1"/>
                        <a:pt x="12" y="1"/>
                      </a:cubicBezTo>
                      <a:cubicBezTo>
                        <a:pt x="12" y="6"/>
                        <a:pt x="12" y="6"/>
                        <a:pt x="12" y="6"/>
                      </a:cubicBezTo>
                      <a:cubicBezTo>
                        <a:pt x="10" y="6"/>
                        <a:pt x="10" y="6"/>
                        <a:pt x="10" y="6"/>
                      </a:cubicBezTo>
                      <a:cubicBezTo>
                        <a:pt x="10" y="1"/>
                        <a:pt x="10" y="1"/>
                        <a:pt x="10" y="1"/>
                      </a:cubicBezTo>
                      <a:cubicBezTo>
                        <a:pt x="9" y="0"/>
                        <a:pt x="9" y="0"/>
                        <a:pt x="9" y="0"/>
                      </a:cubicBezTo>
                      <a:cubicBezTo>
                        <a:pt x="8" y="1"/>
                        <a:pt x="8" y="1"/>
                        <a:pt x="8" y="1"/>
                      </a:cubicBezTo>
                      <a:cubicBezTo>
                        <a:pt x="8" y="6"/>
                        <a:pt x="8" y="6"/>
                        <a:pt x="8" y="6"/>
                      </a:cubicBezTo>
                      <a:cubicBezTo>
                        <a:pt x="6" y="6"/>
                        <a:pt x="6" y="6"/>
                        <a:pt x="6" y="6"/>
                      </a:cubicBezTo>
                      <a:cubicBezTo>
                        <a:pt x="6" y="9"/>
                        <a:pt x="6" y="9"/>
                        <a:pt x="6" y="9"/>
                      </a:cubicBezTo>
                      <a:cubicBezTo>
                        <a:pt x="0" y="9"/>
                        <a:pt x="0" y="9"/>
                        <a:pt x="0" y="9"/>
                      </a:cubicBezTo>
                      <a:cubicBezTo>
                        <a:pt x="0" y="10"/>
                        <a:pt x="0" y="10"/>
                        <a:pt x="0" y="10"/>
                      </a:cubicBezTo>
                      <a:cubicBezTo>
                        <a:pt x="0" y="10"/>
                        <a:pt x="0" y="10"/>
                        <a:pt x="0" y="10"/>
                      </a:cubicBezTo>
                      <a:cubicBezTo>
                        <a:pt x="6" y="10"/>
                        <a:pt x="6" y="10"/>
                        <a:pt x="6" y="10"/>
                      </a:cubicBezTo>
                      <a:cubicBezTo>
                        <a:pt x="6" y="13"/>
                        <a:pt x="6" y="13"/>
                        <a:pt x="6" y="13"/>
                      </a:cubicBezTo>
                      <a:cubicBezTo>
                        <a:pt x="0" y="13"/>
                        <a:pt x="0" y="13"/>
                        <a:pt x="0" y="13"/>
                      </a:cubicBezTo>
                      <a:cubicBezTo>
                        <a:pt x="0" y="13"/>
                        <a:pt x="0" y="13"/>
                        <a:pt x="0" y="13"/>
                      </a:cubicBezTo>
                      <a:cubicBezTo>
                        <a:pt x="0" y="14"/>
                        <a:pt x="0" y="14"/>
                        <a:pt x="0" y="14"/>
                      </a:cubicBezTo>
                      <a:cubicBezTo>
                        <a:pt x="6" y="14"/>
                        <a:pt x="6" y="14"/>
                        <a:pt x="6" y="14"/>
                      </a:cubicBezTo>
                      <a:cubicBezTo>
                        <a:pt x="6" y="16"/>
                        <a:pt x="6" y="16"/>
                        <a:pt x="6" y="16"/>
                      </a:cubicBezTo>
                      <a:cubicBezTo>
                        <a:pt x="0" y="16"/>
                        <a:pt x="0" y="16"/>
                        <a:pt x="0" y="16"/>
                      </a:cubicBezTo>
                      <a:cubicBezTo>
                        <a:pt x="0" y="16"/>
                        <a:pt x="0" y="16"/>
                        <a:pt x="0" y="16"/>
                      </a:cubicBezTo>
                      <a:cubicBezTo>
                        <a:pt x="0" y="17"/>
                        <a:pt x="0" y="17"/>
                        <a:pt x="0" y="17"/>
                      </a:cubicBezTo>
                      <a:cubicBezTo>
                        <a:pt x="6" y="17"/>
                        <a:pt x="6" y="17"/>
                        <a:pt x="6" y="17"/>
                      </a:cubicBezTo>
                      <a:cubicBezTo>
                        <a:pt x="6" y="20"/>
                        <a:pt x="6" y="20"/>
                        <a:pt x="6" y="20"/>
                      </a:cubicBezTo>
                      <a:cubicBezTo>
                        <a:pt x="8" y="20"/>
                        <a:pt x="8" y="20"/>
                        <a:pt x="8" y="20"/>
                      </a:cubicBezTo>
                      <a:cubicBezTo>
                        <a:pt x="8" y="25"/>
                        <a:pt x="8" y="25"/>
                        <a:pt x="8" y="25"/>
                      </a:cubicBezTo>
                      <a:cubicBezTo>
                        <a:pt x="9" y="26"/>
                        <a:pt x="9" y="26"/>
                        <a:pt x="9" y="26"/>
                      </a:cubicBezTo>
                      <a:cubicBezTo>
                        <a:pt x="10" y="25"/>
                        <a:pt x="10" y="25"/>
                        <a:pt x="10" y="25"/>
                      </a:cubicBezTo>
                      <a:cubicBezTo>
                        <a:pt x="10" y="20"/>
                        <a:pt x="10" y="20"/>
                        <a:pt x="10" y="20"/>
                      </a:cubicBezTo>
                      <a:cubicBezTo>
                        <a:pt x="12" y="20"/>
                        <a:pt x="12" y="20"/>
                        <a:pt x="12" y="20"/>
                      </a:cubicBezTo>
                      <a:cubicBezTo>
                        <a:pt x="12" y="25"/>
                        <a:pt x="12" y="25"/>
                        <a:pt x="12" y="25"/>
                      </a:cubicBezTo>
                      <a:cubicBezTo>
                        <a:pt x="12" y="26"/>
                        <a:pt x="12" y="26"/>
                        <a:pt x="12" y="26"/>
                      </a:cubicBezTo>
                      <a:cubicBezTo>
                        <a:pt x="13" y="25"/>
                        <a:pt x="13" y="25"/>
                        <a:pt x="13" y="25"/>
                      </a:cubicBezTo>
                      <a:cubicBezTo>
                        <a:pt x="13" y="20"/>
                        <a:pt x="13" y="20"/>
                        <a:pt x="13" y="20"/>
                      </a:cubicBezTo>
                      <a:cubicBezTo>
                        <a:pt x="15" y="20"/>
                        <a:pt x="15" y="20"/>
                        <a:pt x="15" y="20"/>
                      </a:cubicBezTo>
                      <a:cubicBezTo>
                        <a:pt x="15" y="25"/>
                        <a:pt x="15" y="25"/>
                        <a:pt x="15" y="25"/>
                      </a:cubicBezTo>
                      <a:cubicBezTo>
                        <a:pt x="16" y="26"/>
                        <a:pt x="16" y="26"/>
                        <a:pt x="16" y="26"/>
                      </a:cubicBezTo>
                      <a:cubicBezTo>
                        <a:pt x="16" y="25"/>
                        <a:pt x="16" y="25"/>
                        <a:pt x="16" y="25"/>
                      </a:cubicBezTo>
                      <a:cubicBezTo>
                        <a:pt x="16" y="20"/>
                        <a:pt x="16" y="20"/>
                        <a:pt x="16" y="20"/>
                      </a:cubicBezTo>
                      <a:cubicBezTo>
                        <a:pt x="19" y="20"/>
                        <a:pt x="19" y="20"/>
                        <a:pt x="19" y="20"/>
                      </a:cubicBezTo>
                      <a:cubicBezTo>
                        <a:pt x="19" y="17"/>
                        <a:pt x="19" y="17"/>
                        <a:pt x="19" y="17"/>
                      </a:cubicBezTo>
                      <a:cubicBezTo>
                        <a:pt x="24" y="17"/>
                        <a:pt x="24" y="17"/>
                        <a:pt x="24" y="17"/>
                      </a:cubicBezTo>
                      <a:cubicBezTo>
                        <a:pt x="25" y="16"/>
                        <a:pt x="25" y="16"/>
                        <a:pt x="25" y="16"/>
                      </a:cubicBezTo>
                      <a:cubicBezTo>
                        <a:pt x="24" y="16"/>
                        <a:pt x="24" y="16"/>
                        <a:pt x="24" y="16"/>
                      </a:cubicBezTo>
                      <a:cubicBezTo>
                        <a:pt x="19" y="16"/>
                        <a:pt x="19" y="16"/>
                        <a:pt x="19" y="16"/>
                      </a:cubicBezTo>
                      <a:cubicBezTo>
                        <a:pt x="19" y="14"/>
                        <a:pt x="19" y="14"/>
                        <a:pt x="19" y="14"/>
                      </a:cubicBezTo>
                      <a:lnTo>
                        <a:pt x="24" y="14"/>
                      </a:lnTo>
                      <a:close/>
                      <a:moveTo>
                        <a:pt x="12" y="16"/>
                      </a:moveTo>
                      <a:cubicBezTo>
                        <a:pt x="11" y="16"/>
                        <a:pt x="9" y="15"/>
                        <a:pt x="9" y="13"/>
                      </a:cubicBezTo>
                      <a:cubicBezTo>
                        <a:pt x="9" y="11"/>
                        <a:pt x="11" y="10"/>
                        <a:pt x="12" y="10"/>
                      </a:cubicBezTo>
                      <a:cubicBezTo>
                        <a:pt x="14" y="10"/>
                        <a:pt x="15" y="11"/>
                        <a:pt x="15" y="13"/>
                      </a:cubicBezTo>
                      <a:cubicBezTo>
                        <a:pt x="15" y="15"/>
                        <a:pt x="14" y="16"/>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6" name="Freeform 186">
                  <a:extLst>
                    <a:ext uri="{FF2B5EF4-FFF2-40B4-BE49-F238E27FC236}">
                      <a16:creationId xmlns:a16="http://schemas.microsoft.com/office/drawing/2014/main" id="{6E84E213-75D5-4D86-879F-E65C19CDFCF3}"/>
                    </a:ext>
                  </a:extLst>
                </p:cNvPr>
                <p:cNvSpPr>
                  <a:spLocks/>
                </p:cNvSpPr>
                <p:nvPr/>
              </p:nvSpPr>
              <p:spPr bwMode="auto">
                <a:xfrm>
                  <a:off x="2867080" y="5700826"/>
                  <a:ext cx="95252" cy="93664"/>
                </a:xfrm>
                <a:custGeom>
                  <a:avLst/>
                  <a:gdLst>
                    <a:gd name="T0" fmla="*/ 17 w 23"/>
                    <a:gd name="T1" fmla="*/ 6 h 23"/>
                    <a:gd name="T2" fmla="*/ 1 w 23"/>
                    <a:gd name="T3" fmla="*/ 0 h 23"/>
                    <a:gd name="T4" fmla="*/ 0 w 23"/>
                    <a:gd name="T5" fmla="*/ 0 h 23"/>
                    <a:gd name="T6" fmla="*/ 0 w 23"/>
                    <a:gd name="T7" fmla="*/ 3 h 23"/>
                    <a:gd name="T8" fmla="*/ 1 w 23"/>
                    <a:gd name="T9" fmla="*/ 3 h 23"/>
                    <a:gd name="T10" fmla="*/ 1 w 23"/>
                    <a:gd name="T11" fmla="*/ 3 h 23"/>
                    <a:gd name="T12" fmla="*/ 14 w 23"/>
                    <a:gd name="T13" fmla="*/ 9 h 23"/>
                    <a:gd name="T14" fmla="*/ 20 w 23"/>
                    <a:gd name="T15" fmla="*/ 22 h 23"/>
                    <a:gd name="T16" fmla="*/ 20 w 23"/>
                    <a:gd name="T17" fmla="*/ 23 h 23"/>
                    <a:gd name="T18" fmla="*/ 23 w 23"/>
                    <a:gd name="T19" fmla="*/ 23 h 23"/>
                    <a:gd name="T20" fmla="*/ 23 w 23"/>
                    <a:gd name="T21" fmla="*/ 22 h 23"/>
                    <a:gd name="T22" fmla="*/ 17 w 23"/>
                    <a:gd name="T23"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3">
                      <a:moveTo>
                        <a:pt x="17" y="6"/>
                      </a:moveTo>
                      <a:cubicBezTo>
                        <a:pt x="12" y="2"/>
                        <a:pt x="7" y="0"/>
                        <a:pt x="1" y="0"/>
                      </a:cubicBezTo>
                      <a:cubicBezTo>
                        <a:pt x="0" y="0"/>
                        <a:pt x="0" y="0"/>
                        <a:pt x="0" y="0"/>
                      </a:cubicBezTo>
                      <a:cubicBezTo>
                        <a:pt x="0" y="3"/>
                        <a:pt x="0" y="3"/>
                        <a:pt x="0" y="3"/>
                      </a:cubicBezTo>
                      <a:cubicBezTo>
                        <a:pt x="1" y="3"/>
                        <a:pt x="1" y="3"/>
                        <a:pt x="1" y="3"/>
                      </a:cubicBezTo>
                      <a:cubicBezTo>
                        <a:pt x="1" y="3"/>
                        <a:pt x="1" y="3"/>
                        <a:pt x="1" y="3"/>
                      </a:cubicBezTo>
                      <a:cubicBezTo>
                        <a:pt x="6" y="3"/>
                        <a:pt x="11" y="5"/>
                        <a:pt x="14" y="9"/>
                      </a:cubicBezTo>
                      <a:cubicBezTo>
                        <a:pt x="18" y="12"/>
                        <a:pt x="20" y="17"/>
                        <a:pt x="20" y="22"/>
                      </a:cubicBezTo>
                      <a:cubicBezTo>
                        <a:pt x="20" y="23"/>
                        <a:pt x="20" y="23"/>
                        <a:pt x="20" y="23"/>
                      </a:cubicBezTo>
                      <a:cubicBezTo>
                        <a:pt x="23" y="23"/>
                        <a:pt x="23" y="23"/>
                        <a:pt x="23" y="23"/>
                      </a:cubicBezTo>
                      <a:cubicBezTo>
                        <a:pt x="23" y="22"/>
                        <a:pt x="23" y="22"/>
                        <a:pt x="23" y="22"/>
                      </a:cubicBezTo>
                      <a:cubicBezTo>
                        <a:pt x="23" y="16"/>
                        <a:pt x="21" y="11"/>
                        <a:pt x="17"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7" name="Freeform 187">
                  <a:extLst>
                    <a:ext uri="{FF2B5EF4-FFF2-40B4-BE49-F238E27FC236}">
                      <a16:creationId xmlns:a16="http://schemas.microsoft.com/office/drawing/2014/main" id="{B4EFB6FB-A97B-4AE0-A94C-AED7B368EE9E}"/>
                    </a:ext>
                  </a:extLst>
                </p:cNvPr>
                <p:cNvSpPr>
                  <a:spLocks/>
                </p:cNvSpPr>
                <p:nvPr/>
              </p:nvSpPr>
              <p:spPr bwMode="auto">
                <a:xfrm>
                  <a:off x="2867080" y="5662726"/>
                  <a:ext cx="133353" cy="131765"/>
                </a:xfrm>
                <a:custGeom>
                  <a:avLst/>
                  <a:gdLst>
                    <a:gd name="T0" fmla="*/ 23 w 32"/>
                    <a:gd name="T1" fmla="*/ 9 h 32"/>
                    <a:gd name="T2" fmla="*/ 1 w 32"/>
                    <a:gd name="T3" fmla="*/ 0 h 32"/>
                    <a:gd name="T4" fmla="*/ 0 w 32"/>
                    <a:gd name="T5" fmla="*/ 0 h 32"/>
                    <a:gd name="T6" fmla="*/ 0 w 32"/>
                    <a:gd name="T7" fmla="*/ 4 h 32"/>
                    <a:gd name="T8" fmla="*/ 1 w 32"/>
                    <a:gd name="T9" fmla="*/ 4 h 32"/>
                    <a:gd name="T10" fmla="*/ 20 w 32"/>
                    <a:gd name="T11" fmla="*/ 12 h 32"/>
                    <a:gd name="T12" fmla="*/ 28 w 32"/>
                    <a:gd name="T13" fmla="*/ 31 h 32"/>
                    <a:gd name="T14" fmla="*/ 28 w 32"/>
                    <a:gd name="T15" fmla="*/ 32 h 32"/>
                    <a:gd name="T16" fmla="*/ 32 w 32"/>
                    <a:gd name="T17" fmla="*/ 32 h 32"/>
                    <a:gd name="T18" fmla="*/ 32 w 32"/>
                    <a:gd name="T19" fmla="*/ 31 h 32"/>
                    <a:gd name="T20" fmla="*/ 23 w 32"/>
                    <a:gd name="T21"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2">
                      <a:moveTo>
                        <a:pt x="23" y="9"/>
                      </a:moveTo>
                      <a:cubicBezTo>
                        <a:pt x="17" y="3"/>
                        <a:pt x="9" y="0"/>
                        <a:pt x="1" y="0"/>
                      </a:cubicBezTo>
                      <a:cubicBezTo>
                        <a:pt x="0" y="0"/>
                        <a:pt x="0" y="0"/>
                        <a:pt x="0" y="0"/>
                      </a:cubicBezTo>
                      <a:cubicBezTo>
                        <a:pt x="0" y="4"/>
                        <a:pt x="0" y="4"/>
                        <a:pt x="0" y="4"/>
                      </a:cubicBezTo>
                      <a:cubicBezTo>
                        <a:pt x="1" y="4"/>
                        <a:pt x="1" y="4"/>
                        <a:pt x="1" y="4"/>
                      </a:cubicBezTo>
                      <a:cubicBezTo>
                        <a:pt x="8" y="4"/>
                        <a:pt x="15" y="7"/>
                        <a:pt x="20" y="12"/>
                      </a:cubicBezTo>
                      <a:cubicBezTo>
                        <a:pt x="25" y="17"/>
                        <a:pt x="28" y="24"/>
                        <a:pt x="28" y="31"/>
                      </a:cubicBezTo>
                      <a:cubicBezTo>
                        <a:pt x="28" y="32"/>
                        <a:pt x="28" y="32"/>
                        <a:pt x="28" y="32"/>
                      </a:cubicBezTo>
                      <a:cubicBezTo>
                        <a:pt x="32" y="32"/>
                        <a:pt x="32" y="32"/>
                        <a:pt x="32" y="32"/>
                      </a:cubicBezTo>
                      <a:cubicBezTo>
                        <a:pt x="32" y="31"/>
                        <a:pt x="32" y="31"/>
                        <a:pt x="32" y="31"/>
                      </a:cubicBezTo>
                      <a:cubicBezTo>
                        <a:pt x="32" y="23"/>
                        <a:pt x="29" y="15"/>
                        <a:pt x="2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8" name="Freeform 188">
                  <a:extLst>
                    <a:ext uri="{FF2B5EF4-FFF2-40B4-BE49-F238E27FC236}">
                      <a16:creationId xmlns:a16="http://schemas.microsoft.com/office/drawing/2014/main" id="{712A5864-B317-42EC-B93A-87F17FB9E1C5}"/>
                    </a:ext>
                  </a:extLst>
                </p:cNvPr>
                <p:cNvSpPr>
                  <a:spLocks/>
                </p:cNvSpPr>
                <p:nvPr/>
              </p:nvSpPr>
              <p:spPr bwMode="auto">
                <a:xfrm>
                  <a:off x="2867082" y="5629380"/>
                  <a:ext cx="165102" cy="165102"/>
                </a:xfrm>
                <a:custGeom>
                  <a:avLst/>
                  <a:gdLst>
                    <a:gd name="T0" fmla="*/ 40 w 40"/>
                    <a:gd name="T1" fmla="*/ 39 h 40"/>
                    <a:gd name="T2" fmla="*/ 29 w 40"/>
                    <a:gd name="T3" fmla="*/ 11 h 40"/>
                    <a:gd name="T4" fmla="*/ 29 w 40"/>
                    <a:gd name="T5" fmla="*/ 11 h 40"/>
                    <a:gd name="T6" fmla="*/ 1 w 40"/>
                    <a:gd name="T7" fmla="*/ 0 h 40"/>
                    <a:gd name="T8" fmla="*/ 0 w 40"/>
                    <a:gd name="T9" fmla="*/ 0 h 40"/>
                    <a:gd name="T10" fmla="*/ 0 w 40"/>
                    <a:gd name="T11" fmla="*/ 3 h 40"/>
                    <a:gd name="T12" fmla="*/ 1 w 40"/>
                    <a:gd name="T13" fmla="*/ 3 h 40"/>
                    <a:gd name="T14" fmla="*/ 1 w 40"/>
                    <a:gd name="T15" fmla="*/ 3 h 40"/>
                    <a:gd name="T16" fmla="*/ 26 w 40"/>
                    <a:gd name="T17" fmla="*/ 14 h 40"/>
                    <a:gd name="T18" fmla="*/ 37 w 40"/>
                    <a:gd name="T19" fmla="*/ 39 h 40"/>
                    <a:gd name="T20" fmla="*/ 37 w 40"/>
                    <a:gd name="T21" fmla="*/ 40 h 40"/>
                    <a:gd name="T22" fmla="*/ 40 w 40"/>
                    <a:gd name="T23" fmla="*/ 40 h 40"/>
                    <a:gd name="T24" fmla="*/ 40 w 40"/>
                    <a:gd name="T2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40">
                      <a:moveTo>
                        <a:pt x="40" y="39"/>
                      </a:moveTo>
                      <a:cubicBezTo>
                        <a:pt x="40" y="28"/>
                        <a:pt x="36" y="19"/>
                        <a:pt x="29" y="11"/>
                      </a:cubicBezTo>
                      <a:cubicBezTo>
                        <a:pt x="29" y="11"/>
                        <a:pt x="29" y="11"/>
                        <a:pt x="29" y="11"/>
                      </a:cubicBezTo>
                      <a:cubicBezTo>
                        <a:pt x="21" y="4"/>
                        <a:pt x="11" y="0"/>
                        <a:pt x="1" y="0"/>
                      </a:cubicBezTo>
                      <a:cubicBezTo>
                        <a:pt x="0" y="0"/>
                        <a:pt x="0" y="0"/>
                        <a:pt x="0" y="0"/>
                      </a:cubicBezTo>
                      <a:cubicBezTo>
                        <a:pt x="0" y="3"/>
                        <a:pt x="0" y="3"/>
                        <a:pt x="0" y="3"/>
                      </a:cubicBezTo>
                      <a:cubicBezTo>
                        <a:pt x="1" y="3"/>
                        <a:pt x="1" y="3"/>
                        <a:pt x="1" y="3"/>
                      </a:cubicBezTo>
                      <a:cubicBezTo>
                        <a:pt x="1" y="3"/>
                        <a:pt x="1" y="3"/>
                        <a:pt x="1" y="3"/>
                      </a:cubicBezTo>
                      <a:cubicBezTo>
                        <a:pt x="11" y="3"/>
                        <a:pt x="20" y="7"/>
                        <a:pt x="26" y="14"/>
                      </a:cubicBezTo>
                      <a:cubicBezTo>
                        <a:pt x="33" y="20"/>
                        <a:pt x="37" y="29"/>
                        <a:pt x="37" y="39"/>
                      </a:cubicBezTo>
                      <a:cubicBezTo>
                        <a:pt x="37" y="40"/>
                        <a:pt x="37" y="40"/>
                        <a:pt x="37" y="40"/>
                      </a:cubicBezTo>
                      <a:cubicBezTo>
                        <a:pt x="40" y="40"/>
                        <a:pt x="40" y="40"/>
                        <a:pt x="40" y="40"/>
                      </a:cubicBezTo>
                      <a:lnTo>
                        <a:pt x="40"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9" name="Freeform 189">
                  <a:extLst>
                    <a:ext uri="{FF2B5EF4-FFF2-40B4-BE49-F238E27FC236}">
                      <a16:creationId xmlns:a16="http://schemas.microsoft.com/office/drawing/2014/main" id="{8D5274E7-469E-4F9C-8E59-902964AF6EC5}"/>
                    </a:ext>
                  </a:extLst>
                </p:cNvPr>
                <p:cNvSpPr>
                  <a:spLocks noEditPoints="1"/>
                </p:cNvSpPr>
                <p:nvPr/>
              </p:nvSpPr>
              <p:spPr bwMode="auto">
                <a:xfrm>
                  <a:off x="2805158" y="5732551"/>
                  <a:ext cx="123827" cy="125415"/>
                </a:xfrm>
                <a:custGeom>
                  <a:avLst/>
                  <a:gdLst>
                    <a:gd name="T0" fmla="*/ 15 w 30"/>
                    <a:gd name="T1" fmla="*/ 0 h 30"/>
                    <a:gd name="T2" fmla="*/ 0 w 30"/>
                    <a:gd name="T3" fmla="*/ 15 h 30"/>
                    <a:gd name="T4" fmla="*/ 15 w 30"/>
                    <a:gd name="T5" fmla="*/ 30 h 30"/>
                    <a:gd name="T6" fmla="*/ 30 w 30"/>
                    <a:gd name="T7" fmla="*/ 15 h 30"/>
                    <a:gd name="T8" fmla="*/ 15 w 30"/>
                    <a:gd name="T9" fmla="*/ 0 h 30"/>
                    <a:gd name="T10" fmla="*/ 15 w 30"/>
                    <a:gd name="T11" fmla="*/ 23 h 30"/>
                    <a:gd name="T12" fmla="*/ 6 w 30"/>
                    <a:gd name="T13" fmla="*/ 15 h 30"/>
                    <a:gd name="T14" fmla="*/ 15 w 30"/>
                    <a:gd name="T15" fmla="*/ 6 h 30"/>
                    <a:gd name="T16" fmla="*/ 24 w 30"/>
                    <a:gd name="T17" fmla="*/ 15 h 30"/>
                    <a:gd name="T18" fmla="*/ 15 w 30"/>
                    <a:gd name="T19" fmla="*/ 2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0"/>
                      </a:moveTo>
                      <a:cubicBezTo>
                        <a:pt x="7" y="0"/>
                        <a:pt x="0" y="7"/>
                        <a:pt x="0" y="15"/>
                      </a:cubicBezTo>
                      <a:cubicBezTo>
                        <a:pt x="0" y="23"/>
                        <a:pt x="7" y="30"/>
                        <a:pt x="15" y="30"/>
                      </a:cubicBezTo>
                      <a:cubicBezTo>
                        <a:pt x="23" y="30"/>
                        <a:pt x="30" y="23"/>
                        <a:pt x="30" y="15"/>
                      </a:cubicBezTo>
                      <a:cubicBezTo>
                        <a:pt x="30" y="7"/>
                        <a:pt x="23" y="0"/>
                        <a:pt x="15" y="0"/>
                      </a:cubicBezTo>
                      <a:close/>
                      <a:moveTo>
                        <a:pt x="15" y="23"/>
                      </a:moveTo>
                      <a:cubicBezTo>
                        <a:pt x="10" y="23"/>
                        <a:pt x="6" y="20"/>
                        <a:pt x="6" y="15"/>
                      </a:cubicBezTo>
                      <a:cubicBezTo>
                        <a:pt x="6" y="10"/>
                        <a:pt x="10" y="6"/>
                        <a:pt x="15" y="6"/>
                      </a:cubicBezTo>
                      <a:cubicBezTo>
                        <a:pt x="20" y="6"/>
                        <a:pt x="24" y="10"/>
                        <a:pt x="24" y="15"/>
                      </a:cubicBezTo>
                      <a:cubicBezTo>
                        <a:pt x="24" y="20"/>
                        <a:pt x="20" y="23"/>
                        <a:pt x="15"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30" name="Oval 190">
                  <a:extLst>
                    <a:ext uri="{FF2B5EF4-FFF2-40B4-BE49-F238E27FC236}">
                      <a16:creationId xmlns:a16="http://schemas.microsoft.com/office/drawing/2014/main" id="{4587A97C-F0DA-4AB5-BAC6-AAF5E4750B15}"/>
                    </a:ext>
                  </a:extLst>
                </p:cNvPr>
                <p:cNvSpPr>
                  <a:spLocks noChangeArrowheads="1"/>
                </p:cNvSpPr>
                <p:nvPr/>
              </p:nvSpPr>
              <p:spPr bwMode="auto">
                <a:xfrm>
                  <a:off x="2851149" y="5778500"/>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29" name="组合 128">
                <a:extLst>
                  <a:ext uri="{FF2B5EF4-FFF2-40B4-BE49-F238E27FC236}">
                    <a16:creationId xmlns:a16="http://schemas.microsoft.com/office/drawing/2014/main" id="{49811F26-B98B-4405-B9A6-4F8E71ADA780}"/>
                  </a:ext>
                </a:extLst>
              </p:cNvPr>
              <p:cNvGrpSpPr/>
              <p:nvPr/>
            </p:nvGrpSpPr>
            <p:grpSpPr>
              <a:xfrm>
                <a:off x="5481977" y="4298298"/>
                <a:ext cx="177404" cy="171451"/>
                <a:chOff x="7305654" y="5657832"/>
                <a:chExt cx="236559" cy="228619"/>
              </a:xfrm>
              <a:solidFill>
                <a:schemeClr val="bg1"/>
              </a:solidFill>
            </p:grpSpPr>
            <p:sp>
              <p:nvSpPr>
                <p:cNvPr id="140" name="Freeform 191">
                  <a:extLst>
                    <a:ext uri="{FF2B5EF4-FFF2-40B4-BE49-F238E27FC236}">
                      <a16:creationId xmlns:a16="http://schemas.microsoft.com/office/drawing/2014/main" id="{783B047E-C4F5-4B4E-83CF-4BA25A16CC36}"/>
                    </a:ext>
                  </a:extLst>
                </p:cNvPr>
                <p:cNvSpPr>
                  <a:spLocks noEditPoints="1"/>
                </p:cNvSpPr>
                <p:nvPr/>
              </p:nvSpPr>
              <p:spPr bwMode="auto">
                <a:xfrm>
                  <a:off x="7305654" y="5657832"/>
                  <a:ext cx="149224" cy="125413"/>
                </a:xfrm>
                <a:custGeom>
                  <a:avLst/>
                  <a:gdLst>
                    <a:gd name="T0" fmla="*/ 8 w 36"/>
                    <a:gd name="T1" fmla="*/ 29 h 30"/>
                    <a:gd name="T2" fmla="*/ 8 w 36"/>
                    <a:gd name="T3" fmla="*/ 25 h 30"/>
                    <a:gd name="T4" fmla="*/ 14 w 36"/>
                    <a:gd name="T5" fmla="*/ 25 h 30"/>
                    <a:gd name="T6" fmla="*/ 15 w 36"/>
                    <a:gd name="T7" fmla="*/ 22 h 30"/>
                    <a:gd name="T8" fmla="*/ 14 w 36"/>
                    <a:gd name="T9" fmla="*/ 22 h 30"/>
                    <a:gd name="T10" fmla="*/ 13 w 36"/>
                    <a:gd name="T11" fmla="*/ 22 h 30"/>
                    <a:gd name="T12" fmla="*/ 12 w 36"/>
                    <a:gd name="T13" fmla="*/ 21 h 30"/>
                    <a:gd name="T14" fmla="*/ 12 w 36"/>
                    <a:gd name="T15" fmla="*/ 20 h 30"/>
                    <a:gd name="T16" fmla="*/ 12 w 36"/>
                    <a:gd name="T17" fmla="*/ 20 h 30"/>
                    <a:gd name="T18" fmla="*/ 12 w 36"/>
                    <a:gd name="T19" fmla="*/ 19 h 30"/>
                    <a:gd name="T20" fmla="*/ 14 w 36"/>
                    <a:gd name="T21" fmla="*/ 17 h 30"/>
                    <a:gd name="T22" fmla="*/ 17 w 36"/>
                    <a:gd name="T23" fmla="*/ 17 h 30"/>
                    <a:gd name="T24" fmla="*/ 22 w 36"/>
                    <a:gd name="T25" fmla="*/ 14 h 30"/>
                    <a:gd name="T26" fmla="*/ 27 w 36"/>
                    <a:gd name="T27" fmla="*/ 14 h 30"/>
                    <a:gd name="T28" fmla="*/ 29 w 36"/>
                    <a:gd name="T29" fmla="*/ 13 h 30"/>
                    <a:gd name="T30" fmla="*/ 31 w 36"/>
                    <a:gd name="T31" fmla="*/ 14 h 30"/>
                    <a:gd name="T32" fmla="*/ 36 w 36"/>
                    <a:gd name="T33" fmla="*/ 14 h 30"/>
                    <a:gd name="T34" fmla="*/ 34 w 36"/>
                    <a:gd name="T35" fmla="*/ 11 h 30"/>
                    <a:gd name="T36" fmla="*/ 33 w 36"/>
                    <a:gd name="T37" fmla="*/ 10 h 30"/>
                    <a:gd name="T38" fmla="*/ 30 w 36"/>
                    <a:gd name="T39" fmla="*/ 3 h 30"/>
                    <a:gd name="T40" fmla="*/ 26 w 36"/>
                    <a:gd name="T41" fmla="*/ 0 h 30"/>
                    <a:gd name="T42" fmla="*/ 10 w 36"/>
                    <a:gd name="T43" fmla="*/ 0 h 30"/>
                    <a:gd name="T44" fmla="*/ 6 w 36"/>
                    <a:gd name="T45" fmla="*/ 3 h 30"/>
                    <a:gd name="T46" fmla="*/ 3 w 36"/>
                    <a:gd name="T47" fmla="*/ 10 h 30"/>
                    <a:gd name="T48" fmla="*/ 3 w 36"/>
                    <a:gd name="T49" fmla="*/ 11 h 30"/>
                    <a:gd name="T50" fmla="*/ 0 w 36"/>
                    <a:gd name="T51" fmla="*/ 15 h 30"/>
                    <a:gd name="T52" fmla="*/ 0 w 36"/>
                    <a:gd name="T53" fmla="*/ 23 h 30"/>
                    <a:gd name="T54" fmla="*/ 0 w 36"/>
                    <a:gd name="T55" fmla="*/ 24 h 30"/>
                    <a:gd name="T56" fmla="*/ 1 w 36"/>
                    <a:gd name="T57" fmla="*/ 25 h 30"/>
                    <a:gd name="T58" fmla="*/ 3 w 36"/>
                    <a:gd name="T59" fmla="*/ 25 h 30"/>
                    <a:gd name="T60" fmla="*/ 3 w 36"/>
                    <a:gd name="T61" fmla="*/ 29 h 30"/>
                    <a:gd name="T62" fmla="*/ 4 w 36"/>
                    <a:gd name="T63" fmla="*/ 30 h 30"/>
                    <a:gd name="T64" fmla="*/ 6 w 36"/>
                    <a:gd name="T65" fmla="*/ 30 h 30"/>
                    <a:gd name="T66" fmla="*/ 8 w 36"/>
                    <a:gd name="T67" fmla="*/ 29 h 30"/>
                    <a:gd name="T68" fmla="*/ 9 w 36"/>
                    <a:gd name="T69" fmla="*/ 4 h 30"/>
                    <a:gd name="T70" fmla="*/ 10 w 36"/>
                    <a:gd name="T71" fmla="*/ 3 h 30"/>
                    <a:gd name="T72" fmla="*/ 26 w 36"/>
                    <a:gd name="T73" fmla="*/ 3 h 30"/>
                    <a:gd name="T74" fmla="*/ 27 w 36"/>
                    <a:gd name="T75" fmla="*/ 4 h 30"/>
                    <a:gd name="T76" fmla="*/ 30 w 36"/>
                    <a:gd name="T77" fmla="*/ 10 h 30"/>
                    <a:gd name="T78" fmla="*/ 6 w 36"/>
                    <a:gd name="T79" fmla="*/ 10 h 30"/>
                    <a:gd name="T80" fmla="*/ 9 w 36"/>
                    <a:gd name="T81" fmla="*/ 4 h 30"/>
                    <a:gd name="T82" fmla="*/ 5 w 36"/>
                    <a:gd name="T83" fmla="*/ 16 h 30"/>
                    <a:gd name="T84" fmla="*/ 7 w 36"/>
                    <a:gd name="T85" fmla="*/ 13 h 30"/>
                    <a:gd name="T86" fmla="*/ 10 w 36"/>
                    <a:gd name="T87" fmla="*/ 16 h 30"/>
                    <a:gd name="T88" fmla="*/ 7 w 36"/>
                    <a:gd name="T89" fmla="*/ 19 h 30"/>
                    <a:gd name="T90" fmla="*/ 7 w 36"/>
                    <a:gd name="T91" fmla="*/ 19 h 30"/>
                    <a:gd name="T92" fmla="*/ 5 w 36"/>
                    <a:gd name="T93"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 h="30">
                      <a:moveTo>
                        <a:pt x="8" y="29"/>
                      </a:moveTo>
                      <a:cubicBezTo>
                        <a:pt x="8" y="25"/>
                        <a:pt x="8" y="25"/>
                        <a:pt x="8" y="25"/>
                      </a:cubicBezTo>
                      <a:cubicBezTo>
                        <a:pt x="14" y="25"/>
                        <a:pt x="14" y="25"/>
                        <a:pt x="14" y="25"/>
                      </a:cubicBezTo>
                      <a:cubicBezTo>
                        <a:pt x="14" y="24"/>
                        <a:pt x="14" y="23"/>
                        <a:pt x="15" y="22"/>
                      </a:cubicBezTo>
                      <a:cubicBezTo>
                        <a:pt x="14" y="22"/>
                        <a:pt x="14" y="22"/>
                        <a:pt x="14" y="22"/>
                      </a:cubicBezTo>
                      <a:cubicBezTo>
                        <a:pt x="13" y="22"/>
                        <a:pt x="13" y="22"/>
                        <a:pt x="13" y="22"/>
                      </a:cubicBezTo>
                      <a:cubicBezTo>
                        <a:pt x="12" y="22"/>
                        <a:pt x="12" y="21"/>
                        <a:pt x="12" y="21"/>
                      </a:cubicBezTo>
                      <a:cubicBezTo>
                        <a:pt x="12" y="20"/>
                        <a:pt x="12" y="20"/>
                        <a:pt x="12" y="20"/>
                      </a:cubicBezTo>
                      <a:cubicBezTo>
                        <a:pt x="12" y="20"/>
                        <a:pt x="12" y="20"/>
                        <a:pt x="12" y="20"/>
                      </a:cubicBezTo>
                      <a:cubicBezTo>
                        <a:pt x="12" y="19"/>
                        <a:pt x="12" y="19"/>
                        <a:pt x="12" y="19"/>
                      </a:cubicBezTo>
                      <a:cubicBezTo>
                        <a:pt x="12" y="18"/>
                        <a:pt x="13" y="17"/>
                        <a:pt x="14" y="17"/>
                      </a:cubicBezTo>
                      <a:cubicBezTo>
                        <a:pt x="17" y="17"/>
                        <a:pt x="17" y="17"/>
                        <a:pt x="17" y="17"/>
                      </a:cubicBezTo>
                      <a:cubicBezTo>
                        <a:pt x="18" y="15"/>
                        <a:pt x="20" y="14"/>
                        <a:pt x="22" y="14"/>
                      </a:cubicBezTo>
                      <a:cubicBezTo>
                        <a:pt x="27" y="14"/>
                        <a:pt x="27" y="14"/>
                        <a:pt x="27" y="14"/>
                      </a:cubicBezTo>
                      <a:cubicBezTo>
                        <a:pt x="28" y="14"/>
                        <a:pt x="28" y="13"/>
                        <a:pt x="29" y="13"/>
                      </a:cubicBezTo>
                      <a:cubicBezTo>
                        <a:pt x="30" y="13"/>
                        <a:pt x="31" y="14"/>
                        <a:pt x="31" y="14"/>
                      </a:cubicBezTo>
                      <a:cubicBezTo>
                        <a:pt x="36" y="14"/>
                        <a:pt x="36" y="14"/>
                        <a:pt x="36" y="14"/>
                      </a:cubicBezTo>
                      <a:cubicBezTo>
                        <a:pt x="36" y="13"/>
                        <a:pt x="35" y="11"/>
                        <a:pt x="34" y="11"/>
                      </a:cubicBezTo>
                      <a:cubicBezTo>
                        <a:pt x="33" y="10"/>
                        <a:pt x="33" y="10"/>
                        <a:pt x="33" y="10"/>
                      </a:cubicBezTo>
                      <a:cubicBezTo>
                        <a:pt x="32" y="8"/>
                        <a:pt x="31" y="5"/>
                        <a:pt x="30" y="3"/>
                      </a:cubicBezTo>
                      <a:cubicBezTo>
                        <a:pt x="30" y="1"/>
                        <a:pt x="28" y="0"/>
                        <a:pt x="26" y="0"/>
                      </a:cubicBezTo>
                      <a:cubicBezTo>
                        <a:pt x="10" y="0"/>
                        <a:pt x="10" y="0"/>
                        <a:pt x="10" y="0"/>
                      </a:cubicBezTo>
                      <a:cubicBezTo>
                        <a:pt x="8" y="0"/>
                        <a:pt x="7" y="1"/>
                        <a:pt x="6" y="3"/>
                      </a:cubicBezTo>
                      <a:cubicBezTo>
                        <a:pt x="5" y="5"/>
                        <a:pt x="4" y="8"/>
                        <a:pt x="3" y="10"/>
                      </a:cubicBezTo>
                      <a:cubicBezTo>
                        <a:pt x="3" y="11"/>
                        <a:pt x="3" y="11"/>
                        <a:pt x="3" y="11"/>
                      </a:cubicBezTo>
                      <a:cubicBezTo>
                        <a:pt x="1" y="11"/>
                        <a:pt x="0" y="13"/>
                        <a:pt x="0" y="15"/>
                      </a:cubicBezTo>
                      <a:cubicBezTo>
                        <a:pt x="0" y="23"/>
                        <a:pt x="0" y="23"/>
                        <a:pt x="0" y="23"/>
                      </a:cubicBezTo>
                      <a:cubicBezTo>
                        <a:pt x="0" y="24"/>
                        <a:pt x="0" y="24"/>
                        <a:pt x="0" y="24"/>
                      </a:cubicBezTo>
                      <a:cubicBezTo>
                        <a:pt x="0" y="24"/>
                        <a:pt x="0" y="25"/>
                        <a:pt x="1" y="25"/>
                      </a:cubicBezTo>
                      <a:cubicBezTo>
                        <a:pt x="3" y="25"/>
                        <a:pt x="3" y="25"/>
                        <a:pt x="3" y="25"/>
                      </a:cubicBezTo>
                      <a:cubicBezTo>
                        <a:pt x="3" y="29"/>
                        <a:pt x="3" y="29"/>
                        <a:pt x="3" y="29"/>
                      </a:cubicBezTo>
                      <a:cubicBezTo>
                        <a:pt x="3" y="29"/>
                        <a:pt x="4" y="30"/>
                        <a:pt x="4" y="30"/>
                      </a:cubicBezTo>
                      <a:cubicBezTo>
                        <a:pt x="6" y="30"/>
                        <a:pt x="6" y="30"/>
                        <a:pt x="6" y="30"/>
                      </a:cubicBezTo>
                      <a:cubicBezTo>
                        <a:pt x="7" y="30"/>
                        <a:pt x="8" y="29"/>
                        <a:pt x="8" y="29"/>
                      </a:cubicBezTo>
                      <a:close/>
                      <a:moveTo>
                        <a:pt x="9" y="4"/>
                      </a:moveTo>
                      <a:cubicBezTo>
                        <a:pt x="9" y="3"/>
                        <a:pt x="10" y="3"/>
                        <a:pt x="10" y="3"/>
                      </a:cubicBezTo>
                      <a:cubicBezTo>
                        <a:pt x="26" y="3"/>
                        <a:pt x="26" y="3"/>
                        <a:pt x="26" y="3"/>
                      </a:cubicBezTo>
                      <a:cubicBezTo>
                        <a:pt x="27" y="3"/>
                        <a:pt x="27" y="3"/>
                        <a:pt x="27" y="4"/>
                      </a:cubicBezTo>
                      <a:cubicBezTo>
                        <a:pt x="28" y="6"/>
                        <a:pt x="29" y="8"/>
                        <a:pt x="30" y="10"/>
                      </a:cubicBezTo>
                      <a:cubicBezTo>
                        <a:pt x="6" y="10"/>
                        <a:pt x="6" y="10"/>
                        <a:pt x="6" y="10"/>
                      </a:cubicBezTo>
                      <a:cubicBezTo>
                        <a:pt x="7" y="8"/>
                        <a:pt x="8" y="6"/>
                        <a:pt x="9" y="4"/>
                      </a:cubicBezTo>
                      <a:close/>
                      <a:moveTo>
                        <a:pt x="5" y="16"/>
                      </a:moveTo>
                      <a:cubicBezTo>
                        <a:pt x="5" y="14"/>
                        <a:pt x="6" y="13"/>
                        <a:pt x="7" y="13"/>
                      </a:cubicBezTo>
                      <a:cubicBezTo>
                        <a:pt x="9" y="13"/>
                        <a:pt x="10" y="15"/>
                        <a:pt x="10" y="16"/>
                      </a:cubicBezTo>
                      <a:cubicBezTo>
                        <a:pt x="10" y="17"/>
                        <a:pt x="9" y="19"/>
                        <a:pt x="7" y="19"/>
                      </a:cubicBezTo>
                      <a:cubicBezTo>
                        <a:pt x="7" y="19"/>
                        <a:pt x="7" y="19"/>
                        <a:pt x="7" y="19"/>
                      </a:cubicBezTo>
                      <a:cubicBezTo>
                        <a:pt x="6" y="19"/>
                        <a:pt x="5" y="17"/>
                        <a:pt x="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41" name="Freeform 192">
                  <a:extLst>
                    <a:ext uri="{FF2B5EF4-FFF2-40B4-BE49-F238E27FC236}">
                      <a16:creationId xmlns:a16="http://schemas.microsoft.com/office/drawing/2014/main" id="{326E8132-BAB4-46FA-B1D1-929323ED3904}"/>
                    </a:ext>
                  </a:extLst>
                </p:cNvPr>
                <p:cNvSpPr>
                  <a:spLocks noEditPoints="1"/>
                </p:cNvSpPr>
                <p:nvPr/>
              </p:nvSpPr>
              <p:spPr bwMode="auto">
                <a:xfrm>
                  <a:off x="7343776" y="5729289"/>
                  <a:ext cx="198437" cy="157162"/>
                </a:xfrm>
                <a:custGeom>
                  <a:avLst/>
                  <a:gdLst>
                    <a:gd name="T0" fmla="*/ 43 w 48"/>
                    <a:gd name="T1" fmla="*/ 12 h 38"/>
                    <a:gd name="T2" fmla="*/ 34 w 48"/>
                    <a:gd name="T3" fmla="*/ 0 h 38"/>
                    <a:gd name="T4" fmla="*/ 8 w 48"/>
                    <a:gd name="T5" fmla="*/ 3 h 38"/>
                    <a:gd name="T6" fmla="*/ 4 w 48"/>
                    <a:gd name="T7" fmla="*/ 13 h 38"/>
                    <a:gd name="T8" fmla="*/ 0 w 48"/>
                    <a:gd name="T9" fmla="*/ 30 h 38"/>
                    <a:gd name="T10" fmla="*/ 2 w 48"/>
                    <a:gd name="T11" fmla="*/ 31 h 38"/>
                    <a:gd name="T12" fmla="*/ 5 w 48"/>
                    <a:gd name="T13" fmla="*/ 36 h 38"/>
                    <a:gd name="T14" fmla="*/ 9 w 48"/>
                    <a:gd name="T15" fmla="*/ 38 h 38"/>
                    <a:gd name="T16" fmla="*/ 11 w 48"/>
                    <a:gd name="T17" fmla="*/ 31 h 38"/>
                    <a:gd name="T18" fmla="*/ 37 w 48"/>
                    <a:gd name="T19" fmla="*/ 36 h 38"/>
                    <a:gd name="T20" fmla="*/ 42 w 48"/>
                    <a:gd name="T21" fmla="*/ 38 h 38"/>
                    <a:gd name="T22" fmla="*/ 43 w 48"/>
                    <a:gd name="T23" fmla="*/ 36 h 38"/>
                    <a:gd name="T24" fmla="*/ 46 w 48"/>
                    <a:gd name="T25" fmla="*/ 31 h 38"/>
                    <a:gd name="T26" fmla="*/ 48 w 48"/>
                    <a:gd name="T27" fmla="*/ 30 h 38"/>
                    <a:gd name="T28" fmla="*/ 48 w 48"/>
                    <a:gd name="T29" fmla="*/ 25 h 38"/>
                    <a:gd name="T30" fmla="*/ 44 w 48"/>
                    <a:gd name="T31" fmla="*/ 13 h 38"/>
                    <a:gd name="T32" fmla="*/ 14 w 48"/>
                    <a:gd name="T33" fmla="*/ 3 h 38"/>
                    <a:gd name="T34" fmla="*/ 36 w 48"/>
                    <a:gd name="T35" fmla="*/ 4 h 38"/>
                    <a:gd name="T36" fmla="*/ 9 w 48"/>
                    <a:gd name="T37" fmla="*/ 13 h 38"/>
                    <a:gd name="T38" fmla="*/ 10 w 48"/>
                    <a:gd name="T39" fmla="*/ 23 h 38"/>
                    <a:gd name="T40" fmla="*/ 6 w 48"/>
                    <a:gd name="T41" fmla="*/ 20 h 38"/>
                    <a:gd name="T42" fmla="*/ 13 w 48"/>
                    <a:gd name="T43" fmla="*/ 20 h 38"/>
                    <a:gd name="T44" fmla="*/ 32 w 48"/>
                    <a:gd name="T45" fmla="*/ 25 h 38"/>
                    <a:gd name="T46" fmla="*/ 31 w 48"/>
                    <a:gd name="T47" fmla="*/ 27 h 38"/>
                    <a:gd name="T48" fmla="*/ 19 w 48"/>
                    <a:gd name="T49" fmla="*/ 27 h 38"/>
                    <a:gd name="T50" fmla="*/ 16 w 48"/>
                    <a:gd name="T51" fmla="*/ 26 h 38"/>
                    <a:gd name="T52" fmla="*/ 16 w 48"/>
                    <a:gd name="T53" fmla="*/ 25 h 38"/>
                    <a:gd name="T54" fmla="*/ 19 w 48"/>
                    <a:gd name="T55" fmla="*/ 22 h 38"/>
                    <a:gd name="T56" fmla="*/ 32 w 48"/>
                    <a:gd name="T57" fmla="*/ 24 h 38"/>
                    <a:gd name="T58" fmla="*/ 38 w 48"/>
                    <a:gd name="T59" fmla="*/ 23 h 38"/>
                    <a:gd name="T60" fmla="*/ 38 w 48"/>
                    <a:gd name="T61" fmla="*/ 17 h 38"/>
                    <a:gd name="T62" fmla="*/ 38 w 48"/>
                    <a:gd name="T63" fmla="*/ 2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 h="38">
                      <a:moveTo>
                        <a:pt x="44" y="13"/>
                      </a:moveTo>
                      <a:cubicBezTo>
                        <a:pt x="43" y="13"/>
                        <a:pt x="43" y="13"/>
                        <a:pt x="43" y="12"/>
                      </a:cubicBezTo>
                      <a:cubicBezTo>
                        <a:pt x="42" y="9"/>
                        <a:pt x="41" y="6"/>
                        <a:pt x="39" y="3"/>
                      </a:cubicBezTo>
                      <a:cubicBezTo>
                        <a:pt x="39" y="1"/>
                        <a:pt x="37" y="0"/>
                        <a:pt x="34" y="0"/>
                      </a:cubicBezTo>
                      <a:cubicBezTo>
                        <a:pt x="14" y="0"/>
                        <a:pt x="14" y="0"/>
                        <a:pt x="14" y="0"/>
                      </a:cubicBezTo>
                      <a:cubicBezTo>
                        <a:pt x="11" y="0"/>
                        <a:pt x="9" y="1"/>
                        <a:pt x="8" y="3"/>
                      </a:cubicBezTo>
                      <a:cubicBezTo>
                        <a:pt x="7" y="6"/>
                        <a:pt x="6" y="9"/>
                        <a:pt x="5" y="12"/>
                      </a:cubicBezTo>
                      <a:cubicBezTo>
                        <a:pt x="5" y="13"/>
                        <a:pt x="4" y="13"/>
                        <a:pt x="4" y="13"/>
                      </a:cubicBezTo>
                      <a:cubicBezTo>
                        <a:pt x="2" y="14"/>
                        <a:pt x="0" y="16"/>
                        <a:pt x="0" y="19"/>
                      </a:cubicBezTo>
                      <a:cubicBezTo>
                        <a:pt x="0" y="30"/>
                        <a:pt x="0" y="30"/>
                        <a:pt x="0" y="30"/>
                      </a:cubicBezTo>
                      <a:cubicBezTo>
                        <a:pt x="0" y="30"/>
                        <a:pt x="0" y="30"/>
                        <a:pt x="0" y="30"/>
                      </a:cubicBezTo>
                      <a:cubicBezTo>
                        <a:pt x="0" y="30"/>
                        <a:pt x="1" y="31"/>
                        <a:pt x="2" y="31"/>
                      </a:cubicBezTo>
                      <a:cubicBezTo>
                        <a:pt x="5" y="31"/>
                        <a:pt x="5" y="31"/>
                        <a:pt x="5" y="31"/>
                      </a:cubicBezTo>
                      <a:cubicBezTo>
                        <a:pt x="5" y="36"/>
                        <a:pt x="5" y="36"/>
                        <a:pt x="5" y="36"/>
                      </a:cubicBezTo>
                      <a:cubicBezTo>
                        <a:pt x="5" y="37"/>
                        <a:pt x="5" y="38"/>
                        <a:pt x="6" y="38"/>
                      </a:cubicBezTo>
                      <a:cubicBezTo>
                        <a:pt x="9" y="38"/>
                        <a:pt x="9" y="38"/>
                        <a:pt x="9" y="38"/>
                      </a:cubicBezTo>
                      <a:cubicBezTo>
                        <a:pt x="10" y="38"/>
                        <a:pt x="11" y="37"/>
                        <a:pt x="11" y="36"/>
                      </a:cubicBezTo>
                      <a:cubicBezTo>
                        <a:pt x="11" y="31"/>
                        <a:pt x="11" y="31"/>
                        <a:pt x="11" y="31"/>
                      </a:cubicBezTo>
                      <a:cubicBezTo>
                        <a:pt x="37" y="31"/>
                        <a:pt x="37" y="31"/>
                        <a:pt x="37" y="31"/>
                      </a:cubicBezTo>
                      <a:cubicBezTo>
                        <a:pt x="37" y="36"/>
                        <a:pt x="37" y="36"/>
                        <a:pt x="37" y="36"/>
                      </a:cubicBezTo>
                      <a:cubicBezTo>
                        <a:pt x="37" y="37"/>
                        <a:pt x="38" y="38"/>
                        <a:pt x="39" y="38"/>
                      </a:cubicBezTo>
                      <a:cubicBezTo>
                        <a:pt x="42" y="38"/>
                        <a:pt x="42" y="38"/>
                        <a:pt x="42" y="38"/>
                      </a:cubicBezTo>
                      <a:cubicBezTo>
                        <a:pt x="42" y="38"/>
                        <a:pt x="42" y="38"/>
                        <a:pt x="43" y="38"/>
                      </a:cubicBezTo>
                      <a:cubicBezTo>
                        <a:pt x="43" y="37"/>
                        <a:pt x="43" y="37"/>
                        <a:pt x="43" y="36"/>
                      </a:cubicBezTo>
                      <a:cubicBezTo>
                        <a:pt x="43" y="31"/>
                        <a:pt x="43" y="31"/>
                        <a:pt x="43" y="31"/>
                      </a:cubicBezTo>
                      <a:cubicBezTo>
                        <a:pt x="46" y="31"/>
                        <a:pt x="46" y="31"/>
                        <a:pt x="46" y="31"/>
                      </a:cubicBezTo>
                      <a:cubicBezTo>
                        <a:pt x="47" y="31"/>
                        <a:pt x="47" y="31"/>
                        <a:pt x="47" y="31"/>
                      </a:cubicBezTo>
                      <a:cubicBezTo>
                        <a:pt x="48" y="30"/>
                        <a:pt x="48" y="30"/>
                        <a:pt x="48" y="30"/>
                      </a:cubicBezTo>
                      <a:cubicBezTo>
                        <a:pt x="48" y="30"/>
                        <a:pt x="48" y="30"/>
                        <a:pt x="48" y="30"/>
                      </a:cubicBezTo>
                      <a:cubicBezTo>
                        <a:pt x="48" y="25"/>
                        <a:pt x="48" y="25"/>
                        <a:pt x="48" y="25"/>
                      </a:cubicBezTo>
                      <a:cubicBezTo>
                        <a:pt x="48" y="19"/>
                        <a:pt x="48" y="19"/>
                        <a:pt x="48" y="19"/>
                      </a:cubicBezTo>
                      <a:cubicBezTo>
                        <a:pt x="48" y="16"/>
                        <a:pt x="46" y="14"/>
                        <a:pt x="44" y="13"/>
                      </a:cubicBezTo>
                      <a:close/>
                      <a:moveTo>
                        <a:pt x="12" y="4"/>
                      </a:moveTo>
                      <a:cubicBezTo>
                        <a:pt x="12" y="4"/>
                        <a:pt x="13" y="3"/>
                        <a:pt x="14" y="3"/>
                      </a:cubicBezTo>
                      <a:cubicBezTo>
                        <a:pt x="34" y="3"/>
                        <a:pt x="34" y="3"/>
                        <a:pt x="34" y="3"/>
                      </a:cubicBezTo>
                      <a:cubicBezTo>
                        <a:pt x="35" y="3"/>
                        <a:pt x="35" y="4"/>
                        <a:pt x="36" y="4"/>
                      </a:cubicBezTo>
                      <a:cubicBezTo>
                        <a:pt x="37" y="7"/>
                        <a:pt x="38" y="10"/>
                        <a:pt x="39" y="13"/>
                      </a:cubicBezTo>
                      <a:cubicBezTo>
                        <a:pt x="9" y="13"/>
                        <a:pt x="9" y="13"/>
                        <a:pt x="9" y="13"/>
                      </a:cubicBezTo>
                      <a:cubicBezTo>
                        <a:pt x="10" y="10"/>
                        <a:pt x="11" y="7"/>
                        <a:pt x="12" y="4"/>
                      </a:cubicBezTo>
                      <a:close/>
                      <a:moveTo>
                        <a:pt x="10" y="23"/>
                      </a:moveTo>
                      <a:cubicBezTo>
                        <a:pt x="10" y="23"/>
                        <a:pt x="10" y="23"/>
                        <a:pt x="10" y="23"/>
                      </a:cubicBezTo>
                      <a:cubicBezTo>
                        <a:pt x="8" y="23"/>
                        <a:pt x="6" y="22"/>
                        <a:pt x="6" y="20"/>
                      </a:cubicBezTo>
                      <a:cubicBezTo>
                        <a:pt x="7" y="18"/>
                        <a:pt x="8" y="17"/>
                        <a:pt x="10" y="17"/>
                      </a:cubicBezTo>
                      <a:cubicBezTo>
                        <a:pt x="12" y="17"/>
                        <a:pt x="13" y="18"/>
                        <a:pt x="13" y="20"/>
                      </a:cubicBezTo>
                      <a:cubicBezTo>
                        <a:pt x="13" y="22"/>
                        <a:pt x="12" y="23"/>
                        <a:pt x="10" y="23"/>
                      </a:cubicBezTo>
                      <a:close/>
                      <a:moveTo>
                        <a:pt x="32" y="25"/>
                      </a:moveTo>
                      <a:cubicBezTo>
                        <a:pt x="32" y="26"/>
                        <a:pt x="32" y="26"/>
                        <a:pt x="32" y="26"/>
                      </a:cubicBezTo>
                      <a:cubicBezTo>
                        <a:pt x="32" y="27"/>
                        <a:pt x="32" y="27"/>
                        <a:pt x="31" y="27"/>
                      </a:cubicBezTo>
                      <a:cubicBezTo>
                        <a:pt x="29" y="27"/>
                        <a:pt x="29" y="27"/>
                        <a:pt x="29" y="27"/>
                      </a:cubicBezTo>
                      <a:cubicBezTo>
                        <a:pt x="19" y="27"/>
                        <a:pt x="19" y="27"/>
                        <a:pt x="19" y="27"/>
                      </a:cubicBezTo>
                      <a:cubicBezTo>
                        <a:pt x="17" y="27"/>
                        <a:pt x="17" y="27"/>
                        <a:pt x="17" y="27"/>
                      </a:cubicBezTo>
                      <a:cubicBezTo>
                        <a:pt x="16" y="27"/>
                        <a:pt x="16" y="27"/>
                        <a:pt x="16" y="26"/>
                      </a:cubicBezTo>
                      <a:cubicBezTo>
                        <a:pt x="16" y="25"/>
                        <a:pt x="16" y="25"/>
                        <a:pt x="16" y="25"/>
                      </a:cubicBezTo>
                      <a:cubicBezTo>
                        <a:pt x="16" y="25"/>
                        <a:pt x="16" y="25"/>
                        <a:pt x="16" y="25"/>
                      </a:cubicBezTo>
                      <a:cubicBezTo>
                        <a:pt x="16" y="24"/>
                        <a:pt x="16" y="24"/>
                        <a:pt x="16" y="24"/>
                      </a:cubicBezTo>
                      <a:cubicBezTo>
                        <a:pt x="16" y="23"/>
                        <a:pt x="17" y="22"/>
                        <a:pt x="19" y="22"/>
                      </a:cubicBezTo>
                      <a:cubicBezTo>
                        <a:pt x="29" y="22"/>
                        <a:pt x="29" y="22"/>
                        <a:pt x="29" y="22"/>
                      </a:cubicBezTo>
                      <a:cubicBezTo>
                        <a:pt x="31" y="22"/>
                        <a:pt x="32" y="23"/>
                        <a:pt x="32" y="24"/>
                      </a:cubicBezTo>
                      <a:cubicBezTo>
                        <a:pt x="32" y="25"/>
                        <a:pt x="32" y="25"/>
                        <a:pt x="32" y="25"/>
                      </a:cubicBezTo>
                      <a:close/>
                      <a:moveTo>
                        <a:pt x="38" y="23"/>
                      </a:moveTo>
                      <a:cubicBezTo>
                        <a:pt x="36" y="23"/>
                        <a:pt x="35" y="22"/>
                        <a:pt x="35" y="20"/>
                      </a:cubicBezTo>
                      <a:cubicBezTo>
                        <a:pt x="35" y="18"/>
                        <a:pt x="36" y="17"/>
                        <a:pt x="38" y="17"/>
                      </a:cubicBezTo>
                      <a:cubicBezTo>
                        <a:pt x="40" y="17"/>
                        <a:pt x="41" y="18"/>
                        <a:pt x="41" y="20"/>
                      </a:cubicBezTo>
                      <a:cubicBezTo>
                        <a:pt x="41" y="22"/>
                        <a:pt x="40" y="23"/>
                        <a:pt x="38"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30" name="Freeform 193">
                <a:extLst>
                  <a:ext uri="{FF2B5EF4-FFF2-40B4-BE49-F238E27FC236}">
                    <a16:creationId xmlns:a16="http://schemas.microsoft.com/office/drawing/2014/main" id="{87BC4CEE-F820-4638-9E9B-71A943A48D63}"/>
                  </a:ext>
                </a:extLst>
              </p:cNvPr>
              <p:cNvSpPr>
                <a:spLocks noEditPoints="1"/>
              </p:cNvSpPr>
              <p:nvPr/>
            </p:nvSpPr>
            <p:spPr bwMode="auto">
              <a:xfrm>
                <a:off x="4955721" y="4276867"/>
                <a:ext cx="129779" cy="214312"/>
              </a:xfrm>
              <a:custGeom>
                <a:avLst/>
                <a:gdLst>
                  <a:gd name="T0" fmla="*/ 39 w 42"/>
                  <a:gd name="T1" fmla="*/ 25 h 69"/>
                  <a:gd name="T2" fmla="*/ 36 w 42"/>
                  <a:gd name="T3" fmla="*/ 3 h 69"/>
                  <a:gd name="T4" fmla="*/ 4 w 42"/>
                  <a:gd name="T5" fmla="*/ 5 h 69"/>
                  <a:gd name="T6" fmla="*/ 4 w 42"/>
                  <a:gd name="T7" fmla="*/ 64 h 69"/>
                  <a:gd name="T8" fmla="*/ 36 w 42"/>
                  <a:gd name="T9" fmla="*/ 66 h 69"/>
                  <a:gd name="T10" fmla="*/ 9 w 42"/>
                  <a:gd name="T11" fmla="*/ 51 h 69"/>
                  <a:gd name="T12" fmla="*/ 9 w 42"/>
                  <a:gd name="T13" fmla="*/ 47 h 69"/>
                  <a:gd name="T14" fmla="*/ 14 w 42"/>
                  <a:gd name="T15" fmla="*/ 49 h 69"/>
                  <a:gd name="T16" fmla="*/ 9 w 42"/>
                  <a:gd name="T17" fmla="*/ 51 h 69"/>
                  <a:gd name="T18" fmla="*/ 15 w 42"/>
                  <a:gd name="T19" fmla="*/ 43 h 69"/>
                  <a:gd name="T20" fmla="*/ 24 w 42"/>
                  <a:gd name="T21" fmla="*/ 41 h 69"/>
                  <a:gd name="T22" fmla="*/ 24 w 42"/>
                  <a:gd name="T23" fmla="*/ 45 h 69"/>
                  <a:gd name="T24" fmla="*/ 19 w 42"/>
                  <a:gd name="T25" fmla="*/ 51 h 69"/>
                  <a:gd name="T26" fmla="*/ 19 w 42"/>
                  <a:gd name="T27" fmla="*/ 47 h 69"/>
                  <a:gd name="T28" fmla="*/ 25 w 42"/>
                  <a:gd name="T29" fmla="*/ 49 h 69"/>
                  <a:gd name="T30" fmla="*/ 19 w 42"/>
                  <a:gd name="T31" fmla="*/ 51 h 69"/>
                  <a:gd name="T32" fmla="*/ 28 w 42"/>
                  <a:gd name="T33" fmla="*/ 49 h 69"/>
                  <a:gd name="T34" fmla="*/ 33 w 42"/>
                  <a:gd name="T35" fmla="*/ 47 h 69"/>
                  <a:gd name="T36" fmla="*/ 33 w 42"/>
                  <a:gd name="T37" fmla="*/ 51 h 69"/>
                  <a:gd name="T38" fmla="*/ 9 w 42"/>
                  <a:gd name="T39" fmla="*/ 56 h 69"/>
                  <a:gd name="T40" fmla="*/ 9 w 42"/>
                  <a:gd name="T41" fmla="*/ 53 h 69"/>
                  <a:gd name="T42" fmla="*/ 14 w 42"/>
                  <a:gd name="T43" fmla="*/ 55 h 69"/>
                  <a:gd name="T44" fmla="*/ 9 w 42"/>
                  <a:gd name="T45" fmla="*/ 56 h 69"/>
                  <a:gd name="T46" fmla="*/ 17 w 42"/>
                  <a:gd name="T47" fmla="*/ 55 h 69"/>
                  <a:gd name="T48" fmla="*/ 23 w 42"/>
                  <a:gd name="T49" fmla="*/ 53 h 69"/>
                  <a:gd name="T50" fmla="*/ 23 w 42"/>
                  <a:gd name="T51" fmla="*/ 56 h 69"/>
                  <a:gd name="T52" fmla="*/ 30 w 42"/>
                  <a:gd name="T53" fmla="*/ 56 h 69"/>
                  <a:gd name="T54" fmla="*/ 30 w 42"/>
                  <a:gd name="T55" fmla="*/ 53 h 69"/>
                  <a:gd name="T56" fmla="*/ 35 w 42"/>
                  <a:gd name="T57" fmla="*/ 55 h 69"/>
                  <a:gd name="T58" fmla="*/ 30 w 42"/>
                  <a:gd name="T59" fmla="*/ 56 h 69"/>
                  <a:gd name="T60" fmla="*/ 7 w 42"/>
                  <a:gd name="T61" fmla="*/ 60 h 69"/>
                  <a:gd name="T62" fmla="*/ 12 w 42"/>
                  <a:gd name="T63" fmla="*/ 59 h 69"/>
                  <a:gd name="T64" fmla="*/ 12 w 42"/>
                  <a:gd name="T65" fmla="*/ 62 h 69"/>
                  <a:gd name="T66" fmla="*/ 19 w 42"/>
                  <a:gd name="T67" fmla="*/ 62 h 69"/>
                  <a:gd name="T68" fmla="*/ 19 w 42"/>
                  <a:gd name="T69" fmla="*/ 59 h 69"/>
                  <a:gd name="T70" fmla="*/ 25 w 42"/>
                  <a:gd name="T71" fmla="*/ 60 h 69"/>
                  <a:gd name="T72" fmla="*/ 19 w 42"/>
                  <a:gd name="T73" fmla="*/ 62 h 69"/>
                  <a:gd name="T74" fmla="*/ 28 w 42"/>
                  <a:gd name="T75" fmla="*/ 60 h 69"/>
                  <a:gd name="T76" fmla="*/ 33 w 42"/>
                  <a:gd name="T77" fmla="*/ 59 h 69"/>
                  <a:gd name="T78" fmla="*/ 33 w 42"/>
                  <a:gd name="T79" fmla="*/ 62 h 69"/>
                  <a:gd name="T80" fmla="*/ 9 w 42"/>
                  <a:gd name="T81" fmla="*/ 45 h 69"/>
                  <a:gd name="T82" fmla="*/ 9 w 42"/>
                  <a:gd name="T83" fmla="*/ 41 h 69"/>
                  <a:gd name="T84" fmla="*/ 13 w 42"/>
                  <a:gd name="T85" fmla="*/ 43 h 69"/>
                  <a:gd name="T86" fmla="*/ 9 w 42"/>
                  <a:gd name="T87" fmla="*/ 45 h 69"/>
                  <a:gd name="T88" fmla="*/ 29 w 42"/>
                  <a:gd name="T89" fmla="*/ 43 h 69"/>
                  <a:gd name="T90" fmla="*/ 33 w 42"/>
                  <a:gd name="T91" fmla="*/ 41 h 69"/>
                  <a:gd name="T92" fmla="*/ 33 w 42"/>
                  <a:gd name="T93" fmla="*/ 45 h 69"/>
                  <a:gd name="T94" fmla="*/ 17 w 42"/>
                  <a:gd name="T95" fmla="*/ 8 h 69"/>
                  <a:gd name="T96" fmla="*/ 17 w 42"/>
                  <a:gd name="T97" fmla="*/ 5 h 69"/>
                  <a:gd name="T98" fmla="*/ 26 w 42"/>
                  <a:gd name="T99" fmla="*/ 6 h 69"/>
                  <a:gd name="T100" fmla="*/ 17 w 42"/>
                  <a:gd name="T101" fmla="*/ 8 h 69"/>
                  <a:gd name="T102" fmla="*/ 41 w 42"/>
                  <a:gd name="T103" fmla="*/ 64 h 69"/>
                  <a:gd name="T104" fmla="*/ 6 w 42"/>
                  <a:gd name="T105" fmla="*/ 69 h 69"/>
                  <a:gd name="T106" fmla="*/ 0 w 42"/>
                  <a:gd name="T107" fmla="*/ 15 h 69"/>
                  <a:gd name="T108" fmla="*/ 6 w 42"/>
                  <a:gd name="T109" fmla="*/ 0 h 69"/>
                  <a:gd name="T110" fmla="*/ 41 w 42"/>
                  <a:gd name="T111" fmla="*/ 5 h 69"/>
                  <a:gd name="T112" fmla="*/ 7 w 42"/>
                  <a:gd name="T113" fmla="*/ 36 h 69"/>
                  <a:gd name="T114" fmla="*/ 36 w 42"/>
                  <a:gd name="T115" fmla="*/ 35 h 69"/>
                  <a:gd name="T116" fmla="*/ 35 w 42"/>
                  <a:gd name="T117" fmla="*/ 10 h 69"/>
                  <a:gd name="T118" fmla="*/ 6 w 42"/>
                  <a:gd name="T119" fmla="*/ 11 h 69"/>
                  <a:gd name="T120" fmla="*/ 7 w 42"/>
                  <a:gd name="T121" fmla="*/ 3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 h="69">
                    <a:moveTo>
                      <a:pt x="38" y="64"/>
                    </a:moveTo>
                    <a:cubicBezTo>
                      <a:pt x="38" y="51"/>
                      <a:pt x="39" y="38"/>
                      <a:pt x="39" y="25"/>
                    </a:cubicBezTo>
                    <a:cubicBezTo>
                      <a:pt x="39" y="15"/>
                      <a:pt x="39" y="15"/>
                      <a:pt x="38" y="5"/>
                    </a:cubicBezTo>
                    <a:cubicBezTo>
                      <a:pt x="38" y="4"/>
                      <a:pt x="37" y="3"/>
                      <a:pt x="36" y="3"/>
                    </a:cubicBezTo>
                    <a:cubicBezTo>
                      <a:pt x="26" y="3"/>
                      <a:pt x="16" y="3"/>
                      <a:pt x="6" y="3"/>
                    </a:cubicBezTo>
                    <a:cubicBezTo>
                      <a:pt x="5" y="3"/>
                      <a:pt x="4" y="4"/>
                      <a:pt x="4" y="5"/>
                    </a:cubicBezTo>
                    <a:cubicBezTo>
                      <a:pt x="3" y="20"/>
                      <a:pt x="3" y="28"/>
                      <a:pt x="3" y="45"/>
                    </a:cubicBezTo>
                    <a:cubicBezTo>
                      <a:pt x="4" y="52"/>
                      <a:pt x="4" y="60"/>
                      <a:pt x="4" y="64"/>
                    </a:cubicBezTo>
                    <a:cubicBezTo>
                      <a:pt x="4" y="65"/>
                      <a:pt x="5" y="66"/>
                      <a:pt x="6" y="66"/>
                    </a:cubicBezTo>
                    <a:cubicBezTo>
                      <a:pt x="16" y="66"/>
                      <a:pt x="26" y="66"/>
                      <a:pt x="36" y="66"/>
                    </a:cubicBezTo>
                    <a:cubicBezTo>
                      <a:pt x="37" y="66"/>
                      <a:pt x="38" y="65"/>
                      <a:pt x="38" y="64"/>
                    </a:cubicBezTo>
                    <a:close/>
                    <a:moveTo>
                      <a:pt x="9" y="51"/>
                    </a:moveTo>
                    <a:cubicBezTo>
                      <a:pt x="8" y="51"/>
                      <a:pt x="7" y="50"/>
                      <a:pt x="7" y="49"/>
                    </a:cubicBezTo>
                    <a:cubicBezTo>
                      <a:pt x="7" y="48"/>
                      <a:pt x="8" y="47"/>
                      <a:pt x="9" y="47"/>
                    </a:cubicBezTo>
                    <a:cubicBezTo>
                      <a:pt x="12" y="47"/>
                      <a:pt x="12" y="47"/>
                      <a:pt x="12" y="47"/>
                    </a:cubicBezTo>
                    <a:cubicBezTo>
                      <a:pt x="13" y="47"/>
                      <a:pt x="14" y="48"/>
                      <a:pt x="14" y="49"/>
                    </a:cubicBezTo>
                    <a:cubicBezTo>
                      <a:pt x="14" y="50"/>
                      <a:pt x="13" y="51"/>
                      <a:pt x="12" y="51"/>
                    </a:cubicBezTo>
                    <a:lnTo>
                      <a:pt x="9" y="51"/>
                    </a:lnTo>
                    <a:close/>
                    <a:moveTo>
                      <a:pt x="17" y="45"/>
                    </a:moveTo>
                    <a:cubicBezTo>
                      <a:pt x="16" y="45"/>
                      <a:pt x="15" y="44"/>
                      <a:pt x="15" y="43"/>
                    </a:cubicBezTo>
                    <a:cubicBezTo>
                      <a:pt x="15" y="42"/>
                      <a:pt x="16" y="41"/>
                      <a:pt x="17" y="41"/>
                    </a:cubicBezTo>
                    <a:cubicBezTo>
                      <a:pt x="24" y="41"/>
                      <a:pt x="24" y="41"/>
                      <a:pt x="24" y="41"/>
                    </a:cubicBezTo>
                    <a:cubicBezTo>
                      <a:pt x="26" y="41"/>
                      <a:pt x="27" y="42"/>
                      <a:pt x="27" y="43"/>
                    </a:cubicBezTo>
                    <a:cubicBezTo>
                      <a:pt x="27" y="44"/>
                      <a:pt x="26" y="45"/>
                      <a:pt x="24" y="45"/>
                    </a:cubicBezTo>
                    <a:lnTo>
                      <a:pt x="17" y="45"/>
                    </a:lnTo>
                    <a:close/>
                    <a:moveTo>
                      <a:pt x="19" y="51"/>
                    </a:moveTo>
                    <a:cubicBezTo>
                      <a:pt x="18" y="51"/>
                      <a:pt x="17" y="50"/>
                      <a:pt x="17" y="49"/>
                    </a:cubicBezTo>
                    <a:cubicBezTo>
                      <a:pt x="17" y="48"/>
                      <a:pt x="18" y="47"/>
                      <a:pt x="19" y="47"/>
                    </a:cubicBezTo>
                    <a:cubicBezTo>
                      <a:pt x="23" y="47"/>
                      <a:pt x="23" y="47"/>
                      <a:pt x="23" y="47"/>
                    </a:cubicBezTo>
                    <a:cubicBezTo>
                      <a:pt x="24" y="47"/>
                      <a:pt x="25" y="48"/>
                      <a:pt x="25" y="49"/>
                    </a:cubicBezTo>
                    <a:cubicBezTo>
                      <a:pt x="25" y="50"/>
                      <a:pt x="24" y="51"/>
                      <a:pt x="23" y="51"/>
                    </a:cubicBezTo>
                    <a:lnTo>
                      <a:pt x="19" y="51"/>
                    </a:lnTo>
                    <a:close/>
                    <a:moveTo>
                      <a:pt x="30" y="51"/>
                    </a:moveTo>
                    <a:cubicBezTo>
                      <a:pt x="29" y="51"/>
                      <a:pt x="28" y="50"/>
                      <a:pt x="28" y="49"/>
                    </a:cubicBezTo>
                    <a:cubicBezTo>
                      <a:pt x="28" y="48"/>
                      <a:pt x="29" y="47"/>
                      <a:pt x="30" y="47"/>
                    </a:cubicBezTo>
                    <a:cubicBezTo>
                      <a:pt x="33" y="47"/>
                      <a:pt x="33" y="47"/>
                      <a:pt x="33" y="47"/>
                    </a:cubicBezTo>
                    <a:cubicBezTo>
                      <a:pt x="34" y="47"/>
                      <a:pt x="35" y="48"/>
                      <a:pt x="35" y="49"/>
                    </a:cubicBezTo>
                    <a:cubicBezTo>
                      <a:pt x="35" y="50"/>
                      <a:pt x="34" y="51"/>
                      <a:pt x="33" y="51"/>
                    </a:cubicBezTo>
                    <a:lnTo>
                      <a:pt x="30" y="51"/>
                    </a:lnTo>
                    <a:close/>
                    <a:moveTo>
                      <a:pt x="9" y="56"/>
                    </a:moveTo>
                    <a:cubicBezTo>
                      <a:pt x="8" y="56"/>
                      <a:pt x="7" y="56"/>
                      <a:pt x="7" y="55"/>
                    </a:cubicBezTo>
                    <a:cubicBezTo>
                      <a:pt x="7" y="54"/>
                      <a:pt x="8" y="53"/>
                      <a:pt x="9" y="53"/>
                    </a:cubicBezTo>
                    <a:cubicBezTo>
                      <a:pt x="12" y="53"/>
                      <a:pt x="12" y="53"/>
                      <a:pt x="12" y="53"/>
                    </a:cubicBezTo>
                    <a:cubicBezTo>
                      <a:pt x="13" y="53"/>
                      <a:pt x="14" y="54"/>
                      <a:pt x="14" y="55"/>
                    </a:cubicBezTo>
                    <a:cubicBezTo>
                      <a:pt x="14" y="56"/>
                      <a:pt x="13" y="56"/>
                      <a:pt x="12" y="56"/>
                    </a:cubicBezTo>
                    <a:lnTo>
                      <a:pt x="9" y="56"/>
                    </a:lnTo>
                    <a:close/>
                    <a:moveTo>
                      <a:pt x="19" y="56"/>
                    </a:moveTo>
                    <a:cubicBezTo>
                      <a:pt x="18" y="56"/>
                      <a:pt x="17" y="56"/>
                      <a:pt x="17" y="55"/>
                    </a:cubicBezTo>
                    <a:cubicBezTo>
                      <a:pt x="17" y="54"/>
                      <a:pt x="18" y="53"/>
                      <a:pt x="19" y="53"/>
                    </a:cubicBezTo>
                    <a:cubicBezTo>
                      <a:pt x="23" y="53"/>
                      <a:pt x="23" y="53"/>
                      <a:pt x="23" y="53"/>
                    </a:cubicBezTo>
                    <a:cubicBezTo>
                      <a:pt x="24" y="53"/>
                      <a:pt x="25" y="54"/>
                      <a:pt x="25" y="55"/>
                    </a:cubicBezTo>
                    <a:cubicBezTo>
                      <a:pt x="25" y="56"/>
                      <a:pt x="24" y="56"/>
                      <a:pt x="23" y="56"/>
                    </a:cubicBezTo>
                    <a:lnTo>
                      <a:pt x="19" y="56"/>
                    </a:lnTo>
                    <a:close/>
                    <a:moveTo>
                      <a:pt x="30" y="56"/>
                    </a:moveTo>
                    <a:cubicBezTo>
                      <a:pt x="29" y="56"/>
                      <a:pt x="28" y="56"/>
                      <a:pt x="28" y="55"/>
                    </a:cubicBezTo>
                    <a:cubicBezTo>
                      <a:pt x="28" y="54"/>
                      <a:pt x="29" y="53"/>
                      <a:pt x="30" y="53"/>
                    </a:cubicBezTo>
                    <a:cubicBezTo>
                      <a:pt x="33" y="53"/>
                      <a:pt x="33" y="53"/>
                      <a:pt x="33" y="53"/>
                    </a:cubicBezTo>
                    <a:cubicBezTo>
                      <a:pt x="34" y="53"/>
                      <a:pt x="35" y="54"/>
                      <a:pt x="35" y="55"/>
                    </a:cubicBezTo>
                    <a:cubicBezTo>
                      <a:pt x="35" y="56"/>
                      <a:pt x="34" y="56"/>
                      <a:pt x="33" y="56"/>
                    </a:cubicBezTo>
                    <a:lnTo>
                      <a:pt x="30" y="56"/>
                    </a:lnTo>
                    <a:close/>
                    <a:moveTo>
                      <a:pt x="9" y="62"/>
                    </a:moveTo>
                    <a:cubicBezTo>
                      <a:pt x="8" y="62"/>
                      <a:pt x="7" y="61"/>
                      <a:pt x="7" y="60"/>
                    </a:cubicBezTo>
                    <a:cubicBezTo>
                      <a:pt x="7" y="59"/>
                      <a:pt x="8" y="59"/>
                      <a:pt x="9" y="59"/>
                    </a:cubicBezTo>
                    <a:cubicBezTo>
                      <a:pt x="12" y="59"/>
                      <a:pt x="12" y="59"/>
                      <a:pt x="12" y="59"/>
                    </a:cubicBezTo>
                    <a:cubicBezTo>
                      <a:pt x="13" y="59"/>
                      <a:pt x="14" y="59"/>
                      <a:pt x="14" y="60"/>
                    </a:cubicBezTo>
                    <a:cubicBezTo>
                      <a:pt x="14" y="61"/>
                      <a:pt x="13" y="62"/>
                      <a:pt x="12" y="62"/>
                    </a:cubicBezTo>
                    <a:lnTo>
                      <a:pt x="9" y="62"/>
                    </a:lnTo>
                    <a:close/>
                    <a:moveTo>
                      <a:pt x="19" y="62"/>
                    </a:moveTo>
                    <a:cubicBezTo>
                      <a:pt x="18" y="62"/>
                      <a:pt x="17" y="61"/>
                      <a:pt x="17" y="60"/>
                    </a:cubicBezTo>
                    <a:cubicBezTo>
                      <a:pt x="17" y="59"/>
                      <a:pt x="18" y="59"/>
                      <a:pt x="19" y="59"/>
                    </a:cubicBezTo>
                    <a:cubicBezTo>
                      <a:pt x="23" y="59"/>
                      <a:pt x="23" y="59"/>
                      <a:pt x="23" y="59"/>
                    </a:cubicBezTo>
                    <a:cubicBezTo>
                      <a:pt x="24" y="59"/>
                      <a:pt x="25" y="59"/>
                      <a:pt x="25" y="60"/>
                    </a:cubicBezTo>
                    <a:cubicBezTo>
                      <a:pt x="25" y="61"/>
                      <a:pt x="24" y="62"/>
                      <a:pt x="23" y="62"/>
                    </a:cubicBezTo>
                    <a:lnTo>
                      <a:pt x="19" y="62"/>
                    </a:lnTo>
                    <a:close/>
                    <a:moveTo>
                      <a:pt x="30" y="62"/>
                    </a:moveTo>
                    <a:cubicBezTo>
                      <a:pt x="29" y="62"/>
                      <a:pt x="28" y="61"/>
                      <a:pt x="28" y="60"/>
                    </a:cubicBezTo>
                    <a:cubicBezTo>
                      <a:pt x="28" y="59"/>
                      <a:pt x="29" y="59"/>
                      <a:pt x="30" y="59"/>
                    </a:cubicBezTo>
                    <a:cubicBezTo>
                      <a:pt x="33" y="59"/>
                      <a:pt x="33" y="59"/>
                      <a:pt x="33" y="59"/>
                    </a:cubicBezTo>
                    <a:cubicBezTo>
                      <a:pt x="34" y="59"/>
                      <a:pt x="35" y="59"/>
                      <a:pt x="35" y="60"/>
                    </a:cubicBezTo>
                    <a:cubicBezTo>
                      <a:pt x="35" y="61"/>
                      <a:pt x="34" y="62"/>
                      <a:pt x="33" y="62"/>
                    </a:cubicBezTo>
                    <a:lnTo>
                      <a:pt x="30" y="62"/>
                    </a:lnTo>
                    <a:close/>
                    <a:moveTo>
                      <a:pt x="9" y="45"/>
                    </a:moveTo>
                    <a:cubicBezTo>
                      <a:pt x="8" y="45"/>
                      <a:pt x="7" y="44"/>
                      <a:pt x="7" y="43"/>
                    </a:cubicBezTo>
                    <a:cubicBezTo>
                      <a:pt x="7" y="42"/>
                      <a:pt x="8" y="41"/>
                      <a:pt x="9" y="41"/>
                    </a:cubicBezTo>
                    <a:cubicBezTo>
                      <a:pt x="11" y="41"/>
                      <a:pt x="11" y="41"/>
                      <a:pt x="11" y="41"/>
                    </a:cubicBezTo>
                    <a:cubicBezTo>
                      <a:pt x="12" y="41"/>
                      <a:pt x="13" y="42"/>
                      <a:pt x="13" y="43"/>
                    </a:cubicBezTo>
                    <a:cubicBezTo>
                      <a:pt x="13" y="44"/>
                      <a:pt x="12" y="45"/>
                      <a:pt x="11" y="45"/>
                    </a:cubicBezTo>
                    <a:lnTo>
                      <a:pt x="9" y="45"/>
                    </a:lnTo>
                    <a:close/>
                    <a:moveTo>
                      <a:pt x="31" y="45"/>
                    </a:moveTo>
                    <a:cubicBezTo>
                      <a:pt x="30" y="45"/>
                      <a:pt x="29" y="44"/>
                      <a:pt x="29" y="43"/>
                    </a:cubicBezTo>
                    <a:cubicBezTo>
                      <a:pt x="29" y="42"/>
                      <a:pt x="30" y="41"/>
                      <a:pt x="31" y="41"/>
                    </a:cubicBezTo>
                    <a:cubicBezTo>
                      <a:pt x="33" y="41"/>
                      <a:pt x="33" y="41"/>
                      <a:pt x="33" y="41"/>
                    </a:cubicBezTo>
                    <a:cubicBezTo>
                      <a:pt x="34" y="41"/>
                      <a:pt x="35" y="42"/>
                      <a:pt x="35" y="43"/>
                    </a:cubicBezTo>
                    <a:cubicBezTo>
                      <a:pt x="35" y="44"/>
                      <a:pt x="34" y="45"/>
                      <a:pt x="33" y="45"/>
                    </a:cubicBezTo>
                    <a:lnTo>
                      <a:pt x="31" y="45"/>
                    </a:lnTo>
                    <a:close/>
                    <a:moveTo>
                      <a:pt x="17" y="8"/>
                    </a:moveTo>
                    <a:cubicBezTo>
                      <a:pt x="16" y="8"/>
                      <a:pt x="16" y="7"/>
                      <a:pt x="16" y="6"/>
                    </a:cubicBezTo>
                    <a:cubicBezTo>
                      <a:pt x="16" y="6"/>
                      <a:pt x="16" y="5"/>
                      <a:pt x="17" y="5"/>
                    </a:cubicBezTo>
                    <a:cubicBezTo>
                      <a:pt x="25" y="5"/>
                      <a:pt x="25" y="5"/>
                      <a:pt x="25" y="5"/>
                    </a:cubicBezTo>
                    <a:cubicBezTo>
                      <a:pt x="26" y="5"/>
                      <a:pt x="26" y="6"/>
                      <a:pt x="26" y="6"/>
                    </a:cubicBezTo>
                    <a:cubicBezTo>
                      <a:pt x="26" y="7"/>
                      <a:pt x="26" y="8"/>
                      <a:pt x="25" y="8"/>
                    </a:cubicBezTo>
                    <a:lnTo>
                      <a:pt x="17" y="8"/>
                    </a:lnTo>
                    <a:close/>
                    <a:moveTo>
                      <a:pt x="41" y="45"/>
                    </a:moveTo>
                    <a:cubicBezTo>
                      <a:pt x="41" y="52"/>
                      <a:pt x="41" y="59"/>
                      <a:pt x="41" y="64"/>
                    </a:cubicBezTo>
                    <a:cubicBezTo>
                      <a:pt x="41" y="67"/>
                      <a:pt x="39" y="69"/>
                      <a:pt x="36" y="69"/>
                    </a:cubicBezTo>
                    <a:cubicBezTo>
                      <a:pt x="26" y="69"/>
                      <a:pt x="16" y="69"/>
                      <a:pt x="6" y="69"/>
                    </a:cubicBezTo>
                    <a:cubicBezTo>
                      <a:pt x="3" y="69"/>
                      <a:pt x="1" y="67"/>
                      <a:pt x="1" y="64"/>
                    </a:cubicBezTo>
                    <a:cubicBezTo>
                      <a:pt x="1" y="50"/>
                      <a:pt x="0" y="29"/>
                      <a:pt x="0" y="15"/>
                    </a:cubicBezTo>
                    <a:cubicBezTo>
                      <a:pt x="0" y="12"/>
                      <a:pt x="1" y="10"/>
                      <a:pt x="1" y="5"/>
                    </a:cubicBezTo>
                    <a:cubicBezTo>
                      <a:pt x="1" y="2"/>
                      <a:pt x="3" y="0"/>
                      <a:pt x="6" y="0"/>
                    </a:cubicBezTo>
                    <a:cubicBezTo>
                      <a:pt x="16" y="0"/>
                      <a:pt x="26" y="0"/>
                      <a:pt x="36" y="0"/>
                    </a:cubicBezTo>
                    <a:cubicBezTo>
                      <a:pt x="39" y="0"/>
                      <a:pt x="41" y="2"/>
                      <a:pt x="41" y="5"/>
                    </a:cubicBezTo>
                    <a:cubicBezTo>
                      <a:pt x="42" y="20"/>
                      <a:pt x="42" y="28"/>
                      <a:pt x="41" y="45"/>
                    </a:cubicBezTo>
                    <a:close/>
                    <a:moveTo>
                      <a:pt x="7" y="36"/>
                    </a:moveTo>
                    <a:cubicBezTo>
                      <a:pt x="35" y="36"/>
                      <a:pt x="35" y="36"/>
                      <a:pt x="35" y="36"/>
                    </a:cubicBezTo>
                    <a:cubicBezTo>
                      <a:pt x="36" y="36"/>
                      <a:pt x="36" y="36"/>
                      <a:pt x="36" y="35"/>
                    </a:cubicBezTo>
                    <a:cubicBezTo>
                      <a:pt x="36" y="11"/>
                      <a:pt x="36" y="11"/>
                      <a:pt x="36" y="11"/>
                    </a:cubicBezTo>
                    <a:cubicBezTo>
                      <a:pt x="36" y="11"/>
                      <a:pt x="36" y="10"/>
                      <a:pt x="35" y="10"/>
                    </a:cubicBezTo>
                    <a:cubicBezTo>
                      <a:pt x="7" y="10"/>
                      <a:pt x="7" y="10"/>
                      <a:pt x="7" y="10"/>
                    </a:cubicBezTo>
                    <a:cubicBezTo>
                      <a:pt x="6" y="10"/>
                      <a:pt x="6" y="11"/>
                      <a:pt x="6" y="11"/>
                    </a:cubicBezTo>
                    <a:cubicBezTo>
                      <a:pt x="6" y="35"/>
                      <a:pt x="6" y="35"/>
                      <a:pt x="6" y="35"/>
                    </a:cubicBezTo>
                    <a:cubicBezTo>
                      <a:pt x="6" y="36"/>
                      <a:pt x="6" y="36"/>
                      <a:pt x="7"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31" name="组合 130">
                <a:extLst>
                  <a:ext uri="{FF2B5EF4-FFF2-40B4-BE49-F238E27FC236}">
                    <a16:creationId xmlns:a16="http://schemas.microsoft.com/office/drawing/2014/main" id="{7E52677F-0A6C-4D6B-8047-D4040E745BAD}"/>
                  </a:ext>
                </a:extLst>
              </p:cNvPr>
              <p:cNvGrpSpPr/>
              <p:nvPr/>
            </p:nvGrpSpPr>
            <p:grpSpPr>
              <a:xfrm>
                <a:off x="6647600" y="4258412"/>
                <a:ext cx="223838" cy="251222"/>
                <a:chOff x="8859916" y="5605418"/>
                <a:chExt cx="298453" cy="334960"/>
              </a:xfrm>
              <a:solidFill>
                <a:schemeClr val="bg1"/>
              </a:solidFill>
            </p:grpSpPr>
            <p:sp>
              <p:nvSpPr>
                <p:cNvPr id="138" name="Freeform 195">
                  <a:extLst>
                    <a:ext uri="{FF2B5EF4-FFF2-40B4-BE49-F238E27FC236}">
                      <a16:creationId xmlns:a16="http://schemas.microsoft.com/office/drawing/2014/main" id="{0F535B02-27D1-4CE5-83BD-EDF1986D6C8D}"/>
                    </a:ext>
                  </a:extLst>
                </p:cNvPr>
                <p:cNvSpPr>
                  <a:spLocks noEditPoints="1"/>
                </p:cNvSpPr>
                <p:nvPr/>
              </p:nvSpPr>
              <p:spPr bwMode="auto">
                <a:xfrm>
                  <a:off x="8859916" y="5605418"/>
                  <a:ext cx="298453" cy="334960"/>
                </a:xfrm>
                <a:custGeom>
                  <a:avLst/>
                  <a:gdLst>
                    <a:gd name="T0" fmla="*/ 50 w 72"/>
                    <a:gd name="T1" fmla="*/ 13 h 81"/>
                    <a:gd name="T2" fmla="*/ 52 w 72"/>
                    <a:gd name="T3" fmla="*/ 18 h 81"/>
                    <a:gd name="T4" fmla="*/ 49 w 72"/>
                    <a:gd name="T5" fmla="*/ 20 h 81"/>
                    <a:gd name="T6" fmla="*/ 44 w 72"/>
                    <a:gd name="T7" fmla="*/ 23 h 81"/>
                    <a:gd name="T8" fmla="*/ 36 w 72"/>
                    <a:gd name="T9" fmla="*/ 20 h 81"/>
                    <a:gd name="T10" fmla="*/ 32 w 72"/>
                    <a:gd name="T11" fmla="*/ 23 h 81"/>
                    <a:gd name="T12" fmla="*/ 31 w 72"/>
                    <a:gd name="T13" fmla="*/ 20 h 81"/>
                    <a:gd name="T14" fmla="*/ 29 w 72"/>
                    <a:gd name="T15" fmla="*/ 16 h 81"/>
                    <a:gd name="T16" fmla="*/ 0 w 72"/>
                    <a:gd name="T17" fmla="*/ 26 h 81"/>
                    <a:gd name="T18" fmla="*/ 60 w 72"/>
                    <a:gd name="T19" fmla="*/ 30 h 81"/>
                    <a:gd name="T20" fmla="*/ 0 w 72"/>
                    <a:gd name="T21" fmla="*/ 26 h 81"/>
                    <a:gd name="T22" fmla="*/ 7 w 72"/>
                    <a:gd name="T23" fmla="*/ 73 h 81"/>
                    <a:gd name="T24" fmla="*/ 12 w 72"/>
                    <a:gd name="T25" fmla="*/ 33 h 81"/>
                    <a:gd name="T26" fmla="*/ 70 w 72"/>
                    <a:gd name="T27" fmla="*/ 73 h 81"/>
                    <a:gd name="T28" fmla="*/ 0 w 72"/>
                    <a:gd name="T29" fmla="*/ 81 h 81"/>
                    <a:gd name="T30" fmla="*/ 7 w 72"/>
                    <a:gd name="T31" fmla="*/ 23 h 81"/>
                    <a:gd name="T32" fmla="*/ 9 w 72"/>
                    <a:gd name="T33" fmla="*/ 0 h 81"/>
                    <a:gd name="T34" fmla="*/ 12 w 72"/>
                    <a:gd name="T35" fmla="*/ 23 h 81"/>
                    <a:gd name="T36" fmla="*/ 49 w 72"/>
                    <a:gd name="T37" fmla="*/ 33 h 81"/>
                    <a:gd name="T38" fmla="*/ 44 w 72"/>
                    <a:gd name="T39" fmla="*/ 37 h 81"/>
                    <a:gd name="T40" fmla="*/ 44 w 72"/>
                    <a:gd name="T41" fmla="*/ 38 h 81"/>
                    <a:gd name="T42" fmla="*/ 25 w 72"/>
                    <a:gd name="T43" fmla="*/ 64 h 81"/>
                    <a:gd name="T44" fmla="*/ 36 w 72"/>
                    <a:gd name="T45" fmla="*/ 37 h 81"/>
                    <a:gd name="T46" fmla="*/ 32 w 72"/>
                    <a:gd name="T47" fmla="*/ 33 h 81"/>
                    <a:gd name="T48" fmla="*/ 19 w 72"/>
                    <a:gd name="T49" fmla="*/ 65 h 81"/>
                    <a:gd name="T50" fmla="*/ 21 w 72"/>
                    <a:gd name="T51" fmla="*/ 68 h 81"/>
                    <a:gd name="T52" fmla="*/ 59 w 72"/>
                    <a:gd name="T53" fmla="*/ 68 h 81"/>
                    <a:gd name="T54" fmla="*/ 61 w 72"/>
                    <a:gd name="T55" fmla="*/ 65 h 81"/>
                    <a:gd name="T56" fmla="*/ 49 w 72"/>
                    <a:gd name="T57" fmla="*/ 33 h 81"/>
                    <a:gd name="T58" fmla="*/ 45 w 72"/>
                    <a:gd name="T59" fmla="*/ 45 h 81"/>
                    <a:gd name="T60" fmla="*/ 43 w 72"/>
                    <a:gd name="T61" fmla="*/ 42 h 81"/>
                    <a:gd name="T62" fmla="*/ 30 w 72"/>
                    <a:gd name="T63" fmla="*/ 61 h 81"/>
                    <a:gd name="T64" fmla="*/ 49 w 72"/>
                    <a:gd name="T65" fmla="*/ 57 h 81"/>
                    <a:gd name="T66" fmla="*/ 40 w 72"/>
                    <a:gd name="T67" fmla="*/ 8 h 81"/>
                    <a:gd name="T68" fmla="*/ 40 w 72"/>
                    <a:gd name="T69" fmla="*/ 8 h 81"/>
                    <a:gd name="T70" fmla="*/ 60 w 72"/>
                    <a:gd name="T71" fmla="*/ 6 h 81"/>
                    <a:gd name="T72" fmla="*/ 57 w 72"/>
                    <a:gd name="T73" fmla="*/ 4 h 81"/>
                    <a:gd name="T74" fmla="*/ 58 w 72"/>
                    <a:gd name="T75" fmla="*/ 12 h 81"/>
                    <a:gd name="T76" fmla="*/ 57 w 72"/>
                    <a:gd name="T77" fmla="*/ 4 h 81"/>
                    <a:gd name="T78" fmla="*/ 51 w 72"/>
                    <a:gd name="T79" fmla="*/ 5 h 81"/>
                    <a:gd name="T80" fmla="*/ 49 w 72"/>
                    <a:gd name="T81" fmla="*/ 4 h 81"/>
                    <a:gd name="T82" fmla="*/ 42 w 72"/>
                    <a:gd name="T83" fmla="*/ 3 h 81"/>
                    <a:gd name="T84" fmla="*/ 37 w 72"/>
                    <a:gd name="T85" fmla="*/ 8 h 81"/>
                    <a:gd name="T86" fmla="*/ 34 w 72"/>
                    <a:gd name="T87" fmla="*/ 12 h 81"/>
                    <a:gd name="T88" fmla="*/ 40 w 72"/>
                    <a:gd name="T89" fmla="*/ 11 h 81"/>
                    <a:gd name="T90" fmla="*/ 47 w 72"/>
                    <a:gd name="T91" fmla="*/ 7 h 81"/>
                    <a:gd name="T92" fmla="*/ 52 w 72"/>
                    <a:gd name="T93" fmla="*/ 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1">
                      <a:moveTo>
                        <a:pt x="31" y="13"/>
                      </a:moveTo>
                      <a:cubicBezTo>
                        <a:pt x="50" y="13"/>
                        <a:pt x="50" y="13"/>
                        <a:pt x="50" y="13"/>
                      </a:cubicBezTo>
                      <a:cubicBezTo>
                        <a:pt x="51" y="13"/>
                        <a:pt x="52" y="15"/>
                        <a:pt x="52" y="16"/>
                      </a:cubicBezTo>
                      <a:cubicBezTo>
                        <a:pt x="52" y="18"/>
                        <a:pt x="52" y="18"/>
                        <a:pt x="52" y="18"/>
                      </a:cubicBezTo>
                      <a:cubicBezTo>
                        <a:pt x="52" y="19"/>
                        <a:pt x="51" y="20"/>
                        <a:pt x="50" y="20"/>
                      </a:cubicBezTo>
                      <a:cubicBezTo>
                        <a:pt x="49" y="20"/>
                        <a:pt x="49" y="20"/>
                        <a:pt x="49" y="20"/>
                      </a:cubicBezTo>
                      <a:cubicBezTo>
                        <a:pt x="49" y="23"/>
                        <a:pt x="49" y="23"/>
                        <a:pt x="49" y="23"/>
                      </a:cubicBezTo>
                      <a:cubicBezTo>
                        <a:pt x="44" y="23"/>
                        <a:pt x="44" y="23"/>
                        <a:pt x="44" y="23"/>
                      </a:cubicBezTo>
                      <a:cubicBezTo>
                        <a:pt x="44" y="20"/>
                        <a:pt x="44" y="20"/>
                        <a:pt x="44" y="20"/>
                      </a:cubicBezTo>
                      <a:cubicBezTo>
                        <a:pt x="36" y="20"/>
                        <a:pt x="36" y="20"/>
                        <a:pt x="36" y="20"/>
                      </a:cubicBezTo>
                      <a:cubicBezTo>
                        <a:pt x="36" y="23"/>
                        <a:pt x="36" y="23"/>
                        <a:pt x="36" y="23"/>
                      </a:cubicBezTo>
                      <a:cubicBezTo>
                        <a:pt x="32" y="23"/>
                        <a:pt x="32" y="23"/>
                        <a:pt x="32" y="23"/>
                      </a:cubicBezTo>
                      <a:cubicBezTo>
                        <a:pt x="32" y="20"/>
                        <a:pt x="32" y="20"/>
                        <a:pt x="32" y="20"/>
                      </a:cubicBezTo>
                      <a:cubicBezTo>
                        <a:pt x="31" y="20"/>
                        <a:pt x="31" y="20"/>
                        <a:pt x="31" y="20"/>
                      </a:cubicBezTo>
                      <a:cubicBezTo>
                        <a:pt x="30" y="20"/>
                        <a:pt x="29" y="19"/>
                        <a:pt x="29" y="18"/>
                      </a:cubicBezTo>
                      <a:cubicBezTo>
                        <a:pt x="29" y="16"/>
                        <a:pt x="29" y="16"/>
                        <a:pt x="29" y="16"/>
                      </a:cubicBezTo>
                      <a:cubicBezTo>
                        <a:pt x="29" y="15"/>
                        <a:pt x="30" y="13"/>
                        <a:pt x="31" y="13"/>
                      </a:cubicBezTo>
                      <a:close/>
                      <a:moveTo>
                        <a:pt x="0" y="26"/>
                      </a:moveTo>
                      <a:cubicBezTo>
                        <a:pt x="60" y="26"/>
                        <a:pt x="60" y="26"/>
                        <a:pt x="60" y="26"/>
                      </a:cubicBezTo>
                      <a:cubicBezTo>
                        <a:pt x="60" y="30"/>
                        <a:pt x="60" y="30"/>
                        <a:pt x="60" y="30"/>
                      </a:cubicBezTo>
                      <a:cubicBezTo>
                        <a:pt x="0" y="30"/>
                        <a:pt x="0" y="30"/>
                        <a:pt x="0" y="30"/>
                      </a:cubicBezTo>
                      <a:lnTo>
                        <a:pt x="0" y="26"/>
                      </a:lnTo>
                      <a:close/>
                      <a:moveTo>
                        <a:pt x="2" y="73"/>
                      </a:moveTo>
                      <a:cubicBezTo>
                        <a:pt x="7" y="73"/>
                        <a:pt x="7" y="73"/>
                        <a:pt x="7" y="73"/>
                      </a:cubicBezTo>
                      <a:cubicBezTo>
                        <a:pt x="7" y="33"/>
                        <a:pt x="7" y="33"/>
                        <a:pt x="7" y="33"/>
                      </a:cubicBezTo>
                      <a:cubicBezTo>
                        <a:pt x="12" y="33"/>
                        <a:pt x="12" y="33"/>
                        <a:pt x="12" y="33"/>
                      </a:cubicBezTo>
                      <a:cubicBezTo>
                        <a:pt x="12" y="73"/>
                        <a:pt x="12" y="73"/>
                        <a:pt x="12" y="73"/>
                      </a:cubicBezTo>
                      <a:cubicBezTo>
                        <a:pt x="70" y="73"/>
                        <a:pt x="70" y="73"/>
                        <a:pt x="70" y="73"/>
                      </a:cubicBezTo>
                      <a:cubicBezTo>
                        <a:pt x="72" y="81"/>
                        <a:pt x="72" y="81"/>
                        <a:pt x="72" y="81"/>
                      </a:cubicBezTo>
                      <a:cubicBezTo>
                        <a:pt x="0" y="81"/>
                        <a:pt x="0" y="81"/>
                        <a:pt x="0" y="81"/>
                      </a:cubicBezTo>
                      <a:lnTo>
                        <a:pt x="2" y="73"/>
                      </a:lnTo>
                      <a:close/>
                      <a:moveTo>
                        <a:pt x="7" y="23"/>
                      </a:moveTo>
                      <a:cubicBezTo>
                        <a:pt x="7" y="3"/>
                        <a:pt x="7" y="3"/>
                        <a:pt x="7" y="3"/>
                      </a:cubicBezTo>
                      <a:cubicBezTo>
                        <a:pt x="7" y="1"/>
                        <a:pt x="8" y="0"/>
                        <a:pt x="9" y="0"/>
                      </a:cubicBezTo>
                      <a:cubicBezTo>
                        <a:pt x="11" y="0"/>
                        <a:pt x="12" y="1"/>
                        <a:pt x="12" y="3"/>
                      </a:cubicBezTo>
                      <a:cubicBezTo>
                        <a:pt x="12" y="23"/>
                        <a:pt x="12" y="23"/>
                        <a:pt x="12" y="23"/>
                      </a:cubicBezTo>
                      <a:lnTo>
                        <a:pt x="7" y="23"/>
                      </a:lnTo>
                      <a:close/>
                      <a:moveTo>
                        <a:pt x="49" y="33"/>
                      </a:moveTo>
                      <a:cubicBezTo>
                        <a:pt x="44" y="33"/>
                        <a:pt x="44" y="33"/>
                        <a:pt x="44" y="33"/>
                      </a:cubicBezTo>
                      <a:cubicBezTo>
                        <a:pt x="44" y="37"/>
                        <a:pt x="44" y="37"/>
                        <a:pt x="44" y="37"/>
                      </a:cubicBezTo>
                      <a:cubicBezTo>
                        <a:pt x="44" y="37"/>
                        <a:pt x="44" y="37"/>
                        <a:pt x="44" y="37"/>
                      </a:cubicBezTo>
                      <a:cubicBezTo>
                        <a:pt x="44" y="38"/>
                        <a:pt x="44" y="38"/>
                        <a:pt x="44" y="38"/>
                      </a:cubicBezTo>
                      <a:cubicBezTo>
                        <a:pt x="56" y="64"/>
                        <a:pt x="56" y="64"/>
                        <a:pt x="56" y="64"/>
                      </a:cubicBezTo>
                      <a:cubicBezTo>
                        <a:pt x="25" y="64"/>
                        <a:pt x="25" y="64"/>
                        <a:pt x="25" y="64"/>
                      </a:cubicBezTo>
                      <a:cubicBezTo>
                        <a:pt x="36" y="38"/>
                        <a:pt x="36" y="38"/>
                        <a:pt x="36" y="38"/>
                      </a:cubicBezTo>
                      <a:cubicBezTo>
                        <a:pt x="36" y="38"/>
                        <a:pt x="36" y="38"/>
                        <a:pt x="36" y="37"/>
                      </a:cubicBezTo>
                      <a:cubicBezTo>
                        <a:pt x="36" y="33"/>
                        <a:pt x="36" y="33"/>
                        <a:pt x="36" y="33"/>
                      </a:cubicBezTo>
                      <a:cubicBezTo>
                        <a:pt x="32" y="33"/>
                        <a:pt x="32" y="33"/>
                        <a:pt x="32" y="33"/>
                      </a:cubicBezTo>
                      <a:cubicBezTo>
                        <a:pt x="32" y="37"/>
                        <a:pt x="32" y="37"/>
                        <a:pt x="32" y="37"/>
                      </a:cubicBezTo>
                      <a:cubicBezTo>
                        <a:pt x="19" y="65"/>
                        <a:pt x="19" y="65"/>
                        <a:pt x="19" y="65"/>
                      </a:cubicBezTo>
                      <a:cubicBezTo>
                        <a:pt x="19" y="66"/>
                        <a:pt x="19" y="67"/>
                        <a:pt x="21" y="68"/>
                      </a:cubicBezTo>
                      <a:cubicBezTo>
                        <a:pt x="21" y="68"/>
                        <a:pt x="21" y="68"/>
                        <a:pt x="21" y="68"/>
                      </a:cubicBezTo>
                      <a:cubicBezTo>
                        <a:pt x="21" y="68"/>
                        <a:pt x="21" y="68"/>
                        <a:pt x="21" y="68"/>
                      </a:cubicBezTo>
                      <a:cubicBezTo>
                        <a:pt x="59" y="68"/>
                        <a:pt x="59" y="68"/>
                        <a:pt x="59" y="68"/>
                      </a:cubicBezTo>
                      <a:cubicBezTo>
                        <a:pt x="61" y="68"/>
                        <a:pt x="62" y="67"/>
                        <a:pt x="62" y="66"/>
                      </a:cubicBezTo>
                      <a:cubicBezTo>
                        <a:pt x="62" y="65"/>
                        <a:pt x="61" y="65"/>
                        <a:pt x="61" y="65"/>
                      </a:cubicBezTo>
                      <a:cubicBezTo>
                        <a:pt x="49" y="37"/>
                        <a:pt x="49" y="37"/>
                        <a:pt x="49" y="37"/>
                      </a:cubicBezTo>
                      <a:lnTo>
                        <a:pt x="49" y="33"/>
                      </a:lnTo>
                      <a:close/>
                      <a:moveTo>
                        <a:pt x="48" y="53"/>
                      </a:moveTo>
                      <a:cubicBezTo>
                        <a:pt x="45" y="45"/>
                        <a:pt x="45" y="45"/>
                        <a:pt x="45" y="45"/>
                      </a:cubicBezTo>
                      <a:cubicBezTo>
                        <a:pt x="44" y="44"/>
                        <a:pt x="44" y="44"/>
                        <a:pt x="44" y="44"/>
                      </a:cubicBezTo>
                      <a:cubicBezTo>
                        <a:pt x="43" y="42"/>
                        <a:pt x="43" y="42"/>
                        <a:pt x="43" y="42"/>
                      </a:cubicBezTo>
                      <a:cubicBezTo>
                        <a:pt x="37" y="42"/>
                        <a:pt x="37" y="42"/>
                        <a:pt x="37" y="42"/>
                      </a:cubicBezTo>
                      <a:cubicBezTo>
                        <a:pt x="30" y="61"/>
                        <a:pt x="30" y="61"/>
                        <a:pt x="30" y="61"/>
                      </a:cubicBezTo>
                      <a:cubicBezTo>
                        <a:pt x="51" y="61"/>
                        <a:pt x="51" y="61"/>
                        <a:pt x="51" y="61"/>
                      </a:cubicBezTo>
                      <a:cubicBezTo>
                        <a:pt x="49" y="57"/>
                        <a:pt x="49" y="57"/>
                        <a:pt x="49" y="57"/>
                      </a:cubicBezTo>
                      <a:lnTo>
                        <a:pt x="48" y="53"/>
                      </a:lnTo>
                      <a:close/>
                      <a:moveTo>
                        <a:pt x="40" y="8"/>
                      </a:moveTo>
                      <a:cubicBezTo>
                        <a:pt x="39" y="5"/>
                        <a:pt x="43" y="3"/>
                        <a:pt x="44" y="5"/>
                      </a:cubicBezTo>
                      <a:cubicBezTo>
                        <a:pt x="42" y="5"/>
                        <a:pt x="41" y="6"/>
                        <a:pt x="40" y="8"/>
                      </a:cubicBezTo>
                      <a:close/>
                      <a:moveTo>
                        <a:pt x="55" y="9"/>
                      </a:moveTo>
                      <a:cubicBezTo>
                        <a:pt x="54" y="6"/>
                        <a:pt x="58" y="4"/>
                        <a:pt x="60" y="6"/>
                      </a:cubicBezTo>
                      <a:cubicBezTo>
                        <a:pt x="57" y="7"/>
                        <a:pt x="56" y="7"/>
                        <a:pt x="55" y="9"/>
                      </a:cubicBezTo>
                      <a:close/>
                      <a:moveTo>
                        <a:pt x="57" y="4"/>
                      </a:moveTo>
                      <a:cubicBezTo>
                        <a:pt x="55" y="5"/>
                        <a:pt x="53" y="7"/>
                        <a:pt x="54" y="9"/>
                      </a:cubicBezTo>
                      <a:cubicBezTo>
                        <a:pt x="54" y="11"/>
                        <a:pt x="56" y="13"/>
                        <a:pt x="58" y="12"/>
                      </a:cubicBezTo>
                      <a:cubicBezTo>
                        <a:pt x="61" y="12"/>
                        <a:pt x="62" y="10"/>
                        <a:pt x="62" y="8"/>
                      </a:cubicBezTo>
                      <a:cubicBezTo>
                        <a:pt x="61" y="6"/>
                        <a:pt x="59" y="4"/>
                        <a:pt x="57" y="4"/>
                      </a:cubicBezTo>
                      <a:close/>
                      <a:moveTo>
                        <a:pt x="48" y="7"/>
                      </a:moveTo>
                      <a:cubicBezTo>
                        <a:pt x="47" y="5"/>
                        <a:pt x="50" y="3"/>
                        <a:pt x="51" y="5"/>
                      </a:cubicBezTo>
                      <a:cubicBezTo>
                        <a:pt x="49" y="5"/>
                        <a:pt x="49" y="6"/>
                        <a:pt x="48" y="7"/>
                      </a:cubicBezTo>
                      <a:close/>
                      <a:moveTo>
                        <a:pt x="49" y="4"/>
                      </a:moveTo>
                      <a:cubicBezTo>
                        <a:pt x="48" y="4"/>
                        <a:pt x="47" y="5"/>
                        <a:pt x="47" y="6"/>
                      </a:cubicBezTo>
                      <a:cubicBezTo>
                        <a:pt x="46" y="4"/>
                        <a:pt x="44" y="2"/>
                        <a:pt x="42" y="3"/>
                      </a:cubicBezTo>
                      <a:cubicBezTo>
                        <a:pt x="40" y="3"/>
                        <a:pt x="38" y="5"/>
                        <a:pt x="38" y="8"/>
                      </a:cubicBezTo>
                      <a:cubicBezTo>
                        <a:pt x="38" y="8"/>
                        <a:pt x="38" y="8"/>
                        <a:pt x="37" y="8"/>
                      </a:cubicBezTo>
                      <a:cubicBezTo>
                        <a:pt x="36" y="8"/>
                        <a:pt x="34" y="10"/>
                        <a:pt x="34" y="11"/>
                      </a:cubicBezTo>
                      <a:cubicBezTo>
                        <a:pt x="34" y="13"/>
                        <a:pt x="34" y="12"/>
                        <a:pt x="34" y="12"/>
                      </a:cubicBezTo>
                      <a:cubicBezTo>
                        <a:pt x="40" y="12"/>
                        <a:pt x="40" y="12"/>
                        <a:pt x="40" y="12"/>
                      </a:cubicBezTo>
                      <a:cubicBezTo>
                        <a:pt x="40" y="11"/>
                        <a:pt x="40" y="11"/>
                        <a:pt x="40" y="11"/>
                      </a:cubicBezTo>
                      <a:cubicBezTo>
                        <a:pt x="41" y="12"/>
                        <a:pt x="42" y="12"/>
                        <a:pt x="43" y="12"/>
                      </a:cubicBezTo>
                      <a:cubicBezTo>
                        <a:pt x="45" y="12"/>
                        <a:pt x="47" y="10"/>
                        <a:pt x="47" y="7"/>
                      </a:cubicBezTo>
                      <a:cubicBezTo>
                        <a:pt x="47" y="9"/>
                        <a:pt x="49" y="9"/>
                        <a:pt x="50" y="9"/>
                      </a:cubicBezTo>
                      <a:cubicBezTo>
                        <a:pt x="51" y="9"/>
                        <a:pt x="53" y="7"/>
                        <a:pt x="52" y="6"/>
                      </a:cubicBezTo>
                      <a:cubicBezTo>
                        <a:pt x="52" y="4"/>
                        <a:pt x="51" y="3"/>
                        <a:pt x="4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39" name="Freeform 196">
                  <a:extLst>
                    <a:ext uri="{FF2B5EF4-FFF2-40B4-BE49-F238E27FC236}">
                      <a16:creationId xmlns:a16="http://schemas.microsoft.com/office/drawing/2014/main" id="{DF1A79B1-DB9A-4D29-83CE-6CEB929E10CB}"/>
                    </a:ext>
                  </a:extLst>
                </p:cNvPr>
                <p:cNvSpPr>
                  <a:spLocks noEditPoints="1"/>
                </p:cNvSpPr>
                <p:nvPr/>
              </p:nvSpPr>
              <p:spPr bwMode="auto">
                <a:xfrm>
                  <a:off x="9004300" y="5803901"/>
                  <a:ext cx="46039" cy="44449"/>
                </a:xfrm>
                <a:custGeom>
                  <a:avLst/>
                  <a:gdLst>
                    <a:gd name="T0" fmla="*/ 11 w 11"/>
                    <a:gd name="T1" fmla="*/ 5 h 11"/>
                    <a:gd name="T2" fmla="*/ 8 w 11"/>
                    <a:gd name="T3" fmla="*/ 5 h 11"/>
                    <a:gd name="T4" fmla="*/ 11 w 11"/>
                    <a:gd name="T5" fmla="*/ 4 h 11"/>
                    <a:gd name="T6" fmla="*/ 11 w 11"/>
                    <a:gd name="T7" fmla="*/ 4 h 11"/>
                    <a:gd name="T8" fmla="*/ 8 w 11"/>
                    <a:gd name="T9" fmla="*/ 2 h 11"/>
                    <a:gd name="T10" fmla="*/ 7 w 11"/>
                    <a:gd name="T11" fmla="*/ 0 h 11"/>
                    <a:gd name="T12" fmla="*/ 7 w 11"/>
                    <a:gd name="T13" fmla="*/ 0 h 11"/>
                    <a:gd name="T14" fmla="*/ 6 w 11"/>
                    <a:gd name="T15" fmla="*/ 2 h 11"/>
                    <a:gd name="T16" fmla="*/ 5 w 11"/>
                    <a:gd name="T17" fmla="*/ 0 h 11"/>
                    <a:gd name="T18" fmla="*/ 5 w 11"/>
                    <a:gd name="T19" fmla="*/ 2 h 11"/>
                    <a:gd name="T20" fmla="*/ 4 w 11"/>
                    <a:gd name="T21" fmla="*/ 0 h 11"/>
                    <a:gd name="T22" fmla="*/ 4 w 11"/>
                    <a:gd name="T23" fmla="*/ 0 h 11"/>
                    <a:gd name="T24" fmla="*/ 2 w 11"/>
                    <a:gd name="T25" fmla="*/ 2 h 11"/>
                    <a:gd name="T26" fmla="*/ 0 w 11"/>
                    <a:gd name="T27" fmla="*/ 4 h 11"/>
                    <a:gd name="T28" fmla="*/ 0 w 11"/>
                    <a:gd name="T29" fmla="*/ 4 h 11"/>
                    <a:gd name="T30" fmla="*/ 2 w 11"/>
                    <a:gd name="T31" fmla="*/ 5 h 11"/>
                    <a:gd name="T32" fmla="*/ 0 w 11"/>
                    <a:gd name="T33" fmla="*/ 5 h 11"/>
                    <a:gd name="T34" fmla="*/ 2 w 11"/>
                    <a:gd name="T35" fmla="*/ 6 h 11"/>
                    <a:gd name="T36" fmla="*/ 0 w 11"/>
                    <a:gd name="T37" fmla="*/ 7 h 11"/>
                    <a:gd name="T38" fmla="*/ 0 w 11"/>
                    <a:gd name="T39" fmla="*/ 7 h 11"/>
                    <a:gd name="T40" fmla="*/ 2 w 11"/>
                    <a:gd name="T41" fmla="*/ 8 h 11"/>
                    <a:gd name="T42" fmla="*/ 4 w 11"/>
                    <a:gd name="T43" fmla="*/ 11 h 11"/>
                    <a:gd name="T44" fmla="*/ 4 w 11"/>
                    <a:gd name="T45" fmla="*/ 11 h 11"/>
                    <a:gd name="T46" fmla="*/ 5 w 11"/>
                    <a:gd name="T47" fmla="*/ 8 h 11"/>
                    <a:gd name="T48" fmla="*/ 5 w 11"/>
                    <a:gd name="T49" fmla="*/ 11 h 11"/>
                    <a:gd name="T50" fmla="*/ 6 w 11"/>
                    <a:gd name="T51" fmla="*/ 8 h 11"/>
                    <a:gd name="T52" fmla="*/ 7 w 11"/>
                    <a:gd name="T53" fmla="*/ 11 h 11"/>
                    <a:gd name="T54" fmla="*/ 7 w 11"/>
                    <a:gd name="T55" fmla="*/ 11 h 11"/>
                    <a:gd name="T56" fmla="*/ 8 w 11"/>
                    <a:gd name="T57" fmla="*/ 8 h 11"/>
                    <a:gd name="T58" fmla="*/ 11 w 11"/>
                    <a:gd name="T59" fmla="*/ 7 h 11"/>
                    <a:gd name="T60" fmla="*/ 11 w 11"/>
                    <a:gd name="T61" fmla="*/ 7 h 11"/>
                    <a:gd name="T62" fmla="*/ 8 w 11"/>
                    <a:gd name="T63" fmla="*/ 6 h 11"/>
                    <a:gd name="T64" fmla="*/ 5 w 11"/>
                    <a:gd name="T65" fmla="*/ 7 h 11"/>
                    <a:gd name="T66" fmla="*/ 5 w 11"/>
                    <a:gd name="T67" fmla="*/ 4 h 11"/>
                    <a:gd name="T68" fmla="*/ 5 w 11"/>
                    <a:gd name="T69"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11">
                      <a:moveTo>
                        <a:pt x="11" y="6"/>
                      </a:moveTo>
                      <a:cubicBezTo>
                        <a:pt x="11" y="5"/>
                        <a:pt x="11" y="5"/>
                        <a:pt x="11" y="5"/>
                      </a:cubicBezTo>
                      <a:cubicBezTo>
                        <a:pt x="11" y="5"/>
                        <a:pt x="11" y="5"/>
                        <a:pt x="11" y="5"/>
                      </a:cubicBezTo>
                      <a:cubicBezTo>
                        <a:pt x="8" y="5"/>
                        <a:pt x="8" y="5"/>
                        <a:pt x="8" y="5"/>
                      </a:cubicBezTo>
                      <a:cubicBezTo>
                        <a:pt x="8" y="4"/>
                        <a:pt x="8" y="4"/>
                        <a:pt x="8" y="4"/>
                      </a:cubicBezTo>
                      <a:cubicBezTo>
                        <a:pt x="11" y="4"/>
                        <a:pt x="11" y="4"/>
                        <a:pt x="11" y="4"/>
                      </a:cubicBezTo>
                      <a:cubicBezTo>
                        <a:pt x="11" y="4"/>
                        <a:pt x="11" y="4"/>
                        <a:pt x="11" y="4"/>
                      </a:cubicBezTo>
                      <a:cubicBezTo>
                        <a:pt x="11" y="4"/>
                        <a:pt x="11" y="4"/>
                        <a:pt x="11" y="4"/>
                      </a:cubicBezTo>
                      <a:cubicBezTo>
                        <a:pt x="8" y="4"/>
                        <a:pt x="8" y="4"/>
                        <a:pt x="8" y="4"/>
                      </a:cubicBezTo>
                      <a:cubicBezTo>
                        <a:pt x="8" y="2"/>
                        <a:pt x="8" y="2"/>
                        <a:pt x="8" y="2"/>
                      </a:cubicBezTo>
                      <a:cubicBezTo>
                        <a:pt x="7" y="2"/>
                        <a:pt x="7" y="2"/>
                        <a:pt x="7" y="2"/>
                      </a:cubicBezTo>
                      <a:cubicBezTo>
                        <a:pt x="7" y="0"/>
                        <a:pt x="7" y="0"/>
                        <a:pt x="7" y="0"/>
                      </a:cubicBezTo>
                      <a:cubicBezTo>
                        <a:pt x="7" y="0"/>
                        <a:pt x="7" y="0"/>
                        <a:pt x="7" y="0"/>
                      </a:cubicBezTo>
                      <a:cubicBezTo>
                        <a:pt x="7" y="0"/>
                        <a:pt x="7" y="0"/>
                        <a:pt x="7" y="0"/>
                      </a:cubicBezTo>
                      <a:cubicBezTo>
                        <a:pt x="7" y="2"/>
                        <a:pt x="7" y="2"/>
                        <a:pt x="7" y="2"/>
                      </a:cubicBezTo>
                      <a:cubicBezTo>
                        <a:pt x="6" y="2"/>
                        <a:pt x="6" y="2"/>
                        <a:pt x="6" y="2"/>
                      </a:cubicBezTo>
                      <a:cubicBezTo>
                        <a:pt x="6" y="0"/>
                        <a:pt x="6" y="0"/>
                        <a:pt x="6" y="0"/>
                      </a:cubicBezTo>
                      <a:cubicBezTo>
                        <a:pt x="5" y="0"/>
                        <a:pt x="5" y="0"/>
                        <a:pt x="5" y="0"/>
                      </a:cubicBezTo>
                      <a:cubicBezTo>
                        <a:pt x="5" y="0"/>
                        <a:pt x="5" y="0"/>
                        <a:pt x="5" y="0"/>
                      </a:cubicBezTo>
                      <a:cubicBezTo>
                        <a:pt x="5" y="2"/>
                        <a:pt x="5" y="2"/>
                        <a:pt x="5" y="2"/>
                      </a:cubicBezTo>
                      <a:cubicBezTo>
                        <a:pt x="4" y="2"/>
                        <a:pt x="4" y="2"/>
                        <a:pt x="4" y="2"/>
                      </a:cubicBezTo>
                      <a:cubicBezTo>
                        <a:pt x="4" y="0"/>
                        <a:pt x="4" y="0"/>
                        <a:pt x="4" y="0"/>
                      </a:cubicBezTo>
                      <a:cubicBezTo>
                        <a:pt x="4" y="0"/>
                        <a:pt x="4" y="0"/>
                        <a:pt x="4" y="0"/>
                      </a:cubicBezTo>
                      <a:cubicBezTo>
                        <a:pt x="4" y="0"/>
                        <a:pt x="4" y="0"/>
                        <a:pt x="4" y="0"/>
                      </a:cubicBezTo>
                      <a:cubicBezTo>
                        <a:pt x="4" y="2"/>
                        <a:pt x="4" y="2"/>
                        <a:pt x="4" y="2"/>
                      </a:cubicBezTo>
                      <a:cubicBezTo>
                        <a:pt x="2" y="2"/>
                        <a:pt x="2" y="2"/>
                        <a:pt x="2" y="2"/>
                      </a:cubicBezTo>
                      <a:cubicBezTo>
                        <a:pt x="2" y="4"/>
                        <a:pt x="2" y="4"/>
                        <a:pt x="2" y="4"/>
                      </a:cubicBezTo>
                      <a:cubicBezTo>
                        <a:pt x="0" y="4"/>
                        <a:pt x="0" y="4"/>
                        <a:pt x="0" y="4"/>
                      </a:cubicBezTo>
                      <a:cubicBezTo>
                        <a:pt x="0" y="4"/>
                        <a:pt x="0" y="4"/>
                        <a:pt x="0" y="4"/>
                      </a:cubicBezTo>
                      <a:cubicBezTo>
                        <a:pt x="0" y="4"/>
                        <a:pt x="0" y="4"/>
                        <a:pt x="0" y="4"/>
                      </a:cubicBezTo>
                      <a:cubicBezTo>
                        <a:pt x="2" y="4"/>
                        <a:pt x="2" y="4"/>
                        <a:pt x="2" y="4"/>
                      </a:cubicBezTo>
                      <a:cubicBezTo>
                        <a:pt x="2" y="5"/>
                        <a:pt x="2" y="5"/>
                        <a:pt x="2" y="5"/>
                      </a:cubicBezTo>
                      <a:cubicBezTo>
                        <a:pt x="0" y="5"/>
                        <a:pt x="0" y="5"/>
                        <a:pt x="0" y="5"/>
                      </a:cubicBezTo>
                      <a:cubicBezTo>
                        <a:pt x="0" y="5"/>
                        <a:pt x="0" y="5"/>
                        <a:pt x="0" y="5"/>
                      </a:cubicBezTo>
                      <a:cubicBezTo>
                        <a:pt x="0" y="6"/>
                        <a:pt x="0" y="6"/>
                        <a:pt x="0" y="6"/>
                      </a:cubicBezTo>
                      <a:cubicBezTo>
                        <a:pt x="2" y="6"/>
                        <a:pt x="2" y="6"/>
                        <a:pt x="2" y="6"/>
                      </a:cubicBezTo>
                      <a:cubicBezTo>
                        <a:pt x="2" y="7"/>
                        <a:pt x="2" y="7"/>
                        <a:pt x="2" y="7"/>
                      </a:cubicBezTo>
                      <a:cubicBezTo>
                        <a:pt x="0" y="7"/>
                        <a:pt x="0" y="7"/>
                        <a:pt x="0" y="7"/>
                      </a:cubicBezTo>
                      <a:cubicBezTo>
                        <a:pt x="0" y="7"/>
                        <a:pt x="0" y="7"/>
                        <a:pt x="0" y="7"/>
                      </a:cubicBezTo>
                      <a:cubicBezTo>
                        <a:pt x="0" y="7"/>
                        <a:pt x="0" y="7"/>
                        <a:pt x="0" y="7"/>
                      </a:cubicBezTo>
                      <a:cubicBezTo>
                        <a:pt x="2" y="7"/>
                        <a:pt x="2" y="7"/>
                        <a:pt x="2" y="7"/>
                      </a:cubicBezTo>
                      <a:cubicBezTo>
                        <a:pt x="2" y="8"/>
                        <a:pt x="2" y="8"/>
                        <a:pt x="2" y="8"/>
                      </a:cubicBezTo>
                      <a:cubicBezTo>
                        <a:pt x="4" y="8"/>
                        <a:pt x="4" y="8"/>
                        <a:pt x="4" y="8"/>
                      </a:cubicBezTo>
                      <a:cubicBezTo>
                        <a:pt x="4" y="11"/>
                        <a:pt x="4" y="11"/>
                        <a:pt x="4" y="11"/>
                      </a:cubicBezTo>
                      <a:cubicBezTo>
                        <a:pt x="4" y="11"/>
                        <a:pt x="4" y="11"/>
                        <a:pt x="4" y="11"/>
                      </a:cubicBezTo>
                      <a:cubicBezTo>
                        <a:pt x="4" y="11"/>
                        <a:pt x="4" y="11"/>
                        <a:pt x="4" y="11"/>
                      </a:cubicBezTo>
                      <a:cubicBezTo>
                        <a:pt x="4" y="8"/>
                        <a:pt x="4" y="8"/>
                        <a:pt x="4" y="8"/>
                      </a:cubicBezTo>
                      <a:cubicBezTo>
                        <a:pt x="5" y="8"/>
                        <a:pt x="5" y="8"/>
                        <a:pt x="5" y="8"/>
                      </a:cubicBezTo>
                      <a:cubicBezTo>
                        <a:pt x="5" y="11"/>
                        <a:pt x="5" y="11"/>
                        <a:pt x="5" y="11"/>
                      </a:cubicBezTo>
                      <a:cubicBezTo>
                        <a:pt x="5" y="11"/>
                        <a:pt x="5" y="11"/>
                        <a:pt x="5" y="11"/>
                      </a:cubicBezTo>
                      <a:cubicBezTo>
                        <a:pt x="6" y="11"/>
                        <a:pt x="6" y="11"/>
                        <a:pt x="6" y="11"/>
                      </a:cubicBezTo>
                      <a:cubicBezTo>
                        <a:pt x="6" y="8"/>
                        <a:pt x="6" y="8"/>
                        <a:pt x="6" y="8"/>
                      </a:cubicBezTo>
                      <a:cubicBezTo>
                        <a:pt x="7" y="8"/>
                        <a:pt x="7" y="8"/>
                        <a:pt x="7" y="8"/>
                      </a:cubicBezTo>
                      <a:cubicBezTo>
                        <a:pt x="7" y="11"/>
                        <a:pt x="7" y="11"/>
                        <a:pt x="7" y="11"/>
                      </a:cubicBezTo>
                      <a:cubicBezTo>
                        <a:pt x="7" y="11"/>
                        <a:pt x="7" y="11"/>
                        <a:pt x="7" y="11"/>
                      </a:cubicBezTo>
                      <a:cubicBezTo>
                        <a:pt x="7" y="11"/>
                        <a:pt x="7" y="11"/>
                        <a:pt x="7" y="11"/>
                      </a:cubicBezTo>
                      <a:cubicBezTo>
                        <a:pt x="7" y="8"/>
                        <a:pt x="7" y="8"/>
                        <a:pt x="7" y="8"/>
                      </a:cubicBezTo>
                      <a:cubicBezTo>
                        <a:pt x="8" y="8"/>
                        <a:pt x="8" y="8"/>
                        <a:pt x="8" y="8"/>
                      </a:cubicBezTo>
                      <a:cubicBezTo>
                        <a:pt x="8" y="7"/>
                        <a:pt x="8" y="7"/>
                        <a:pt x="8" y="7"/>
                      </a:cubicBezTo>
                      <a:cubicBezTo>
                        <a:pt x="11" y="7"/>
                        <a:pt x="11" y="7"/>
                        <a:pt x="11" y="7"/>
                      </a:cubicBezTo>
                      <a:cubicBezTo>
                        <a:pt x="11" y="7"/>
                        <a:pt x="11" y="7"/>
                        <a:pt x="11" y="7"/>
                      </a:cubicBezTo>
                      <a:cubicBezTo>
                        <a:pt x="11" y="7"/>
                        <a:pt x="11" y="7"/>
                        <a:pt x="11" y="7"/>
                      </a:cubicBezTo>
                      <a:cubicBezTo>
                        <a:pt x="8" y="7"/>
                        <a:pt x="8" y="7"/>
                        <a:pt x="8" y="7"/>
                      </a:cubicBezTo>
                      <a:cubicBezTo>
                        <a:pt x="8" y="6"/>
                        <a:pt x="8" y="6"/>
                        <a:pt x="8" y="6"/>
                      </a:cubicBezTo>
                      <a:lnTo>
                        <a:pt x="11" y="6"/>
                      </a:lnTo>
                      <a:close/>
                      <a:moveTo>
                        <a:pt x="5" y="7"/>
                      </a:moveTo>
                      <a:cubicBezTo>
                        <a:pt x="5" y="7"/>
                        <a:pt x="4" y="6"/>
                        <a:pt x="4" y="5"/>
                      </a:cubicBezTo>
                      <a:cubicBezTo>
                        <a:pt x="4" y="5"/>
                        <a:pt x="5" y="4"/>
                        <a:pt x="5" y="4"/>
                      </a:cubicBezTo>
                      <a:cubicBezTo>
                        <a:pt x="6" y="4"/>
                        <a:pt x="7" y="5"/>
                        <a:pt x="7" y="5"/>
                      </a:cubicBezTo>
                      <a:cubicBezTo>
                        <a:pt x="7" y="6"/>
                        <a:pt x="6" y="7"/>
                        <a:pt x="5"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32" name="组合 131">
                <a:extLst>
                  <a:ext uri="{FF2B5EF4-FFF2-40B4-BE49-F238E27FC236}">
                    <a16:creationId xmlns:a16="http://schemas.microsoft.com/office/drawing/2014/main" id="{88202395-15E2-460B-B18C-8316E04F3442}"/>
                  </a:ext>
                </a:extLst>
              </p:cNvPr>
              <p:cNvGrpSpPr/>
              <p:nvPr/>
            </p:nvGrpSpPr>
            <p:grpSpPr>
              <a:xfrm>
                <a:off x="7267915" y="4282820"/>
                <a:ext cx="253604" cy="202406"/>
                <a:chOff x="9686900" y="5629280"/>
                <a:chExt cx="338138" cy="269875"/>
              </a:xfrm>
              <a:solidFill>
                <a:schemeClr val="bg1"/>
              </a:solidFill>
            </p:grpSpPr>
            <p:sp>
              <p:nvSpPr>
                <p:cNvPr id="135" name="Freeform 197">
                  <a:extLst>
                    <a:ext uri="{FF2B5EF4-FFF2-40B4-BE49-F238E27FC236}">
                      <a16:creationId xmlns:a16="http://schemas.microsoft.com/office/drawing/2014/main" id="{3305C9D0-AB0C-480F-806E-7D72F1E59014}"/>
                    </a:ext>
                  </a:extLst>
                </p:cNvPr>
                <p:cNvSpPr>
                  <a:spLocks noEditPoints="1"/>
                </p:cNvSpPr>
                <p:nvPr/>
              </p:nvSpPr>
              <p:spPr bwMode="auto">
                <a:xfrm>
                  <a:off x="9686900" y="5629280"/>
                  <a:ext cx="338138" cy="269875"/>
                </a:xfrm>
                <a:custGeom>
                  <a:avLst/>
                  <a:gdLst>
                    <a:gd name="T0" fmla="*/ 57 w 82"/>
                    <a:gd name="T1" fmla="*/ 24 h 65"/>
                    <a:gd name="T2" fmla="*/ 35 w 82"/>
                    <a:gd name="T3" fmla="*/ 15 h 65"/>
                    <a:gd name="T4" fmla="*/ 1 w 82"/>
                    <a:gd name="T5" fmla="*/ 13 h 65"/>
                    <a:gd name="T6" fmla="*/ 1 w 82"/>
                    <a:gd name="T7" fmla="*/ 13 h 65"/>
                    <a:gd name="T8" fmla="*/ 0 w 82"/>
                    <a:gd name="T9" fmla="*/ 19 h 65"/>
                    <a:gd name="T10" fmla="*/ 4 w 82"/>
                    <a:gd name="T11" fmla="*/ 22 h 65"/>
                    <a:gd name="T12" fmla="*/ 13 w 82"/>
                    <a:gd name="T13" fmla="*/ 33 h 65"/>
                    <a:gd name="T14" fmla="*/ 36 w 82"/>
                    <a:gd name="T15" fmla="*/ 52 h 65"/>
                    <a:gd name="T16" fmla="*/ 66 w 82"/>
                    <a:gd name="T17" fmla="*/ 65 h 65"/>
                    <a:gd name="T18" fmla="*/ 68 w 82"/>
                    <a:gd name="T19" fmla="*/ 44 h 65"/>
                    <a:gd name="T20" fmla="*/ 54 w 82"/>
                    <a:gd name="T21" fmla="*/ 27 h 65"/>
                    <a:gd name="T22" fmla="*/ 57 w 82"/>
                    <a:gd name="T23" fmla="*/ 28 h 65"/>
                    <a:gd name="T24" fmla="*/ 41 w 82"/>
                    <a:gd name="T25" fmla="*/ 48 h 65"/>
                    <a:gd name="T26" fmla="*/ 31 w 82"/>
                    <a:gd name="T27" fmla="*/ 43 h 65"/>
                    <a:gd name="T28" fmla="*/ 25 w 82"/>
                    <a:gd name="T29" fmla="*/ 28 h 65"/>
                    <a:gd name="T30" fmla="*/ 28 w 82"/>
                    <a:gd name="T31" fmla="*/ 27 h 65"/>
                    <a:gd name="T32" fmla="*/ 54 w 82"/>
                    <a:gd name="T33" fmla="*/ 27 h 65"/>
                    <a:gd name="T34" fmla="*/ 2 w 82"/>
                    <a:gd name="T35" fmla="*/ 19 h 65"/>
                    <a:gd name="T36" fmla="*/ 2 w 82"/>
                    <a:gd name="T37" fmla="*/ 15 h 65"/>
                    <a:gd name="T38" fmla="*/ 6 w 82"/>
                    <a:gd name="T39" fmla="*/ 13 h 65"/>
                    <a:gd name="T40" fmla="*/ 9 w 82"/>
                    <a:gd name="T41" fmla="*/ 15 h 65"/>
                    <a:gd name="T42" fmla="*/ 9 w 82"/>
                    <a:gd name="T43" fmla="*/ 19 h 65"/>
                    <a:gd name="T44" fmla="*/ 5 w 82"/>
                    <a:gd name="T45" fmla="*/ 21 h 65"/>
                    <a:gd name="T46" fmla="*/ 9 w 82"/>
                    <a:gd name="T47" fmla="*/ 21 h 65"/>
                    <a:gd name="T48" fmla="*/ 10 w 82"/>
                    <a:gd name="T49" fmla="*/ 19 h 65"/>
                    <a:gd name="T50" fmla="*/ 9 w 82"/>
                    <a:gd name="T51" fmla="*/ 13 h 65"/>
                    <a:gd name="T52" fmla="*/ 5 w 82"/>
                    <a:gd name="T53" fmla="*/ 12 h 65"/>
                    <a:gd name="T54" fmla="*/ 31 w 82"/>
                    <a:gd name="T55" fmla="*/ 16 h 65"/>
                    <a:gd name="T56" fmla="*/ 15 w 82"/>
                    <a:gd name="T57" fmla="*/ 29 h 65"/>
                    <a:gd name="T58" fmla="*/ 16 w 82"/>
                    <a:gd name="T59" fmla="*/ 37 h 65"/>
                    <a:gd name="T60" fmla="*/ 28 w 82"/>
                    <a:gd name="T61" fmla="*/ 46 h 65"/>
                    <a:gd name="T62" fmla="*/ 16 w 82"/>
                    <a:gd name="T63" fmla="*/ 37 h 65"/>
                    <a:gd name="T64" fmla="*/ 57 w 82"/>
                    <a:gd name="T65" fmla="*/ 59 h 65"/>
                    <a:gd name="T66" fmla="*/ 65 w 82"/>
                    <a:gd name="T67" fmla="*/ 46 h 65"/>
                    <a:gd name="T68" fmla="*/ 81 w 82"/>
                    <a:gd name="T69" fmla="*/ 30 h 65"/>
                    <a:gd name="T70" fmla="*/ 76 w 82"/>
                    <a:gd name="T71" fmla="*/ 28 h 65"/>
                    <a:gd name="T72" fmla="*/ 71 w 82"/>
                    <a:gd name="T73" fmla="*/ 32 h 65"/>
                    <a:gd name="T74" fmla="*/ 72 w 82"/>
                    <a:gd name="T75" fmla="*/ 37 h 65"/>
                    <a:gd name="T76" fmla="*/ 77 w 82"/>
                    <a:gd name="T77" fmla="*/ 39 h 65"/>
                    <a:gd name="T78" fmla="*/ 82 w 82"/>
                    <a:gd name="T79" fmla="*/ 36 h 65"/>
                    <a:gd name="T80" fmla="*/ 81 w 82"/>
                    <a:gd name="T81" fmla="*/ 30 h 65"/>
                    <a:gd name="T82" fmla="*/ 80 w 82"/>
                    <a:gd name="T83" fmla="*/ 36 h 65"/>
                    <a:gd name="T84" fmla="*/ 76 w 82"/>
                    <a:gd name="T85" fmla="*/ 38 h 65"/>
                    <a:gd name="T86" fmla="*/ 72 w 82"/>
                    <a:gd name="T87" fmla="*/ 36 h 65"/>
                    <a:gd name="T88" fmla="*/ 73 w 82"/>
                    <a:gd name="T89" fmla="*/ 31 h 65"/>
                    <a:gd name="T90" fmla="*/ 77 w 82"/>
                    <a:gd name="T91" fmla="*/ 29 h 65"/>
                    <a:gd name="T92" fmla="*/ 81 w 82"/>
                    <a:gd name="T93"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2" h="65">
                      <a:moveTo>
                        <a:pt x="69" y="37"/>
                      </a:moveTo>
                      <a:cubicBezTo>
                        <a:pt x="69" y="30"/>
                        <a:pt x="64" y="25"/>
                        <a:pt x="57" y="24"/>
                      </a:cubicBezTo>
                      <a:cubicBezTo>
                        <a:pt x="54" y="18"/>
                        <a:pt x="48" y="14"/>
                        <a:pt x="41" y="14"/>
                      </a:cubicBezTo>
                      <a:cubicBezTo>
                        <a:pt x="39" y="14"/>
                        <a:pt x="37" y="14"/>
                        <a:pt x="35" y="15"/>
                      </a:cubicBezTo>
                      <a:cubicBezTo>
                        <a:pt x="23" y="7"/>
                        <a:pt x="7" y="0"/>
                        <a:pt x="2" y="7"/>
                      </a:cubicBezTo>
                      <a:cubicBezTo>
                        <a:pt x="1" y="8"/>
                        <a:pt x="0" y="11"/>
                        <a:pt x="1" y="13"/>
                      </a:cubicBezTo>
                      <a:cubicBezTo>
                        <a:pt x="2" y="13"/>
                        <a:pt x="2" y="13"/>
                        <a:pt x="2" y="13"/>
                      </a:cubicBezTo>
                      <a:cubicBezTo>
                        <a:pt x="1" y="13"/>
                        <a:pt x="1" y="13"/>
                        <a:pt x="1" y="13"/>
                      </a:cubicBezTo>
                      <a:cubicBezTo>
                        <a:pt x="1" y="14"/>
                        <a:pt x="0" y="14"/>
                        <a:pt x="0" y="15"/>
                      </a:cubicBezTo>
                      <a:cubicBezTo>
                        <a:pt x="0" y="19"/>
                        <a:pt x="0" y="19"/>
                        <a:pt x="0" y="19"/>
                      </a:cubicBezTo>
                      <a:cubicBezTo>
                        <a:pt x="0" y="19"/>
                        <a:pt x="1" y="20"/>
                        <a:pt x="1" y="20"/>
                      </a:cubicBezTo>
                      <a:cubicBezTo>
                        <a:pt x="4" y="22"/>
                        <a:pt x="4" y="22"/>
                        <a:pt x="4" y="22"/>
                      </a:cubicBezTo>
                      <a:cubicBezTo>
                        <a:pt x="5" y="22"/>
                        <a:pt x="5" y="22"/>
                        <a:pt x="5" y="22"/>
                      </a:cubicBezTo>
                      <a:cubicBezTo>
                        <a:pt x="7" y="25"/>
                        <a:pt x="10" y="29"/>
                        <a:pt x="13" y="33"/>
                      </a:cubicBezTo>
                      <a:cubicBezTo>
                        <a:pt x="13" y="34"/>
                        <a:pt x="12" y="35"/>
                        <a:pt x="12" y="37"/>
                      </a:cubicBezTo>
                      <a:cubicBezTo>
                        <a:pt x="12" y="46"/>
                        <a:pt x="20" y="51"/>
                        <a:pt x="36" y="52"/>
                      </a:cubicBezTo>
                      <a:cubicBezTo>
                        <a:pt x="42" y="56"/>
                        <a:pt x="49" y="60"/>
                        <a:pt x="55" y="63"/>
                      </a:cubicBezTo>
                      <a:cubicBezTo>
                        <a:pt x="60" y="64"/>
                        <a:pt x="63" y="65"/>
                        <a:pt x="66" y="65"/>
                      </a:cubicBezTo>
                      <a:cubicBezTo>
                        <a:pt x="69" y="65"/>
                        <a:pt x="72" y="64"/>
                        <a:pt x="73" y="63"/>
                      </a:cubicBezTo>
                      <a:cubicBezTo>
                        <a:pt x="75" y="60"/>
                        <a:pt x="76" y="54"/>
                        <a:pt x="68" y="44"/>
                      </a:cubicBezTo>
                      <a:cubicBezTo>
                        <a:pt x="69" y="42"/>
                        <a:pt x="69" y="40"/>
                        <a:pt x="69" y="37"/>
                      </a:cubicBezTo>
                      <a:close/>
                      <a:moveTo>
                        <a:pt x="54" y="27"/>
                      </a:moveTo>
                      <a:cubicBezTo>
                        <a:pt x="55" y="28"/>
                        <a:pt x="55" y="28"/>
                        <a:pt x="55" y="28"/>
                      </a:cubicBezTo>
                      <a:cubicBezTo>
                        <a:pt x="57" y="28"/>
                        <a:pt x="57" y="28"/>
                        <a:pt x="57" y="28"/>
                      </a:cubicBezTo>
                      <a:cubicBezTo>
                        <a:pt x="62" y="28"/>
                        <a:pt x="66" y="32"/>
                        <a:pt x="66" y="37"/>
                      </a:cubicBezTo>
                      <a:cubicBezTo>
                        <a:pt x="66" y="40"/>
                        <a:pt x="66" y="48"/>
                        <a:pt x="41" y="48"/>
                      </a:cubicBezTo>
                      <a:cubicBezTo>
                        <a:pt x="40" y="48"/>
                        <a:pt x="38" y="48"/>
                        <a:pt x="37" y="48"/>
                      </a:cubicBezTo>
                      <a:cubicBezTo>
                        <a:pt x="35" y="47"/>
                        <a:pt x="33" y="45"/>
                        <a:pt x="31" y="43"/>
                      </a:cubicBezTo>
                      <a:cubicBezTo>
                        <a:pt x="26" y="40"/>
                        <a:pt x="22" y="36"/>
                        <a:pt x="18" y="32"/>
                      </a:cubicBezTo>
                      <a:cubicBezTo>
                        <a:pt x="19" y="30"/>
                        <a:pt x="22" y="28"/>
                        <a:pt x="25" y="28"/>
                      </a:cubicBezTo>
                      <a:cubicBezTo>
                        <a:pt x="27" y="28"/>
                        <a:pt x="27" y="28"/>
                        <a:pt x="27" y="28"/>
                      </a:cubicBezTo>
                      <a:cubicBezTo>
                        <a:pt x="28" y="27"/>
                        <a:pt x="28" y="27"/>
                        <a:pt x="28" y="27"/>
                      </a:cubicBezTo>
                      <a:cubicBezTo>
                        <a:pt x="30" y="21"/>
                        <a:pt x="35" y="17"/>
                        <a:pt x="41" y="17"/>
                      </a:cubicBezTo>
                      <a:cubicBezTo>
                        <a:pt x="47" y="17"/>
                        <a:pt x="52" y="21"/>
                        <a:pt x="54" y="27"/>
                      </a:cubicBezTo>
                      <a:close/>
                      <a:moveTo>
                        <a:pt x="2" y="19"/>
                      </a:moveTo>
                      <a:cubicBezTo>
                        <a:pt x="2" y="19"/>
                        <a:pt x="2" y="19"/>
                        <a:pt x="2" y="19"/>
                      </a:cubicBezTo>
                      <a:cubicBezTo>
                        <a:pt x="2" y="15"/>
                        <a:pt x="2" y="15"/>
                        <a:pt x="2" y="15"/>
                      </a:cubicBezTo>
                      <a:cubicBezTo>
                        <a:pt x="2" y="15"/>
                        <a:pt x="2" y="15"/>
                        <a:pt x="2" y="15"/>
                      </a:cubicBezTo>
                      <a:cubicBezTo>
                        <a:pt x="5" y="13"/>
                        <a:pt x="5" y="13"/>
                        <a:pt x="5" y="13"/>
                      </a:cubicBezTo>
                      <a:cubicBezTo>
                        <a:pt x="6" y="13"/>
                        <a:pt x="6" y="13"/>
                        <a:pt x="6" y="13"/>
                      </a:cubicBezTo>
                      <a:cubicBezTo>
                        <a:pt x="9" y="15"/>
                        <a:pt x="9" y="15"/>
                        <a:pt x="9" y="15"/>
                      </a:cubicBezTo>
                      <a:cubicBezTo>
                        <a:pt x="9" y="15"/>
                        <a:pt x="9" y="15"/>
                        <a:pt x="9" y="15"/>
                      </a:cubicBezTo>
                      <a:cubicBezTo>
                        <a:pt x="9" y="19"/>
                        <a:pt x="9" y="19"/>
                        <a:pt x="9" y="19"/>
                      </a:cubicBezTo>
                      <a:cubicBezTo>
                        <a:pt x="9" y="19"/>
                        <a:pt x="9" y="19"/>
                        <a:pt x="9" y="19"/>
                      </a:cubicBezTo>
                      <a:cubicBezTo>
                        <a:pt x="6" y="21"/>
                        <a:pt x="6" y="21"/>
                        <a:pt x="6" y="21"/>
                      </a:cubicBezTo>
                      <a:cubicBezTo>
                        <a:pt x="5" y="21"/>
                        <a:pt x="5" y="21"/>
                        <a:pt x="5" y="21"/>
                      </a:cubicBezTo>
                      <a:lnTo>
                        <a:pt x="2" y="19"/>
                      </a:lnTo>
                      <a:close/>
                      <a:moveTo>
                        <a:pt x="9" y="21"/>
                      </a:moveTo>
                      <a:cubicBezTo>
                        <a:pt x="9" y="20"/>
                        <a:pt x="9" y="20"/>
                        <a:pt x="9" y="20"/>
                      </a:cubicBezTo>
                      <a:cubicBezTo>
                        <a:pt x="10" y="20"/>
                        <a:pt x="10" y="19"/>
                        <a:pt x="10" y="19"/>
                      </a:cubicBezTo>
                      <a:cubicBezTo>
                        <a:pt x="10" y="15"/>
                        <a:pt x="10" y="15"/>
                        <a:pt x="10" y="15"/>
                      </a:cubicBezTo>
                      <a:cubicBezTo>
                        <a:pt x="10" y="14"/>
                        <a:pt x="10" y="14"/>
                        <a:pt x="9" y="13"/>
                      </a:cubicBezTo>
                      <a:cubicBezTo>
                        <a:pt x="6" y="12"/>
                        <a:pt x="6" y="12"/>
                        <a:pt x="6" y="12"/>
                      </a:cubicBezTo>
                      <a:cubicBezTo>
                        <a:pt x="6" y="11"/>
                        <a:pt x="5" y="11"/>
                        <a:pt x="5" y="12"/>
                      </a:cubicBezTo>
                      <a:cubicBezTo>
                        <a:pt x="4" y="11"/>
                        <a:pt x="5" y="10"/>
                        <a:pt x="5" y="9"/>
                      </a:cubicBezTo>
                      <a:cubicBezTo>
                        <a:pt x="7" y="6"/>
                        <a:pt x="18" y="8"/>
                        <a:pt x="31" y="16"/>
                      </a:cubicBezTo>
                      <a:cubicBezTo>
                        <a:pt x="28" y="18"/>
                        <a:pt x="26" y="21"/>
                        <a:pt x="25" y="24"/>
                      </a:cubicBezTo>
                      <a:cubicBezTo>
                        <a:pt x="21" y="24"/>
                        <a:pt x="17" y="26"/>
                        <a:pt x="15" y="29"/>
                      </a:cubicBezTo>
                      <a:cubicBezTo>
                        <a:pt x="13" y="26"/>
                        <a:pt x="10" y="23"/>
                        <a:pt x="9" y="21"/>
                      </a:cubicBezTo>
                      <a:close/>
                      <a:moveTo>
                        <a:pt x="16" y="37"/>
                      </a:moveTo>
                      <a:cubicBezTo>
                        <a:pt x="16" y="37"/>
                        <a:pt x="16" y="36"/>
                        <a:pt x="16" y="36"/>
                      </a:cubicBezTo>
                      <a:cubicBezTo>
                        <a:pt x="20" y="39"/>
                        <a:pt x="24" y="43"/>
                        <a:pt x="28" y="46"/>
                      </a:cubicBezTo>
                      <a:cubicBezTo>
                        <a:pt x="29" y="47"/>
                        <a:pt x="29" y="47"/>
                        <a:pt x="30" y="47"/>
                      </a:cubicBezTo>
                      <a:cubicBezTo>
                        <a:pt x="21" y="46"/>
                        <a:pt x="16" y="42"/>
                        <a:pt x="16" y="37"/>
                      </a:cubicBezTo>
                      <a:close/>
                      <a:moveTo>
                        <a:pt x="70" y="60"/>
                      </a:moveTo>
                      <a:cubicBezTo>
                        <a:pt x="69" y="62"/>
                        <a:pt x="65" y="62"/>
                        <a:pt x="57" y="59"/>
                      </a:cubicBezTo>
                      <a:cubicBezTo>
                        <a:pt x="52" y="57"/>
                        <a:pt x="48" y="55"/>
                        <a:pt x="43" y="52"/>
                      </a:cubicBezTo>
                      <a:cubicBezTo>
                        <a:pt x="53" y="52"/>
                        <a:pt x="61" y="50"/>
                        <a:pt x="65" y="46"/>
                      </a:cubicBezTo>
                      <a:cubicBezTo>
                        <a:pt x="70" y="53"/>
                        <a:pt x="72" y="58"/>
                        <a:pt x="70" y="60"/>
                      </a:cubicBezTo>
                      <a:close/>
                      <a:moveTo>
                        <a:pt x="81" y="30"/>
                      </a:moveTo>
                      <a:cubicBezTo>
                        <a:pt x="77" y="28"/>
                        <a:pt x="77" y="28"/>
                        <a:pt x="77" y="28"/>
                      </a:cubicBezTo>
                      <a:cubicBezTo>
                        <a:pt x="77" y="28"/>
                        <a:pt x="76" y="28"/>
                        <a:pt x="76" y="28"/>
                      </a:cubicBezTo>
                      <a:cubicBezTo>
                        <a:pt x="72" y="30"/>
                        <a:pt x="72" y="30"/>
                        <a:pt x="72" y="30"/>
                      </a:cubicBezTo>
                      <a:cubicBezTo>
                        <a:pt x="72" y="30"/>
                        <a:pt x="71" y="31"/>
                        <a:pt x="71" y="32"/>
                      </a:cubicBezTo>
                      <a:cubicBezTo>
                        <a:pt x="71" y="36"/>
                        <a:pt x="71" y="36"/>
                        <a:pt x="71" y="36"/>
                      </a:cubicBezTo>
                      <a:cubicBezTo>
                        <a:pt x="71" y="36"/>
                        <a:pt x="72" y="37"/>
                        <a:pt x="72" y="37"/>
                      </a:cubicBezTo>
                      <a:cubicBezTo>
                        <a:pt x="76" y="39"/>
                        <a:pt x="76" y="39"/>
                        <a:pt x="76" y="39"/>
                      </a:cubicBezTo>
                      <a:cubicBezTo>
                        <a:pt x="76" y="40"/>
                        <a:pt x="77" y="40"/>
                        <a:pt x="77" y="39"/>
                      </a:cubicBezTo>
                      <a:cubicBezTo>
                        <a:pt x="81" y="37"/>
                        <a:pt x="81" y="37"/>
                        <a:pt x="81" y="37"/>
                      </a:cubicBezTo>
                      <a:cubicBezTo>
                        <a:pt x="81" y="37"/>
                        <a:pt x="82" y="36"/>
                        <a:pt x="82" y="36"/>
                      </a:cubicBezTo>
                      <a:cubicBezTo>
                        <a:pt x="82" y="32"/>
                        <a:pt x="82" y="32"/>
                        <a:pt x="82" y="32"/>
                      </a:cubicBezTo>
                      <a:cubicBezTo>
                        <a:pt x="82" y="31"/>
                        <a:pt x="81" y="30"/>
                        <a:pt x="81" y="30"/>
                      </a:cubicBezTo>
                      <a:close/>
                      <a:moveTo>
                        <a:pt x="81" y="36"/>
                      </a:moveTo>
                      <a:cubicBezTo>
                        <a:pt x="80" y="36"/>
                        <a:pt x="80" y="36"/>
                        <a:pt x="80" y="36"/>
                      </a:cubicBezTo>
                      <a:cubicBezTo>
                        <a:pt x="77" y="38"/>
                        <a:pt x="77" y="38"/>
                        <a:pt x="77" y="38"/>
                      </a:cubicBezTo>
                      <a:cubicBezTo>
                        <a:pt x="76" y="38"/>
                        <a:pt x="76" y="38"/>
                        <a:pt x="76" y="38"/>
                      </a:cubicBezTo>
                      <a:cubicBezTo>
                        <a:pt x="73" y="36"/>
                        <a:pt x="73" y="36"/>
                        <a:pt x="73" y="36"/>
                      </a:cubicBezTo>
                      <a:cubicBezTo>
                        <a:pt x="72" y="36"/>
                        <a:pt x="72" y="36"/>
                        <a:pt x="72" y="36"/>
                      </a:cubicBezTo>
                      <a:cubicBezTo>
                        <a:pt x="72" y="32"/>
                        <a:pt x="72" y="32"/>
                        <a:pt x="72" y="32"/>
                      </a:cubicBezTo>
                      <a:cubicBezTo>
                        <a:pt x="73" y="31"/>
                        <a:pt x="73" y="31"/>
                        <a:pt x="73" y="31"/>
                      </a:cubicBezTo>
                      <a:cubicBezTo>
                        <a:pt x="76" y="29"/>
                        <a:pt x="76" y="29"/>
                        <a:pt x="76" y="29"/>
                      </a:cubicBezTo>
                      <a:cubicBezTo>
                        <a:pt x="77" y="29"/>
                        <a:pt x="77" y="29"/>
                        <a:pt x="77" y="29"/>
                      </a:cubicBezTo>
                      <a:cubicBezTo>
                        <a:pt x="80" y="31"/>
                        <a:pt x="80" y="31"/>
                        <a:pt x="80" y="31"/>
                      </a:cubicBezTo>
                      <a:cubicBezTo>
                        <a:pt x="81" y="32"/>
                        <a:pt x="81" y="32"/>
                        <a:pt x="81" y="32"/>
                      </a:cubicBezTo>
                      <a:lnTo>
                        <a:pt x="81"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36" name="Freeform 198">
                  <a:extLst>
                    <a:ext uri="{FF2B5EF4-FFF2-40B4-BE49-F238E27FC236}">
                      <a16:creationId xmlns:a16="http://schemas.microsoft.com/office/drawing/2014/main" id="{C8247292-407D-4ECE-9154-671846F8A188}"/>
                    </a:ext>
                  </a:extLst>
                </p:cNvPr>
                <p:cNvSpPr>
                  <a:spLocks noEditPoints="1"/>
                </p:cNvSpPr>
                <p:nvPr/>
              </p:nvSpPr>
              <p:spPr bwMode="auto">
                <a:xfrm>
                  <a:off x="9699616" y="5688039"/>
                  <a:ext cx="309563" cy="206375"/>
                </a:xfrm>
                <a:custGeom>
                  <a:avLst/>
                  <a:gdLst>
                    <a:gd name="T0" fmla="*/ 75 w 75"/>
                    <a:gd name="T1" fmla="*/ 19 h 50"/>
                    <a:gd name="T2" fmla="*/ 72 w 75"/>
                    <a:gd name="T3" fmla="*/ 19 h 50"/>
                    <a:gd name="T4" fmla="*/ 72 w 75"/>
                    <a:gd name="T5" fmla="*/ 22 h 50"/>
                    <a:gd name="T6" fmla="*/ 72 w 75"/>
                    <a:gd name="T7" fmla="*/ 22 h 50"/>
                    <a:gd name="T8" fmla="*/ 75 w 75"/>
                    <a:gd name="T9" fmla="*/ 22 h 50"/>
                    <a:gd name="T10" fmla="*/ 75 w 75"/>
                    <a:gd name="T11" fmla="*/ 22 h 50"/>
                    <a:gd name="T12" fmla="*/ 74 w 75"/>
                    <a:gd name="T13" fmla="*/ 20 h 50"/>
                    <a:gd name="T14" fmla="*/ 73 w 75"/>
                    <a:gd name="T15" fmla="*/ 18 h 50"/>
                    <a:gd name="T16" fmla="*/ 73 w 75"/>
                    <a:gd name="T17" fmla="*/ 20 h 50"/>
                    <a:gd name="T18" fmla="*/ 36 w 75"/>
                    <a:gd name="T19" fmla="*/ 41 h 50"/>
                    <a:gd name="T20" fmla="*/ 31 w 75"/>
                    <a:gd name="T21" fmla="*/ 39 h 50"/>
                    <a:gd name="T22" fmla="*/ 26 w 75"/>
                    <a:gd name="T23" fmla="*/ 42 h 50"/>
                    <a:gd name="T24" fmla="*/ 27 w 75"/>
                    <a:gd name="T25" fmla="*/ 48 h 50"/>
                    <a:gd name="T26" fmla="*/ 32 w 75"/>
                    <a:gd name="T27" fmla="*/ 50 h 50"/>
                    <a:gd name="T28" fmla="*/ 36 w 75"/>
                    <a:gd name="T29" fmla="*/ 48 h 50"/>
                    <a:gd name="T30" fmla="*/ 37 w 75"/>
                    <a:gd name="T31" fmla="*/ 42 h 50"/>
                    <a:gd name="T32" fmla="*/ 36 w 75"/>
                    <a:gd name="T33" fmla="*/ 46 h 50"/>
                    <a:gd name="T34" fmla="*/ 32 w 75"/>
                    <a:gd name="T35" fmla="*/ 49 h 50"/>
                    <a:gd name="T36" fmla="*/ 28 w 75"/>
                    <a:gd name="T37" fmla="*/ 47 h 50"/>
                    <a:gd name="T38" fmla="*/ 28 w 75"/>
                    <a:gd name="T39" fmla="*/ 42 h 50"/>
                    <a:gd name="T40" fmla="*/ 31 w 75"/>
                    <a:gd name="T41" fmla="*/ 40 h 50"/>
                    <a:gd name="T42" fmla="*/ 35 w 75"/>
                    <a:gd name="T43" fmla="*/ 42 h 50"/>
                    <a:gd name="T44" fmla="*/ 36 w 75"/>
                    <a:gd name="T45" fmla="*/ 46 h 50"/>
                    <a:gd name="T46" fmla="*/ 5 w 75"/>
                    <a:gd name="T47" fmla="*/ 1 h 50"/>
                    <a:gd name="T48" fmla="*/ 3 w 75"/>
                    <a:gd name="T49" fmla="*/ 1 h 50"/>
                    <a:gd name="T50" fmla="*/ 2 w 75"/>
                    <a:gd name="T51" fmla="*/ 0 h 50"/>
                    <a:gd name="T52" fmla="*/ 1 w 75"/>
                    <a:gd name="T53" fmla="*/ 1 h 50"/>
                    <a:gd name="T54" fmla="*/ 0 w 75"/>
                    <a:gd name="T55" fmla="*/ 1 h 50"/>
                    <a:gd name="T56" fmla="*/ 2 w 75"/>
                    <a:gd name="T57" fmla="*/ 5 h 50"/>
                    <a:gd name="T58" fmla="*/ 1 w 75"/>
                    <a:gd name="T59" fmla="*/ 3 h 50"/>
                    <a:gd name="T60" fmla="*/ 2 w 75"/>
                    <a:gd name="T61" fmla="*/ 2 h 50"/>
                    <a:gd name="T62" fmla="*/ 3 w 75"/>
                    <a:gd name="T63" fmla="*/ 2 h 50"/>
                    <a:gd name="T64" fmla="*/ 3 w 75"/>
                    <a:gd name="T65" fmla="*/ 3 h 50"/>
                    <a:gd name="T66" fmla="*/ 1 w 75"/>
                    <a:gd name="T67"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 h="50">
                      <a:moveTo>
                        <a:pt x="74" y="20"/>
                      </a:moveTo>
                      <a:cubicBezTo>
                        <a:pt x="74" y="20"/>
                        <a:pt x="75" y="19"/>
                        <a:pt x="75" y="19"/>
                      </a:cubicBezTo>
                      <a:cubicBezTo>
                        <a:pt x="75" y="18"/>
                        <a:pt x="74" y="17"/>
                        <a:pt x="73" y="17"/>
                      </a:cubicBezTo>
                      <a:cubicBezTo>
                        <a:pt x="73" y="17"/>
                        <a:pt x="72" y="18"/>
                        <a:pt x="72" y="19"/>
                      </a:cubicBezTo>
                      <a:cubicBezTo>
                        <a:pt x="72" y="19"/>
                        <a:pt x="72" y="20"/>
                        <a:pt x="73" y="20"/>
                      </a:cubicBezTo>
                      <a:cubicBezTo>
                        <a:pt x="72" y="20"/>
                        <a:pt x="72" y="21"/>
                        <a:pt x="72" y="22"/>
                      </a:cubicBezTo>
                      <a:cubicBezTo>
                        <a:pt x="72" y="22"/>
                        <a:pt x="72" y="22"/>
                        <a:pt x="72" y="22"/>
                      </a:cubicBezTo>
                      <a:cubicBezTo>
                        <a:pt x="72" y="22"/>
                        <a:pt x="72" y="22"/>
                        <a:pt x="72" y="22"/>
                      </a:cubicBezTo>
                      <a:cubicBezTo>
                        <a:pt x="72" y="21"/>
                        <a:pt x="73" y="20"/>
                        <a:pt x="73" y="20"/>
                      </a:cubicBezTo>
                      <a:cubicBezTo>
                        <a:pt x="74" y="20"/>
                        <a:pt x="75" y="21"/>
                        <a:pt x="75" y="22"/>
                      </a:cubicBezTo>
                      <a:cubicBezTo>
                        <a:pt x="75" y="22"/>
                        <a:pt x="75" y="22"/>
                        <a:pt x="75" y="22"/>
                      </a:cubicBezTo>
                      <a:cubicBezTo>
                        <a:pt x="75" y="22"/>
                        <a:pt x="75" y="22"/>
                        <a:pt x="75" y="22"/>
                      </a:cubicBezTo>
                      <a:cubicBezTo>
                        <a:pt x="75" y="22"/>
                        <a:pt x="75" y="22"/>
                        <a:pt x="75" y="22"/>
                      </a:cubicBezTo>
                      <a:cubicBezTo>
                        <a:pt x="75" y="21"/>
                        <a:pt x="75" y="20"/>
                        <a:pt x="74" y="20"/>
                      </a:cubicBezTo>
                      <a:close/>
                      <a:moveTo>
                        <a:pt x="72" y="19"/>
                      </a:moveTo>
                      <a:cubicBezTo>
                        <a:pt x="72" y="18"/>
                        <a:pt x="73" y="18"/>
                        <a:pt x="73" y="18"/>
                      </a:cubicBezTo>
                      <a:cubicBezTo>
                        <a:pt x="74" y="18"/>
                        <a:pt x="75" y="18"/>
                        <a:pt x="75" y="19"/>
                      </a:cubicBezTo>
                      <a:cubicBezTo>
                        <a:pt x="75" y="19"/>
                        <a:pt x="74" y="20"/>
                        <a:pt x="73" y="20"/>
                      </a:cubicBezTo>
                      <a:cubicBezTo>
                        <a:pt x="73" y="20"/>
                        <a:pt x="72" y="19"/>
                        <a:pt x="72" y="19"/>
                      </a:cubicBezTo>
                      <a:close/>
                      <a:moveTo>
                        <a:pt x="36" y="41"/>
                      </a:moveTo>
                      <a:cubicBezTo>
                        <a:pt x="33" y="39"/>
                        <a:pt x="33" y="39"/>
                        <a:pt x="33" y="39"/>
                      </a:cubicBezTo>
                      <a:cubicBezTo>
                        <a:pt x="32" y="38"/>
                        <a:pt x="31" y="38"/>
                        <a:pt x="31" y="39"/>
                      </a:cubicBezTo>
                      <a:cubicBezTo>
                        <a:pt x="27" y="41"/>
                        <a:pt x="27" y="41"/>
                        <a:pt x="27" y="41"/>
                      </a:cubicBezTo>
                      <a:cubicBezTo>
                        <a:pt x="27" y="41"/>
                        <a:pt x="26" y="42"/>
                        <a:pt x="26" y="42"/>
                      </a:cubicBezTo>
                      <a:cubicBezTo>
                        <a:pt x="26" y="46"/>
                        <a:pt x="26" y="46"/>
                        <a:pt x="26" y="46"/>
                      </a:cubicBezTo>
                      <a:cubicBezTo>
                        <a:pt x="26" y="47"/>
                        <a:pt x="27" y="48"/>
                        <a:pt x="27" y="48"/>
                      </a:cubicBezTo>
                      <a:cubicBezTo>
                        <a:pt x="31" y="50"/>
                        <a:pt x="31" y="50"/>
                        <a:pt x="31" y="50"/>
                      </a:cubicBezTo>
                      <a:cubicBezTo>
                        <a:pt x="32" y="50"/>
                        <a:pt x="32" y="50"/>
                        <a:pt x="32" y="50"/>
                      </a:cubicBezTo>
                      <a:cubicBezTo>
                        <a:pt x="33" y="50"/>
                        <a:pt x="33" y="50"/>
                        <a:pt x="33" y="50"/>
                      </a:cubicBezTo>
                      <a:cubicBezTo>
                        <a:pt x="36" y="48"/>
                        <a:pt x="36" y="48"/>
                        <a:pt x="36" y="48"/>
                      </a:cubicBezTo>
                      <a:cubicBezTo>
                        <a:pt x="37" y="48"/>
                        <a:pt x="37" y="47"/>
                        <a:pt x="37" y="46"/>
                      </a:cubicBezTo>
                      <a:cubicBezTo>
                        <a:pt x="37" y="42"/>
                        <a:pt x="37" y="42"/>
                        <a:pt x="37" y="42"/>
                      </a:cubicBezTo>
                      <a:cubicBezTo>
                        <a:pt x="37" y="42"/>
                        <a:pt x="37" y="41"/>
                        <a:pt x="36" y="41"/>
                      </a:cubicBezTo>
                      <a:close/>
                      <a:moveTo>
                        <a:pt x="36" y="46"/>
                      </a:moveTo>
                      <a:cubicBezTo>
                        <a:pt x="35" y="47"/>
                        <a:pt x="35" y="47"/>
                        <a:pt x="35" y="47"/>
                      </a:cubicBezTo>
                      <a:cubicBezTo>
                        <a:pt x="32" y="49"/>
                        <a:pt x="32" y="49"/>
                        <a:pt x="32" y="49"/>
                      </a:cubicBezTo>
                      <a:cubicBezTo>
                        <a:pt x="31" y="49"/>
                        <a:pt x="31" y="49"/>
                        <a:pt x="31" y="49"/>
                      </a:cubicBezTo>
                      <a:cubicBezTo>
                        <a:pt x="28" y="47"/>
                        <a:pt x="28" y="47"/>
                        <a:pt x="28" y="47"/>
                      </a:cubicBezTo>
                      <a:cubicBezTo>
                        <a:pt x="28" y="46"/>
                        <a:pt x="28" y="46"/>
                        <a:pt x="28" y="46"/>
                      </a:cubicBezTo>
                      <a:cubicBezTo>
                        <a:pt x="28" y="42"/>
                        <a:pt x="28" y="42"/>
                        <a:pt x="28" y="42"/>
                      </a:cubicBezTo>
                      <a:cubicBezTo>
                        <a:pt x="28" y="42"/>
                        <a:pt x="28" y="42"/>
                        <a:pt x="28" y="42"/>
                      </a:cubicBezTo>
                      <a:cubicBezTo>
                        <a:pt x="31" y="40"/>
                        <a:pt x="31" y="40"/>
                        <a:pt x="31" y="40"/>
                      </a:cubicBezTo>
                      <a:cubicBezTo>
                        <a:pt x="32" y="40"/>
                        <a:pt x="32" y="40"/>
                        <a:pt x="32" y="40"/>
                      </a:cubicBezTo>
                      <a:cubicBezTo>
                        <a:pt x="35" y="42"/>
                        <a:pt x="35" y="42"/>
                        <a:pt x="35" y="42"/>
                      </a:cubicBezTo>
                      <a:cubicBezTo>
                        <a:pt x="36" y="42"/>
                        <a:pt x="36" y="42"/>
                        <a:pt x="36" y="42"/>
                      </a:cubicBezTo>
                      <a:lnTo>
                        <a:pt x="36" y="46"/>
                      </a:lnTo>
                      <a:close/>
                      <a:moveTo>
                        <a:pt x="5" y="3"/>
                      </a:moveTo>
                      <a:cubicBezTo>
                        <a:pt x="5" y="1"/>
                        <a:pt x="5" y="1"/>
                        <a:pt x="5" y="1"/>
                      </a:cubicBezTo>
                      <a:cubicBezTo>
                        <a:pt x="4" y="1"/>
                        <a:pt x="4" y="1"/>
                        <a:pt x="4" y="1"/>
                      </a:cubicBezTo>
                      <a:cubicBezTo>
                        <a:pt x="3" y="1"/>
                        <a:pt x="3" y="1"/>
                        <a:pt x="3" y="1"/>
                      </a:cubicBezTo>
                      <a:cubicBezTo>
                        <a:pt x="3" y="0"/>
                        <a:pt x="3" y="0"/>
                        <a:pt x="3" y="0"/>
                      </a:cubicBezTo>
                      <a:cubicBezTo>
                        <a:pt x="2" y="0"/>
                        <a:pt x="2" y="0"/>
                        <a:pt x="2" y="0"/>
                      </a:cubicBezTo>
                      <a:cubicBezTo>
                        <a:pt x="2" y="0"/>
                        <a:pt x="2" y="0"/>
                        <a:pt x="2" y="0"/>
                      </a:cubicBezTo>
                      <a:cubicBezTo>
                        <a:pt x="1" y="1"/>
                        <a:pt x="1" y="1"/>
                        <a:pt x="1" y="1"/>
                      </a:cubicBezTo>
                      <a:cubicBezTo>
                        <a:pt x="1" y="1"/>
                        <a:pt x="1" y="1"/>
                        <a:pt x="1" y="1"/>
                      </a:cubicBezTo>
                      <a:cubicBezTo>
                        <a:pt x="0" y="1"/>
                        <a:pt x="0" y="1"/>
                        <a:pt x="0" y="1"/>
                      </a:cubicBezTo>
                      <a:cubicBezTo>
                        <a:pt x="0" y="3"/>
                        <a:pt x="0" y="3"/>
                        <a:pt x="0" y="3"/>
                      </a:cubicBezTo>
                      <a:cubicBezTo>
                        <a:pt x="0" y="4"/>
                        <a:pt x="1" y="5"/>
                        <a:pt x="2" y="5"/>
                      </a:cubicBezTo>
                      <a:cubicBezTo>
                        <a:pt x="3" y="5"/>
                        <a:pt x="5" y="4"/>
                        <a:pt x="5" y="3"/>
                      </a:cubicBezTo>
                      <a:close/>
                      <a:moveTo>
                        <a:pt x="1" y="3"/>
                      </a:moveTo>
                      <a:cubicBezTo>
                        <a:pt x="1" y="2"/>
                        <a:pt x="1" y="2"/>
                        <a:pt x="1" y="2"/>
                      </a:cubicBezTo>
                      <a:cubicBezTo>
                        <a:pt x="2" y="2"/>
                        <a:pt x="2" y="2"/>
                        <a:pt x="2" y="2"/>
                      </a:cubicBezTo>
                      <a:cubicBezTo>
                        <a:pt x="2" y="2"/>
                        <a:pt x="2" y="2"/>
                        <a:pt x="2" y="2"/>
                      </a:cubicBezTo>
                      <a:cubicBezTo>
                        <a:pt x="3" y="2"/>
                        <a:pt x="3" y="2"/>
                        <a:pt x="3" y="2"/>
                      </a:cubicBezTo>
                      <a:cubicBezTo>
                        <a:pt x="3" y="2"/>
                        <a:pt x="3" y="2"/>
                        <a:pt x="3" y="2"/>
                      </a:cubicBezTo>
                      <a:cubicBezTo>
                        <a:pt x="3" y="3"/>
                        <a:pt x="3" y="3"/>
                        <a:pt x="3" y="3"/>
                      </a:cubicBezTo>
                      <a:cubicBezTo>
                        <a:pt x="3" y="4"/>
                        <a:pt x="3" y="4"/>
                        <a:pt x="2" y="4"/>
                      </a:cubicBezTo>
                      <a:cubicBezTo>
                        <a:pt x="2" y="4"/>
                        <a:pt x="1" y="4"/>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37" name="Freeform 199">
                  <a:extLst>
                    <a:ext uri="{FF2B5EF4-FFF2-40B4-BE49-F238E27FC236}">
                      <a16:creationId xmlns:a16="http://schemas.microsoft.com/office/drawing/2014/main" id="{B61BFE6B-6420-454E-9389-175A882EF256}"/>
                    </a:ext>
                  </a:extLst>
                </p:cNvPr>
                <p:cNvSpPr>
                  <a:spLocks noEditPoints="1"/>
                </p:cNvSpPr>
                <p:nvPr/>
              </p:nvSpPr>
              <p:spPr bwMode="auto">
                <a:xfrm>
                  <a:off x="9702800" y="5695950"/>
                  <a:ext cx="136525" cy="185738"/>
                </a:xfrm>
                <a:custGeom>
                  <a:avLst/>
                  <a:gdLst>
                    <a:gd name="T0" fmla="*/ 5 w 86"/>
                    <a:gd name="T1" fmla="*/ 0 h 117"/>
                    <a:gd name="T2" fmla="*/ 3 w 86"/>
                    <a:gd name="T3" fmla="*/ 3 h 117"/>
                    <a:gd name="T4" fmla="*/ 3 w 86"/>
                    <a:gd name="T5" fmla="*/ 3 h 117"/>
                    <a:gd name="T6" fmla="*/ 0 w 86"/>
                    <a:gd name="T7" fmla="*/ 3 h 117"/>
                    <a:gd name="T8" fmla="*/ 3 w 86"/>
                    <a:gd name="T9" fmla="*/ 5 h 117"/>
                    <a:gd name="T10" fmla="*/ 5 w 86"/>
                    <a:gd name="T11" fmla="*/ 0 h 117"/>
                    <a:gd name="T12" fmla="*/ 5 w 86"/>
                    <a:gd name="T13" fmla="*/ 0 h 117"/>
                    <a:gd name="T14" fmla="*/ 84 w 86"/>
                    <a:gd name="T15" fmla="*/ 102 h 117"/>
                    <a:gd name="T16" fmla="*/ 76 w 86"/>
                    <a:gd name="T17" fmla="*/ 109 h 117"/>
                    <a:gd name="T18" fmla="*/ 81 w 86"/>
                    <a:gd name="T19" fmla="*/ 109 h 117"/>
                    <a:gd name="T20" fmla="*/ 76 w 86"/>
                    <a:gd name="T21" fmla="*/ 117 h 117"/>
                    <a:gd name="T22" fmla="*/ 86 w 86"/>
                    <a:gd name="T23" fmla="*/ 109 h 117"/>
                    <a:gd name="T24" fmla="*/ 81 w 86"/>
                    <a:gd name="T25" fmla="*/ 109 h 117"/>
                    <a:gd name="T26" fmla="*/ 84 w 86"/>
                    <a:gd name="T27" fmla="*/ 102 h 117"/>
                    <a:gd name="T28" fmla="*/ 13 w 86"/>
                    <a:gd name="T29" fmla="*/ 78 h 117"/>
                    <a:gd name="T30" fmla="*/ 11 w 86"/>
                    <a:gd name="T31" fmla="*/ 89 h 117"/>
                    <a:gd name="T32" fmla="*/ 0 w 86"/>
                    <a:gd name="T33" fmla="*/ 91 h 117"/>
                    <a:gd name="T34" fmla="*/ 11 w 86"/>
                    <a:gd name="T35" fmla="*/ 94 h 117"/>
                    <a:gd name="T36" fmla="*/ 13 w 86"/>
                    <a:gd name="T37" fmla="*/ 104 h 117"/>
                    <a:gd name="T38" fmla="*/ 16 w 86"/>
                    <a:gd name="T39" fmla="*/ 94 h 117"/>
                    <a:gd name="T40" fmla="*/ 26 w 86"/>
                    <a:gd name="T41" fmla="*/ 91 h 117"/>
                    <a:gd name="T42" fmla="*/ 16 w 86"/>
                    <a:gd name="T43" fmla="*/ 89 h 117"/>
                    <a:gd name="T44" fmla="*/ 13 w 86"/>
                    <a:gd name="T45" fmla="*/ 7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17">
                      <a:moveTo>
                        <a:pt x="5" y="0"/>
                      </a:moveTo>
                      <a:lnTo>
                        <a:pt x="3" y="3"/>
                      </a:lnTo>
                      <a:lnTo>
                        <a:pt x="3" y="3"/>
                      </a:lnTo>
                      <a:lnTo>
                        <a:pt x="0" y="3"/>
                      </a:lnTo>
                      <a:lnTo>
                        <a:pt x="3" y="5"/>
                      </a:lnTo>
                      <a:lnTo>
                        <a:pt x="5" y="0"/>
                      </a:lnTo>
                      <a:lnTo>
                        <a:pt x="5" y="0"/>
                      </a:lnTo>
                      <a:close/>
                      <a:moveTo>
                        <a:pt x="84" y="102"/>
                      </a:moveTo>
                      <a:lnTo>
                        <a:pt x="76" y="109"/>
                      </a:lnTo>
                      <a:lnTo>
                        <a:pt x="81" y="109"/>
                      </a:lnTo>
                      <a:lnTo>
                        <a:pt x="76" y="117"/>
                      </a:lnTo>
                      <a:lnTo>
                        <a:pt x="86" y="109"/>
                      </a:lnTo>
                      <a:lnTo>
                        <a:pt x="81" y="109"/>
                      </a:lnTo>
                      <a:lnTo>
                        <a:pt x="84" y="102"/>
                      </a:lnTo>
                      <a:close/>
                      <a:moveTo>
                        <a:pt x="13" y="78"/>
                      </a:moveTo>
                      <a:lnTo>
                        <a:pt x="11" y="89"/>
                      </a:lnTo>
                      <a:lnTo>
                        <a:pt x="0" y="91"/>
                      </a:lnTo>
                      <a:lnTo>
                        <a:pt x="11" y="94"/>
                      </a:lnTo>
                      <a:lnTo>
                        <a:pt x="13" y="104"/>
                      </a:lnTo>
                      <a:lnTo>
                        <a:pt x="16" y="94"/>
                      </a:lnTo>
                      <a:lnTo>
                        <a:pt x="26" y="91"/>
                      </a:lnTo>
                      <a:lnTo>
                        <a:pt x="16" y="89"/>
                      </a:lnTo>
                      <a:lnTo>
                        <a:pt x="13"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33" name="Freeform 200">
                <a:extLst>
                  <a:ext uri="{FF2B5EF4-FFF2-40B4-BE49-F238E27FC236}">
                    <a16:creationId xmlns:a16="http://schemas.microsoft.com/office/drawing/2014/main" id="{5EF8ABD7-50EA-4357-AECF-B79008A0F47B}"/>
                  </a:ext>
                </a:extLst>
              </p:cNvPr>
              <p:cNvSpPr>
                <a:spLocks noEditPoints="1"/>
              </p:cNvSpPr>
              <p:nvPr/>
            </p:nvSpPr>
            <p:spPr bwMode="auto">
              <a:xfrm>
                <a:off x="6055859" y="4286392"/>
                <a:ext cx="195263" cy="195262"/>
              </a:xfrm>
              <a:custGeom>
                <a:avLst/>
                <a:gdLst>
                  <a:gd name="T0" fmla="*/ 30 w 63"/>
                  <a:gd name="T1" fmla="*/ 63 h 63"/>
                  <a:gd name="T2" fmla="*/ 5 w 63"/>
                  <a:gd name="T3" fmla="*/ 50 h 63"/>
                  <a:gd name="T4" fmla="*/ 0 w 63"/>
                  <a:gd name="T5" fmla="*/ 32 h 63"/>
                  <a:gd name="T6" fmla="*/ 6 w 63"/>
                  <a:gd name="T7" fmla="*/ 13 h 63"/>
                  <a:gd name="T8" fmla="*/ 30 w 63"/>
                  <a:gd name="T9" fmla="*/ 0 h 63"/>
                  <a:gd name="T10" fmla="*/ 30 w 63"/>
                  <a:gd name="T11" fmla="*/ 0 h 63"/>
                  <a:gd name="T12" fmla="*/ 32 w 63"/>
                  <a:gd name="T13" fmla="*/ 0 h 63"/>
                  <a:gd name="T14" fmla="*/ 33 w 63"/>
                  <a:gd name="T15" fmla="*/ 0 h 63"/>
                  <a:gd name="T16" fmla="*/ 57 w 63"/>
                  <a:gd name="T17" fmla="*/ 13 h 63"/>
                  <a:gd name="T18" fmla="*/ 63 w 63"/>
                  <a:gd name="T19" fmla="*/ 32 h 63"/>
                  <a:gd name="T20" fmla="*/ 57 w 63"/>
                  <a:gd name="T21" fmla="*/ 50 h 63"/>
                  <a:gd name="T22" fmla="*/ 33 w 63"/>
                  <a:gd name="T23" fmla="*/ 63 h 63"/>
                  <a:gd name="T24" fmla="*/ 33 w 63"/>
                  <a:gd name="T25" fmla="*/ 59 h 63"/>
                  <a:gd name="T26" fmla="*/ 33 w 63"/>
                  <a:gd name="T27" fmla="*/ 46 h 63"/>
                  <a:gd name="T28" fmla="*/ 20 w 63"/>
                  <a:gd name="T29" fmla="*/ 47 h 63"/>
                  <a:gd name="T30" fmla="*/ 29 w 63"/>
                  <a:gd name="T31" fmla="*/ 46 h 63"/>
                  <a:gd name="T32" fmla="*/ 46 w 63"/>
                  <a:gd name="T33" fmla="*/ 48 h 63"/>
                  <a:gd name="T34" fmla="*/ 52 w 63"/>
                  <a:gd name="T35" fmla="*/ 50 h 63"/>
                  <a:gd name="T36" fmla="*/ 11 w 63"/>
                  <a:gd name="T37" fmla="*/ 50 h 63"/>
                  <a:gd name="T38" fmla="*/ 16 w 63"/>
                  <a:gd name="T39" fmla="*/ 48 h 63"/>
                  <a:gd name="T40" fmla="*/ 47 w 63"/>
                  <a:gd name="T41" fmla="*/ 44 h 63"/>
                  <a:gd name="T42" fmla="*/ 59 w 63"/>
                  <a:gd name="T43" fmla="*/ 34 h 63"/>
                  <a:gd name="T44" fmla="*/ 47 w 63"/>
                  <a:gd name="T45" fmla="*/ 44 h 63"/>
                  <a:gd name="T46" fmla="*/ 8 w 63"/>
                  <a:gd name="T47" fmla="*/ 47 h 63"/>
                  <a:gd name="T48" fmla="*/ 14 w 63"/>
                  <a:gd name="T49" fmla="*/ 34 h 63"/>
                  <a:gd name="T50" fmla="*/ 33 w 63"/>
                  <a:gd name="T51" fmla="*/ 42 h 63"/>
                  <a:gd name="T52" fmla="*/ 45 w 63"/>
                  <a:gd name="T53" fmla="*/ 34 h 63"/>
                  <a:gd name="T54" fmla="*/ 33 w 63"/>
                  <a:gd name="T55" fmla="*/ 42 h 63"/>
                  <a:gd name="T56" fmla="*/ 19 w 63"/>
                  <a:gd name="T57" fmla="*/ 43 h 63"/>
                  <a:gd name="T58" fmla="*/ 29 w 63"/>
                  <a:gd name="T59" fmla="*/ 34 h 63"/>
                  <a:gd name="T60" fmla="*/ 59 w 63"/>
                  <a:gd name="T61" fmla="*/ 30 h 63"/>
                  <a:gd name="T62" fmla="*/ 47 w 63"/>
                  <a:gd name="T63" fmla="*/ 19 h 63"/>
                  <a:gd name="T64" fmla="*/ 59 w 63"/>
                  <a:gd name="T65" fmla="*/ 30 h 63"/>
                  <a:gd name="T66" fmla="*/ 43 w 63"/>
                  <a:gd name="T67" fmla="*/ 20 h 63"/>
                  <a:gd name="T68" fmla="*/ 33 w 63"/>
                  <a:gd name="T69" fmla="*/ 30 h 63"/>
                  <a:gd name="T70" fmla="*/ 29 w 63"/>
                  <a:gd name="T71" fmla="*/ 30 h 63"/>
                  <a:gd name="T72" fmla="*/ 19 w 63"/>
                  <a:gd name="T73" fmla="*/ 20 h 63"/>
                  <a:gd name="T74" fmla="*/ 29 w 63"/>
                  <a:gd name="T75" fmla="*/ 30 h 63"/>
                  <a:gd name="T76" fmla="*/ 15 w 63"/>
                  <a:gd name="T77" fmla="*/ 19 h 63"/>
                  <a:gd name="T78" fmla="*/ 4 w 63"/>
                  <a:gd name="T79" fmla="*/ 30 h 63"/>
                  <a:gd name="T80" fmla="*/ 33 w 63"/>
                  <a:gd name="T81" fmla="*/ 17 h 63"/>
                  <a:gd name="T82" fmla="*/ 33 w 63"/>
                  <a:gd name="T83" fmla="*/ 4 h 63"/>
                  <a:gd name="T84" fmla="*/ 20 w 63"/>
                  <a:gd name="T85" fmla="*/ 16 h 63"/>
                  <a:gd name="T86" fmla="*/ 29 w 63"/>
                  <a:gd name="T87" fmla="*/ 4 h 63"/>
                  <a:gd name="T88" fmla="*/ 41 w 63"/>
                  <a:gd name="T89" fmla="*/ 6 h 63"/>
                  <a:gd name="T90" fmla="*/ 51 w 63"/>
                  <a:gd name="T91" fmla="*/ 13 h 63"/>
                  <a:gd name="T92" fmla="*/ 11 w 63"/>
                  <a:gd name="T93" fmla="*/ 13 h 63"/>
                  <a:gd name="T94" fmla="*/ 21 w 63"/>
                  <a:gd name="T95" fmla="*/ 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 h="63">
                    <a:moveTo>
                      <a:pt x="31" y="63"/>
                    </a:moveTo>
                    <a:cubicBezTo>
                      <a:pt x="31" y="63"/>
                      <a:pt x="30" y="63"/>
                      <a:pt x="30" y="63"/>
                    </a:cubicBezTo>
                    <a:cubicBezTo>
                      <a:pt x="21" y="63"/>
                      <a:pt x="13" y="59"/>
                      <a:pt x="7" y="52"/>
                    </a:cubicBezTo>
                    <a:cubicBezTo>
                      <a:pt x="7" y="51"/>
                      <a:pt x="6" y="51"/>
                      <a:pt x="5" y="50"/>
                    </a:cubicBezTo>
                    <a:cubicBezTo>
                      <a:pt x="2" y="45"/>
                      <a:pt x="0" y="39"/>
                      <a:pt x="0" y="33"/>
                    </a:cubicBezTo>
                    <a:cubicBezTo>
                      <a:pt x="0" y="33"/>
                      <a:pt x="0" y="32"/>
                      <a:pt x="0" y="32"/>
                    </a:cubicBezTo>
                    <a:cubicBezTo>
                      <a:pt x="0" y="31"/>
                      <a:pt x="0" y="31"/>
                      <a:pt x="0" y="30"/>
                    </a:cubicBezTo>
                    <a:cubicBezTo>
                      <a:pt x="0" y="24"/>
                      <a:pt x="2" y="18"/>
                      <a:pt x="6" y="13"/>
                    </a:cubicBezTo>
                    <a:cubicBezTo>
                      <a:pt x="6" y="13"/>
                      <a:pt x="7" y="12"/>
                      <a:pt x="8" y="11"/>
                    </a:cubicBezTo>
                    <a:cubicBezTo>
                      <a:pt x="13" y="5"/>
                      <a:pt x="21" y="1"/>
                      <a:pt x="30" y="0"/>
                    </a:cubicBezTo>
                    <a:cubicBezTo>
                      <a:pt x="30" y="0"/>
                      <a:pt x="30" y="0"/>
                      <a:pt x="30" y="0"/>
                    </a:cubicBezTo>
                    <a:cubicBezTo>
                      <a:pt x="30" y="0"/>
                      <a:pt x="30" y="0"/>
                      <a:pt x="30" y="0"/>
                    </a:cubicBezTo>
                    <a:cubicBezTo>
                      <a:pt x="30" y="0"/>
                      <a:pt x="31" y="0"/>
                      <a:pt x="31" y="0"/>
                    </a:cubicBezTo>
                    <a:cubicBezTo>
                      <a:pt x="32" y="0"/>
                      <a:pt x="32" y="0"/>
                      <a:pt x="32" y="0"/>
                    </a:cubicBezTo>
                    <a:cubicBezTo>
                      <a:pt x="32" y="0"/>
                      <a:pt x="32" y="0"/>
                      <a:pt x="32" y="0"/>
                    </a:cubicBezTo>
                    <a:cubicBezTo>
                      <a:pt x="33" y="0"/>
                      <a:pt x="33" y="0"/>
                      <a:pt x="33" y="0"/>
                    </a:cubicBezTo>
                    <a:cubicBezTo>
                      <a:pt x="41" y="1"/>
                      <a:pt x="49" y="5"/>
                      <a:pt x="55" y="11"/>
                    </a:cubicBezTo>
                    <a:cubicBezTo>
                      <a:pt x="55" y="12"/>
                      <a:pt x="56" y="13"/>
                      <a:pt x="57" y="13"/>
                    </a:cubicBezTo>
                    <a:cubicBezTo>
                      <a:pt x="60" y="18"/>
                      <a:pt x="62" y="24"/>
                      <a:pt x="63" y="30"/>
                    </a:cubicBezTo>
                    <a:cubicBezTo>
                      <a:pt x="63" y="31"/>
                      <a:pt x="63" y="31"/>
                      <a:pt x="63" y="32"/>
                    </a:cubicBezTo>
                    <a:cubicBezTo>
                      <a:pt x="63" y="32"/>
                      <a:pt x="63" y="33"/>
                      <a:pt x="63" y="33"/>
                    </a:cubicBezTo>
                    <a:cubicBezTo>
                      <a:pt x="62" y="39"/>
                      <a:pt x="60" y="45"/>
                      <a:pt x="57" y="50"/>
                    </a:cubicBezTo>
                    <a:cubicBezTo>
                      <a:pt x="56" y="51"/>
                      <a:pt x="56" y="51"/>
                      <a:pt x="55" y="52"/>
                    </a:cubicBezTo>
                    <a:cubicBezTo>
                      <a:pt x="49" y="59"/>
                      <a:pt x="41" y="63"/>
                      <a:pt x="33" y="63"/>
                    </a:cubicBezTo>
                    <a:cubicBezTo>
                      <a:pt x="32" y="63"/>
                      <a:pt x="32" y="63"/>
                      <a:pt x="31" y="63"/>
                    </a:cubicBezTo>
                    <a:close/>
                    <a:moveTo>
                      <a:pt x="33" y="59"/>
                    </a:moveTo>
                    <a:cubicBezTo>
                      <a:pt x="37" y="58"/>
                      <a:pt x="40" y="53"/>
                      <a:pt x="42" y="47"/>
                    </a:cubicBezTo>
                    <a:cubicBezTo>
                      <a:pt x="39" y="46"/>
                      <a:pt x="36" y="46"/>
                      <a:pt x="33" y="46"/>
                    </a:cubicBezTo>
                    <a:lnTo>
                      <a:pt x="33" y="59"/>
                    </a:lnTo>
                    <a:close/>
                    <a:moveTo>
                      <a:pt x="20" y="47"/>
                    </a:moveTo>
                    <a:cubicBezTo>
                      <a:pt x="22" y="53"/>
                      <a:pt x="26" y="58"/>
                      <a:pt x="29" y="59"/>
                    </a:cubicBezTo>
                    <a:cubicBezTo>
                      <a:pt x="29" y="46"/>
                      <a:pt x="29" y="46"/>
                      <a:pt x="29" y="46"/>
                    </a:cubicBezTo>
                    <a:cubicBezTo>
                      <a:pt x="26" y="46"/>
                      <a:pt x="23" y="46"/>
                      <a:pt x="20" y="47"/>
                    </a:cubicBezTo>
                    <a:close/>
                    <a:moveTo>
                      <a:pt x="46" y="48"/>
                    </a:moveTo>
                    <a:cubicBezTo>
                      <a:pt x="45" y="52"/>
                      <a:pt x="43" y="55"/>
                      <a:pt x="41" y="57"/>
                    </a:cubicBezTo>
                    <a:cubicBezTo>
                      <a:pt x="45" y="56"/>
                      <a:pt x="49" y="53"/>
                      <a:pt x="52" y="50"/>
                    </a:cubicBezTo>
                    <a:cubicBezTo>
                      <a:pt x="50" y="49"/>
                      <a:pt x="48" y="49"/>
                      <a:pt x="46" y="48"/>
                    </a:cubicBezTo>
                    <a:close/>
                    <a:moveTo>
                      <a:pt x="11" y="50"/>
                    </a:moveTo>
                    <a:cubicBezTo>
                      <a:pt x="14" y="53"/>
                      <a:pt x="17" y="56"/>
                      <a:pt x="21" y="57"/>
                    </a:cubicBezTo>
                    <a:cubicBezTo>
                      <a:pt x="19" y="55"/>
                      <a:pt x="17" y="52"/>
                      <a:pt x="16" y="48"/>
                    </a:cubicBezTo>
                    <a:cubicBezTo>
                      <a:pt x="14" y="49"/>
                      <a:pt x="12" y="49"/>
                      <a:pt x="11" y="50"/>
                    </a:cubicBezTo>
                    <a:close/>
                    <a:moveTo>
                      <a:pt x="47" y="44"/>
                    </a:moveTo>
                    <a:cubicBezTo>
                      <a:pt x="50" y="45"/>
                      <a:pt x="52" y="46"/>
                      <a:pt x="54" y="47"/>
                    </a:cubicBezTo>
                    <a:cubicBezTo>
                      <a:pt x="57" y="43"/>
                      <a:pt x="58" y="38"/>
                      <a:pt x="59" y="34"/>
                    </a:cubicBezTo>
                    <a:cubicBezTo>
                      <a:pt x="49" y="34"/>
                      <a:pt x="49" y="34"/>
                      <a:pt x="49" y="34"/>
                    </a:cubicBezTo>
                    <a:cubicBezTo>
                      <a:pt x="49" y="37"/>
                      <a:pt x="48" y="41"/>
                      <a:pt x="47" y="44"/>
                    </a:cubicBezTo>
                    <a:close/>
                    <a:moveTo>
                      <a:pt x="4" y="34"/>
                    </a:moveTo>
                    <a:cubicBezTo>
                      <a:pt x="4" y="38"/>
                      <a:pt x="6" y="43"/>
                      <a:pt x="8" y="47"/>
                    </a:cubicBezTo>
                    <a:cubicBezTo>
                      <a:pt x="10" y="46"/>
                      <a:pt x="13" y="45"/>
                      <a:pt x="15" y="44"/>
                    </a:cubicBezTo>
                    <a:cubicBezTo>
                      <a:pt x="14" y="41"/>
                      <a:pt x="14" y="37"/>
                      <a:pt x="14" y="34"/>
                    </a:cubicBezTo>
                    <a:lnTo>
                      <a:pt x="4" y="34"/>
                    </a:lnTo>
                    <a:close/>
                    <a:moveTo>
                      <a:pt x="33" y="42"/>
                    </a:moveTo>
                    <a:cubicBezTo>
                      <a:pt x="37" y="42"/>
                      <a:pt x="40" y="42"/>
                      <a:pt x="44" y="43"/>
                    </a:cubicBezTo>
                    <a:cubicBezTo>
                      <a:pt x="44" y="40"/>
                      <a:pt x="45" y="37"/>
                      <a:pt x="45" y="34"/>
                    </a:cubicBezTo>
                    <a:cubicBezTo>
                      <a:pt x="33" y="34"/>
                      <a:pt x="33" y="34"/>
                      <a:pt x="33" y="34"/>
                    </a:cubicBezTo>
                    <a:lnTo>
                      <a:pt x="33" y="42"/>
                    </a:lnTo>
                    <a:close/>
                    <a:moveTo>
                      <a:pt x="18" y="34"/>
                    </a:moveTo>
                    <a:cubicBezTo>
                      <a:pt x="18" y="37"/>
                      <a:pt x="18" y="40"/>
                      <a:pt x="19" y="43"/>
                    </a:cubicBezTo>
                    <a:cubicBezTo>
                      <a:pt x="22" y="42"/>
                      <a:pt x="26" y="42"/>
                      <a:pt x="29" y="42"/>
                    </a:cubicBezTo>
                    <a:cubicBezTo>
                      <a:pt x="29" y="34"/>
                      <a:pt x="29" y="34"/>
                      <a:pt x="29" y="34"/>
                    </a:cubicBezTo>
                    <a:lnTo>
                      <a:pt x="18" y="34"/>
                    </a:lnTo>
                    <a:close/>
                    <a:moveTo>
                      <a:pt x="59" y="30"/>
                    </a:moveTo>
                    <a:cubicBezTo>
                      <a:pt x="58" y="25"/>
                      <a:pt x="57" y="20"/>
                      <a:pt x="54" y="16"/>
                    </a:cubicBezTo>
                    <a:cubicBezTo>
                      <a:pt x="52" y="17"/>
                      <a:pt x="50" y="18"/>
                      <a:pt x="47" y="19"/>
                    </a:cubicBezTo>
                    <a:cubicBezTo>
                      <a:pt x="48" y="22"/>
                      <a:pt x="49" y="26"/>
                      <a:pt x="49" y="30"/>
                    </a:cubicBezTo>
                    <a:lnTo>
                      <a:pt x="59" y="30"/>
                    </a:lnTo>
                    <a:close/>
                    <a:moveTo>
                      <a:pt x="45" y="30"/>
                    </a:moveTo>
                    <a:cubicBezTo>
                      <a:pt x="45" y="26"/>
                      <a:pt x="44" y="23"/>
                      <a:pt x="43" y="20"/>
                    </a:cubicBezTo>
                    <a:cubicBezTo>
                      <a:pt x="40" y="21"/>
                      <a:pt x="37" y="21"/>
                      <a:pt x="33" y="21"/>
                    </a:cubicBezTo>
                    <a:cubicBezTo>
                      <a:pt x="33" y="30"/>
                      <a:pt x="33" y="30"/>
                      <a:pt x="33" y="30"/>
                    </a:cubicBezTo>
                    <a:lnTo>
                      <a:pt x="45" y="30"/>
                    </a:lnTo>
                    <a:close/>
                    <a:moveTo>
                      <a:pt x="29" y="30"/>
                    </a:moveTo>
                    <a:cubicBezTo>
                      <a:pt x="29" y="21"/>
                      <a:pt x="29" y="21"/>
                      <a:pt x="29" y="21"/>
                    </a:cubicBezTo>
                    <a:cubicBezTo>
                      <a:pt x="26" y="21"/>
                      <a:pt x="22" y="21"/>
                      <a:pt x="19" y="20"/>
                    </a:cubicBezTo>
                    <a:cubicBezTo>
                      <a:pt x="18" y="23"/>
                      <a:pt x="18" y="26"/>
                      <a:pt x="18" y="30"/>
                    </a:cubicBezTo>
                    <a:lnTo>
                      <a:pt x="29" y="30"/>
                    </a:lnTo>
                    <a:close/>
                    <a:moveTo>
                      <a:pt x="14" y="30"/>
                    </a:moveTo>
                    <a:cubicBezTo>
                      <a:pt x="14" y="26"/>
                      <a:pt x="14" y="22"/>
                      <a:pt x="15" y="19"/>
                    </a:cubicBezTo>
                    <a:cubicBezTo>
                      <a:pt x="13" y="18"/>
                      <a:pt x="11" y="17"/>
                      <a:pt x="9" y="16"/>
                    </a:cubicBezTo>
                    <a:cubicBezTo>
                      <a:pt x="6" y="20"/>
                      <a:pt x="4" y="25"/>
                      <a:pt x="4" y="30"/>
                    </a:cubicBezTo>
                    <a:lnTo>
                      <a:pt x="14" y="30"/>
                    </a:lnTo>
                    <a:close/>
                    <a:moveTo>
                      <a:pt x="33" y="17"/>
                    </a:moveTo>
                    <a:cubicBezTo>
                      <a:pt x="36" y="17"/>
                      <a:pt x="39" y="17"/>
                      <a:pt x="42" y="16"/>
                    </a:cubicBezTo>
                    <a:cubicBezTo>
                      <a:pt x="40" y="10"/>
                      <a:pt x="37" y="5"/>
                      <a:pt x="33" y="4"/>
                    </a:cubicBezTo>
                    <a:lnTo>
                      <a:pt x="33" y="17"/>
                    </a:lnTo>
                    <a:close/>
                    <a:moveTo>
                      <a:pt x="20" y="16"/>
                    </a:moveTo>
                    <a:cubicBezTo>
                      <a:pt x="23" y="17"/>
                      <a:pt x="26" y="17"/>
                      <a:pt x="29" y="17"/>
                    </a:cubicBezTo>
                    <a:cubicBezTo>
                      <a:pt x="29" y="4"/>
                      <a:pt x="29" y="4"/>
                      <a:pt x="29" y="4"/>
                    </a:cubicBezTo>
                    <a:cubicBezTo>
                      <a:pt x="26" y="5"/>
                      <a:pt x="22" y="10"/>
                      <a:pt x="20" y="16"/>
                    </a:cubicBezTo>
                    <a:close/>
                    <a:moveTo>
                      <a:pt x="41" y="6"/>
                    </a:moveTo>
                    <a:cubicBezTo>
                      <a:pt x="43" y="8"/>
                      <a:pt x="45" y="12"/>
                      <a:pt x="46" y="15"/>
                    </a:cubicBezTo>
                    <a:cubicBezTo>
                      <a:pt x="48" y="14"/>
                      <a:pt x="50" y="14"/>
                      <a:pt x="51" y="13"/>
                    </a:cubicBezTo>
                    <a:cubicBezTo>
                      <a:pt x="49" y="10"/>
                      <a:pt x="45" y="8"/>
                      <a:pt x="41" y="6"/>
                    </a:cubicBezTo>
                    <a:close/>
                    <a:moveTo>
                      <a:pt x="11" y="13"/>
                    </a:moveTo>
                    <a:cubicBezTo>
                      <a:pt x="13" y="14"/>
                      <a:pt x="14" y="14"/>
                      <a:pt x="16" y="15"/>
                    </a:cubicBezTo>
                    <a:cubicBezTo>
                      <a:pt x="17" y="12"/>
                      <a:pt x="19" y="8"/>
                      <a:pt x="21" y="6"/>
                    </a:cubicBezTo>
                    <a:cubicBezTo>
                      <a:pt x="17" y="8"/>
                      <a:pt x="14" y="10"/>
                      <a:pt x="11" y="1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34" name="Freeform 201">
                <a:extLst>
                  <a:ext uri="{FF2B5EF4-FFF2-40B4-BE49-F238E27FC236}">
                    <a16:creationId xmlns:a16="http://schemas.microsoft.com/office/drawing/2014/main" id="{5F02BEF8-2ED5-4144-B652-25A0C718A625}"/>
                  </a:ext>
                </a:extLst>
              </p:cNvPr>
              <p:cNvSpPr>
                <a:spLocks noEditPoints="1"/>
              </p:cNvSpPr>
              <p:nvPr/>
            </p:nvSpPr>
            <p:spPr bwMode="auto">
              <a:xfrm>
                <a:off x="7919187" y="4282820"/>
                <a:ext cx="197644" cy="202406"/>
              </a:xfrm>
              <a:custGeom>
                <a:avLst/>
                <a:gdLst>
                  <a:gd name="T0" fmla="*/ 6 w 64"/>
                  <a:gd name="T1" fmla="*/ 13 h 65"/>
                  <a:gd name="T2" fmla="*/ 6 w 64"/>
                  <a:gd name="T3" fmla="*/ 8 h 65"/>
                  <a:gd name="T4" fmla="*/ 0 w 64"/>
                  <a:gd name="T5" fmla="*/ 39 h 65"/>
                  <a:gd name="T6" fmla="*/ 13 w 64"/>
                  <a:gd name="T7" fmla="*/ 34 h 65"/>
                  <a:gd name="T8" fmla="*/ 0 w 64"/>
                  <a:gd name="T9" fmla="*/ 45 h 65"/>
                  <a:gd name="T10" fmla="*/ 13 w 64"/>
                  <a:gd name="T11" fmla="*/ 49 h 65"/>
                  <a:gd name="T12" fmla="*/ 6 w 64"/>
                  <a:gd name="T13" fmla="*/ 54 h 65"/>
                  <a:gd name="T14" fmla="*/ 6 w 64"/>
                  <a:gd name="T15" fmla="*/ 58 h 65"/>
                  <a:gd name="T16" fmla="*/ 6 w 64"/>
                  <a:gd name="T17" fmla="*/ 54 h 65"/>
                  <a:gd name="T18" fmla="*/ 6 w 64"/>
                  <a:gd name="T19" fmla="*/ 27 h 65"/>
                  <a:gd name="T20" fmla="*/ 6 w 64"/>
                  <a:gd name="T21" fmla="*/ 31 h 65"/>
                  <a:gd name="T22" fmla="*/ 6 w 64"/>
                  <a:gd name="T23" fmla="*/ 27 h 65"/>
                  <a:gd name="T24" fmla="*/ 6 w 64"/>
                  <a:gd name="T25" fmla="*/ 20 h 65"/>
                  <a:gd name="T26" fmla="*/ 6 w 64"/>
                  <a:gd name="T27" fmla="*/ 16 h 65"/>
                  <a:gd name="T28" fmla="*/ 51 w 64"/>
                  <a:gd name="T29" fmla="*/ 22 h 65"/>
                  <a:gd name="T30" fmla="*/ 64 w 64"/>
                  <a:gd name="T31" fmla="*/ 17 h 65"/>
                  <a:gd name="T32" fmla="*/ 51 w 64"/>
                  <a:gd name="T33" fmla="*/ 34 h 65"/>
                  <a:gd name="T34" fmla="*/ 64 w 64"/>
                  <a:gd name="T35" fmla="*/ 39 h 65"/>
                  <a:gd name="T36" fmla="*/ 57 w 64"/>
                  <a:gd name="T37" fmla="*/ 25 h 65"/>
                  <a:gd name="T38" fmla="*/ 57 w 64"/>
                  <a:gd name="T39" fmla="*/ 30 h 65"/>
                  <a:gd name="T40" fmla="*/ 57 w 64"/>
                  <a:gd name="T41" fmla="*/ 25 h 65"/>
                  <a:gd name="T42" fmla="*/ 47 w 64"/>
                  <a:gd name="T43" fmla="*/ 63 h 65"/>
                  <a:gd name="T44" fmla="*/ 17 w 64"/>
                  <a:gd name="T45" fmla="*/ 3 h 65"/>
                  <a:gd name="T46" fmla="*/ 28 w 64"/>
                  <a:gd name="T47" fmla="*/ 16 h 65"/>
                  <a:gd name="T48" fmla="*/ 25 w 64"/>
                  <a:gd name="T49" fmla="*/ 13 h 65"/>
                  <a:gd name="T50" fmla="*/ 23 w 64"/>
                  <a:gd name="T51" fmla="*/ 13 h 65"/>
                  <a:gd name="T52" fmla="*/ 23 w 64"/>
                  <a:gd name="T53" fmla="*/ 37 h 65"/>
                  <a:gd name="T54" fmla="*/ 25 w 64"/>
                  <a:gd name="T55" fmla="*/ 39 h 65"/>
                  <a:gd name="T56" fmla="*/ 28 w 64"/>
                  <a:gd name="T57" fmla="*/ 37 h 65"/>
                  <a:gd name="T58" fmla="*/ 23 w 64"/>
                  <a:gd name="T59" fmla="*/ 33 h 65"/>
                  <a:gd name="T60" fmla="*/ 28 w 64"/>
                  <a:gd name="T61" fmla="*/ 32 h 65"/>
                  <a:gd name="T62" fmla="*/ 28 w 64"/>
                  <a:gd name="T63" fmla="*/ 28 h 65"/>
                  <a:gd name="T64" fmla="*/ 23 w 64"/>
                  <a:gd name="T65" fmla="*/ 28 h 65"/>
                  <a:gd name="T66" fmla="*/ 29 w 64"/>
                  <a:gd name="T67" fmla="*/ 22 h 65"/>
                  <a:gd name="T68" fmla="*/ 26 w 64"/>
                  <a:gd name="T69" fmla="*/ 23 h 65"/>
                  <a:gd name="T70" fmla="*/ 23 w 64"/>
                  <a:gd name="T71" fmla="*/ 23 h 65"/>
                  <a:gd name="T72" fmla="*/ 29 w 64"/>
                  <a:gd name="T73" fmla="*/ 23 h 65"/>
                  <a:gd name="T74" fmla="*/ 23 w 64"/>
                  <a:gd name="T75" fmla="*/ 17 h 65"/>
                  <a:gd name="T76" fmla="*/ 26 w 64"/>
                  <a:gd name="T77" fmla="*/ 20 h 65"/>
                  <a:gd name="T78" fmla="*/ 28 w 64"/>
                  <a:gd name="T79" fmla="*/ 18 h 65"/>
                  <a:gd name="T80" fmla="*/ 36 w 64"/>
                  <a:gd name="T81" fmla="*/ 52 h 65"/>
                  <a:gd name="T82" fmla="*/ 43 w 64"/>
                  <a:gd name="T83" fmla="*/ 59 h 65"/>
                  <a:gd name="T84" fmla="*/ 51 w 64"/>
                  <a:gd name="T85" fmla="*/ 58 h 65"/>
                  <a:gd name="T86" fmla="*/ 64 w 64"/>
                  <a:gd name="T87" fmla="*/ 54 h 65"/>
                  <a:gd name="T88" fmla="*/ 50 w 64"/>
                  <a:gd name="T89" fmla="*/ 2 h 65"/>
                  <a:gd name="T90" fmla="*/ 14 w 64"/>
                  <a:gd name="T91" fmla="*/ 63 h 65"/>
                  <a:gd name="T92" fmla="*/ 49 w 64"/>
                  <a:gd name="T93" fmla="*/ 3 h 65"/>
                  <a:gd name="T94" fmla="*/ 15 w 64"/>
                  <a:gd name="T95" fmla="*/ 62 h 65"/>
                  <a:gd name="T96" fmla="*/ 49 w 64"/>
                  <a:gd name="T97" fmla="*/ 3 h 65"/>
                  <a:gd name="T98" fmla="*/ 57 w 64"/>
                  <a:gd name="T99" fmla="*/ 49 h 65"/>
                  <a:gd name="T100" fmla="*/ 57 w 64"/>
                  <a:gd name="T101" fmla="*/ 45 h 65"/>
                  <a:gd name="T102" fmla="*/ 51 w 64"/>
                  <a:gd name="T103" fmla="*/ 7 h 65"/>
                  <a:gd name="T104" fmla="*/ 64 w 64"/>
                  <a:gd name="T105"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 h="65">
                    <a:moveTo>
                      <a:pt x="6" y="7"/>
                    </a:moveTo>
                    <a:cubicBezTo>
                      <a:pt x="13" y="7"/>
                      <a:pt x="13" y="7"/>
                      <a:pt x="13" y="7"/>
                    </a:cubicBezTo>
                    <a:cubicBezTo>
                      <a:pt x="13" y="13"/>
                      <a:pt x="13" y="13"/>
                      <a:pt x="13" y="13"/>
                    </a:cubicBezTo>
                    <a:cubicBezTo>
                      <a:pt x="6" y="13"/>
                      <a:pt x="6" y="13"/>
                      <a:pt x="6" y="13"/>
                    </a:cubicBezTo>
                    <a:cubicBezTo>
                      <a:pt x="6" y="11"/>
                      <a:pt x="6" y="11"/>
                      <a:pt x="6" y="11"/>
                    </a:cubicBezTo>
                    <a:cubicBezTo>
                      <a:pt x="0" y="11"/>
                      <a:pt x="0" y="11"/>
                      <a:pt x="0" y="11"/>
                    </a:cubicBezTo>
                    <a:cubicBezTo>
                      <a:pt x="0" y="8"/>
                      <a:pt x="0" y="8"/>
                      <a:pt x="0" y="8"/>
                    </a:cubicBezTo>
                    <a:cubicBezTo>
                      <a:pt x="6" y="8"/>
                      <a:pt x="6" y="8"/>
                      <a:pt x="6" y="8"/>
                    </a:cubicBezTo>
                    <a:lnTo>
                      <a:pt x="6" y="7"/>
                    </a:lnTo>
                    <a:close/>
                    <a:moveTo>
                      <a:pt x="6" y="36"/>
                    </a:moveTo>
                    <a:cubicBezTo>
                      <a:pt x="0" y="36"/>
                      <a:pt x="0" y="36"/>
                      <a:pt x="0" y="36"/>
                    </a:cubicBezTo>
                    <a:cubicBezTo>
                      <a:pt x="0" y="39"/>
                      <a:pt x="0" y="39"/>
                      <a:pt x="0" y="39"/>
                    </a:cubicBezTo>
                    <a:cubicBezTo>
                      <a:pt x="6" y="39"/>
                      <a:pt x="6" y="39"/>
                      <a:pt x="6" y="39"/>
                    </a:cubicBezTo>
                    <a:cubicBezTo>
                      <a:pt x="6" y="40"/>
                      <a:pt x="6" y="40"/>
                      <a:pt x="6" y="40"/>
                    </a:cubicBezTo>
                    <a:cubicBezTo>
                      <a:pt x="13" y="40"/>
                      <a:pt x="13" y="40"/>
                      <a:pt x="13" y="40"/>
                    </a:cubicBezTo>
                    <a:cubicBezTo>
                      <a:pt x="13" y="34"/>
                      <a:pt x="13" y="34"/>
                      <a:pt x="13" y="34"/>
                    </a:cubicBezTo>
                    <a:cubicBezTo>
                      <a:pt x="6" y="34"/>
                      <a:pt x="6" y="34"/>
                      <a:pt x="6" y="34"/>
                    </a:cubicBezTo>
                    <a:lnTo>
                      <a:pt x="6" y="36"/>
                    </a:lnTo>
                    <a:close/>
                    <a:moveTo>
                      <a:pt x="6" y="45"/>
                    </a:moveTo>
                    <a:cubicBezTo>
                      <a:pt x="0" y="45"/>
                      <a:pt x="0" y="45"/>
                      <a:pt x="0" y="45"/>
                    </a:cubicBezTo>
                    <a:cubicBezTo>
                      <a:pt x="0" y="48"/>
                      <a:pt x="0" y="48"/>
                      <a:pt x="0" y="48"/>
                    </a:cubicBezTo>
                    <a:cubicBezTo>
                      <a:pt x="6" y="48"/>
                      <a:pt x="6" y="48"/>
                      <a:pt x="6" y="48"/>
                    </a:cubicBezTo>
                    <a:cubicBezTo>
                      <a:pt x="6" y="49"/>
                      <a:pt x="6" y="49"/>
                      <a:pt x="6" y="49"/>
                    </a:cubicBezTo>
                    <a:cubicBezTo>
                      <a:pt x="13" y="49"/>
                      <a:pt x="13" y="49"/>
                      <a:pt x="13" y="49"/>
                    </a:cubicBezTo>
                    <a:cubicBezTo>
                      <a:pt x="13" y="43"/>
                      <a:pt x="13" y="43"/>
                      <a:pt x="13" y="43"/>
                    </a:cubicBezTo>
                    <a:cubicBezTo>
                      <a:pt x="6" y="43"/>
                      <a:pt x="6" y="43"/>
                      <a:pt x="6" y="43"/>
                    </a:cubicBezTo>
                    <a:lnTo>
                      <a:pt x="6" y="45"/>
                    </a:lnTo>
                    <a:close/>
                    <a:moveTo>
                      <a:pt x="6" y="54"/>
                    </a:moveTo>
                    <a:cubicBezTo>
                      <a:pt x="0" y="54"/>
                      <a:pt x="0" y="54"/>
                      <a:pt x="0" y="54"/>
                    </a:cubicBezTo>
                    <a:cubicBezTo>
                      <a:pt x="0" y="57"/>
                      <a:pt x="0" y="57"/>
                      <a:pt x="0" y="57"/>
                    </a:cubicBezTo>
                    <a:cubicBezTo>
                      <a:pt x="6" y="57"/>
                      <a:pt x="6" y="57"/>
                      <a:pt x="6" y="57"/>
                    </a:cubicBezTo>
                    <a:cubicBezTo>
                      <a:pt x="6" y="58"/>
                      <a:pt x="6" y="58"/>
                      <a:pt x="6" y="58"/>
                    </a:cubicBezTo>
                    <a:cubicBezTo>
                      <a:pt x="13" y="58"/>
                      <a:pt x="13" y="58"/>
                      <a:pt x="13" y="58"/>
                    </a:cubicBezTo>
                    <a:cubicBezTo>
                      <a:pt x="13" y="53"/>
                      <a:pt x="13" y="53"/>
                      <a:pt x="13" y="53"/>
                    </a:cubicBezTo>
                    <a:cubicBezTo>
                      <a:pt x="6" y="53"/>
                      <a:pt x="6" y="53"/>
                      <a:pt x="6" y="53"/>
                    </a:cubicBezTo>
                    <a:lnTo>
                      <a:pt x="6" y="54"/>
                    </a:lnTo>
                    <a:close/>
                    <a:moveTo>
                      <a:pt x="24" y="33"/>
                    </a:moveTo>
                    <a:cubicBezTo>
                      <a:pt x="24" y="34"/>
                      <a:pt x="28" y="34"/>
                      <a:pt x="28" y="33"/>
                    </a:cubicBezTo>
                    <a:cubicBezTo>
                      <a:pt x="28" y="31"/>
                      <a:pt x="24" y="31"/>
                      <a:pt x="24" y="33"/>
                    </a:cubicBezTo>
                    <a:close/>
                    <a:moveTo>
                      <a:pt x="6" y="27"/>
                    </a:moveTo>
                    <a:cubicBezTo>
                      <a:pt x="0" y="27"/>
                      <a:pt x="0" y="27"/>
                      <a:pt x="0" y="27"/>
                    </a:cubicBezTo>
                    <a:cubicBezTo>
                      <a:pt x="0" y="30"/>
                      <a:pt x="0" y="30"/>
                      <a:pt x="0" y="30"/>
                    </a:cubicBezTo>
                    <a:cubicBezTo>
                      <a:pt x="6" y="30"/>
                      <a:pt x="6" y="30"/>
                      <a:pt x="6" y="30"/>
                    </a:cubicBezTo>
                    <a:cubicBezTo>
                      <a:pt x="6" y="31"/>
                      <a:pt x="6" y="31"/>
                      <a:pt x="6" y="31"/>
                    </a:cubicBezTo>
                    <a:cubicBezTo>
                      <a:pt x="13" y="31"/>
                      <a:pt x="13" y="31"/>
                      <a:pt x="13" y="31"/>
                    </a:cubicBezTo>
                    <a:cubicBezTo>
                      <a:pt x="13" y="25"/>
                      <a:pt x="13" y="25"/>
                      <a:pt x="13" y="25"/>
                    </a:cubicBezTo>
                    <a:cubicBezTo>
                      <a:pt x="6" y="25"/>
                      <a:pt x="6" y="25"/>
                      <a:pt x="6" y="25"/>
                    </a:cubicBezTo>
                    <a:lnTo>
                      <a:pt x="6" y="27"/>
                    </a:lnTo>
                    <a:close/>
                    <a:moveTo>
                      <a:pt x="6" y="17"/>
                    </a:moveTo>
                    <a:cubicBezTo>
                      <a:pt x="0" y="17"/>
                      <a:pt x="0" y="17"/>
                      <a:pt x="0" y="17"/>
                    </a:cubicBezTo>
                    <a:cubicBezTo>
                      <a:pt x="0" y="20"/>
                      <a:pt x="0" y="20"/>
                      <a:pt x="0" y="20"/>
                    </a:cubicBezTo>
                    <a:cubicBezTo>
                      <a:pt x="6" y="20"/>
                      <a:pt x="6" y="20"/>
                      <a:pt x="6" y="20"/>
                    </a:cubicBezTo>
                    <a:cubicBezTo>
                      <a:pt x="6" y="22"/>
                      <a:pt x="6" y="22"/>
                      <a:pt x="6" y="22"/>
                    </a:cubicBezTo>
                    <a:cubicBezTo>
                      <a:pt x="13" y="22"/>
                      <a:pt x="13" y="22"/>
                      <a:pt x="13" y="22"/>
                    </a:cubicBezTo>
                    <a:cubicBezTo>
                      <a:pt x="13" y="16"/>
                      <a:pt x="13" y="16"/>
                      <a:pt x="13" y="16"/>
                    </a:cubicBezTo>
                    <a:cubicBezTo>
                      <a:pt x="6" y="16"/>
                      <a:pt x="6" y="16"/>
                      <a:pt x="6" y="16"/>
                    </a:cubicBezTo>
                    <a:lnTo>
                      <a:pt x="6" y="17"/>
                    </a:lnTo>
                    <a:close/>
                    <a:moveTo>
                      <a:pt x="57" y="16"/>
                    </a:moveTo>
                    <a:cubicBezTo>
                      <a:pt x="51" y="16"/>
                      <a:pt x="51" y="16"/>
                      <a:pt x="51" y="16"/>
                    </a:cubicBezTo>
                    <a:cubicBezTo>
                      <a:pt x="51" y="22"/>
                      <a:pt x="51" y="22"/>
                      <a:pt x="51" y="22"/>
                    </a:cubicBezTo>
                    <a:cubicBezTo>
                      <a:pt x="57" y="22"/>
                      <a:pt x="57" y="22"/>
                      <a:pt x="57" y="22"/>
                    </a:cubicBezTo>
                    <a:cubicBezTo>
                      <a:pt x="57" y="20"/>
                      <a:pt x="57" y="20"/>
                      <a:pt x="57" y="20"/>
                    </a:cubicBezTo>
                    <a:cubicBezTo>
                      <a:pt x="64" y="20"/>
                      <a:pt x="64" y="20"/>
                      <a:pt x="64" y="20"/>
                    </a:cubicBezTo>
                    <a:cubicBezTo>
                      <a:pt x="64" y="17"/>
                      <a:pt x="64" y="17"/>
                      <a:pt x="64" y="17"/>
                    </a:cubicBezTo>
                    <a:cubicBezTo>
                      <a:pt x="57" y="17"/>
                      <a:pt x="57" y="17"/>
                      <a:pt x="57" y="17"/>
                    </a:cubicBezTo>
                    <a:lnTo>
                      <a:pt x="57" y="16"/>
                    </a:lnTo>
                    <a:close/>
                    <a:moveTo>
                      <a:pt x="57" y="34"/>
                    </a:moveTo>
                    <a:cubicBezTo>
                      <a:pt x="51" y="34"/>
                      <a:pt x="51" y="34"/>
                      <a:pt x="51" y="34"/>
                    </a:cubicBezTo>
                    <a:cubicBezTo>
                      <a:pt x="51" y="40"/>
                      <a:pt x="51" y="40"/>
                      <a:pt x="51" y="40"/>
                    </a:cubicBezTo>
                    <a:cubicBezTo>
                      <a:pt x="57" y="40"/>
                      <a:pt x="57" y="40"/>
                      <a:pt x="57" y="40"/>
                    </a:cubicBezTo>
                    <a:cubicBezTo>
                      <a:pt x="57" y="39"/>
                      <a:pt x="57" y="39"/>
                      <a:pt x="57" y="39"/>
                    </a:cubicBezTo>
                    <a:cubicBezTo>
                      <a:pt x="64" y="39"/>
                      <a:pt x="64" y="39"/>
                      <a:pt x="64" y="39"/>
                    </a:cubicBezTo>
                    <a:cubicBezTo>
                      <a:pt x="64" y="36"/>
                      <a:pt x="64" y="36"/>
                      <a:pt x="64" y="36"/>
                    </a:cubicBezTo>
                    <a:cubicBezTo>
                      <a:pt x="57" y="36"/>
                      <a:pt x="57" y="36"/>
                      <a:pt x="57" y="36"/>
                    </a:cubicBezTo>
                    <a:lnTo>
                      <a:pt x="57" y="34"/>
                    </a:lnTo>
                    <a:close/>
                    <a:moveTo>
                      <a:pt x="57" y="25"/>
                    </a:moveTo>
                    <a:cubicBezTo>
                      <a:pt x="51" y="25"/>
                      <a:pt x="51" y="25"/>
                      <a:pt x="51" y="25"/>
                    </a:cubicBezTo>
                    <a:cubicBezTo>
                      <a:pt x="51" y="31"/>
                      <a:pt x="51" y="31"/>
                      <a:pt x="51" y="31"/>
                    </a:cubicBezTo>
                    <a:cubicBezTo>
                      <a:pt x="57" y="31"/>
                      <a:pt x="57" y="31"/>
                      <a:pt x="57" y="31"/>
                    </a:cubicBezTo>
                    <a:cubicBezTo>
                      <a:pt x="57" y="30"/>
                      <a:pt x="57" y="30"/>
                      <a:pt x="57" y="30"/>
                    </a:cubicBezTo>
                    <a:cubicBezTo>
                      <a:pt x="64" y="30"/>
                      <a:pt x="64" y="30"/>
                      <a:pt x="64" y="30"/>
                    </a:cubicBezTo>
                    <a:cubicBezTo>
                      <a:pt x="64" y="27"/>
                      <a:pt x="64" y="27"/>
                      <a:pt x="64" y="27"/>
                    </a:cubicBezTo>
                    <a:cubicBezTo>
                      <a:pt x="57" y="27"/>
                      <a:pt x="57" y="27"/>
                      <a:pt x="57" y="27"/>
                    </a:cubicBezTo>
                    <a:lnTo>
                      <a:pt x="57" y="25"/>
                    </a:lnTo>
                    <a:close/>
                    <a:moveTo>
                      <a:pt x="47" y="3"/>
                    </a:moveTo>
                    <a:cubicBezTo>
                      <a:pt x="47" y="3"/>
                      <a:pt x="47" y="3"/>
                      <a:pt x="47" y="3"/>
                    </a:cubicBezTo>
                    <a:cubicBezTo>
                      <a:pt x="47" y="62"/>
                      <a:pt x="47" y="62"/>
                      <a:pt x="47" y="62"/>
                    </a:cubicBezTo>
                    <a:cubicBezTo>
                      <a:pt x="47" y="63"/>
                      <a:pt x="47" y="63"/>
                      <a:pt x="47" y="63"/>
                    </a:cubicBezTo>
                    <a:cubicBezTo>
                      <a:pt x="17" y="63"/>
                      <a:pt x="17" y="63"/>
                      <a:pt x="17" y="63"/>
                    </a:cubicBezTo>
                    <a:cubicBezTo>
                      <a:pt x="16" y="62"/>
                      <a:pt x="16" y="62"/>
                      <a:pt x="16" y="62"/>
                    </a:cubicBezTo>
                    <a:cubicBezTo>
                      <a:pt x="16" y="3"/>
                      <a:pt x="16" y="3"/>
                      <a:pt x="16" y="3"/>
                    </a:cubicBezTo>
                    <a:cubicBezTo>
                      <a:pt x="17" y="3"/>
                      <a:pt x="17" y="3"/>
                      <a:pt x="17" y="3"/>
                    </a:cubicBezTo>
                    <a:lnTo>
                      <a:pt x="47" y="3"/>
                    </a:lnTo>
                    <a:close/>
                    <a:moveTo>
                      <a:pt x="23" y="16"/>
                    </a:moveTo>
                    <a:cubicBezTo>
                      <a:pt x="24" y="16"/>
                      <a:pt x="25" y="16"/>
                      <a:pt x="26" y="16"/>
                    </a:cubicBezTo>
                    <a:cubicBezTo>
                      <a:pt x="27" y="16"/>
                      <a:pt x="27" y="16"/>
                      <a:pt x="28" y="16"/>
                    </a:cubicBezTo>
                    <a:cubicBezTo>
                      <a:pt x="28" y="16"/>
                      <a:pt x="28" y="15"/>
                      <a:pt x="28" y="15"/>
                    </a:cubicBezTo>
                    <a:cubicBezTo>
                      <a:pt x="26" y="15"/>
                      <a:pt x="26" y="15"/>
                      <a:pt x="26" y="15"/>
                    </a:cubicBezTo>
                    <a:cubicBezTo>
                      <a:pt x="26" y="15"/>
                      <a:pt x="26" y="14"/>
                      <a:pt x="26" y="14"/>
                    </a:cubicBezTo>
                    <a:cubicBezTo>
                      <a:pt x="26" y="13"/>
                      <a:pt x="25" y="13"/>
                      <a:pt x="25" y="13"/>
                    </a:cubicBezTo>
                    <a:cubicBezTo>
                      <a:pt x="25" y="15"/>
                      <a:pt x="25" y="15"/>
                      <a:pt x="25" y="15"/>
                    </a:cubicBezTo>
                    <a:cubicBezTo>
                      <a:pt x="23" y="15"/>
                      <a:pt x="23" y="15"/>
                      <a:pt x="23" y="15"/>
                    </a:cubicBezTo>
                    <a:cubicBezTo>
                      <a:pt x="23" y="14"/>
                      <a:pt x="23" y="14"/>
                      <a:pt x="23" y="13"/>
                    </a:cubicBezTo>
                    <a:cubicBezTo>
                      <a:pt x="23" y="13"/>
                      <a:pt x="23" y="13"/>
                      <a:pt x="23" y="13"/>
                    </a:cubicBezTo>
                    <a:lnTo>
                      <a:pt x="23" y="16"/>
                    </a:lnTo>
                    <a:close/>
                    <a:moveTo>
                      <a:pt x="28" y="36"/>
                    </a:moveTo>
                    <a:cubicBezTo>
                      <a:pt x="28" y="37"/>
                      <a:pt x="28" y="37"/>
                      <a:pt x="28" y="37"/>
                    </a:cubicBezTo>
                    <a:cubicBezTo>
                      <a:pt x="23" y="37"/>
                      <a:pt x="23" y="37"/>
                      <a:pt x="23" y="37"/>
                    </a:cubicBezTo>
                    <a:cubicBezTo>
                      <a:pt x="23" y="37"/>
                      <a:pt x="24" y="38"/>
                      <a:pt x="24" y="38"/>
                    </a:cubicBezTo>
                    <a:cubicBezTo>
                      <a:pt x="24" y="39"/>
                      <a:pt x="24" y="39"/>
                      <a:pt x="25" y="39"/>
                    </a:cubicBezTo>
                    <a:cubicBezTo>
                      <a:pt x="25" y="39"/>
                      <a:pt x="25" y="39"/>
                      <a:pt x="25" y="39"/>
                    </a:cubicBezTo>
                    <a:cubicBezTo>
                      <a:pt x="25" y="39"/>
                      <a:pt x="25" y="39"/>
                      <a:pt x="25" y="39"/>
                    </a:cubicBezTo>
                    <a:cubicBezTo>
                      <a:pt x="25" y="38"/>
                      <a:pt x="24" y="38"/>
                      <a:pt x="24" y="38"/>
                    </a:cubicBezTo>
                    <a:cubicBezTo>
                      <a:pt x="25" y="38"/>
                      <a:pt x="27" y="38"/>
                      <a:pt x="28" y="38"/>
                    </a:cubicBezTo>
                    <a:cubicBezTo>
                      <a:pt x="28" y="38"/>
                      <a:pt x="27" y="39"/>
                      <a:pt x="28" y="39"/>
                    </a:cubicBezTo>
                    <a:cubicBezTo>
                      <a:pt x="28" y="38"/>
                      <a:pt x="28" y="38"/>
                      <a:pt x="28" y="37"/>
                    </a:cubicBezTo>
                    <a:cubicBezTo>
                      <a:pt x="28" y="36"/>
                      <a:pt x="29" y="36"/>
                      <a:pt x="28" y="36"/>
                    </a:cubicBezTo>
                    <a:close/>
                    <a:moveTo>
                      <a:pt x="28" y="32"/>
                    </a:moveTo>
                    <a:cubicBezTo>
                      <a:pt x="28" y="30"/>
                      <a:pt x="23" y="30"/>
                      <a:pt x="23" y="33"/>
                    </a:cubicBezTo>
                    <a:cubicBezTo>
                      <a:pt x="23" y="33"/>
                      <a:pt x="23" y="33"/>
                      <a:pt x="23" y="33"/>
                    </a:cubicBezTo>
                    <a:cubicBezTo>
                      <a:pt x="23" y="33"/>
                      <a:pt x="23" y="33"/>
                      <a:pt x="23" y="33"/>
                    </a:cubicBezTo>
                    <a:cubicBezTo>
                      <a:pt x="23" y="33"/>
                      <a:pt x="23" y="33"/>
                      <a:pt x="23" y="33"/>
                    </a:cubicBezTo>
                    <a:cubicBezTo>
                      <a:pt x="23" y="33"/>
                      <a:pt x="23" y="33"/>
                      <a:pt x="23" y="33"/>
                    </a:cubicBezTo>
                    <a:cubicBezTo>
                      <a:pt x="23" y="36"/>
                      <a:pt x="29" y="35"/>
                      <a:pt x="28" y="32"/>
                    </a:cubicBezTo>
                    <a:close/>
                    <a:moveTo>
                      <a:pt x="24" y="28"/>
                    </a:moveTo>
                    <a:cubicBezTo>
                      <a:pt x="25" y="27"/>
                      <a:pt x="26" y="28"/>
                      <a:pt x="26" y="29"/>
                    </a:cubicBezTo>
                    <a:cubicBezTo>
                      <a:pt x="27" y="29"/>
                      <a:pt x="28" y="30"/>
                      <a:pt x="28" y="30"/>
                    </a:cubicBezTo>
                    <a:cubicBezTo>
                      <a:pt x="28" y="29"/>
                      <a:pt x="28" y="28"/>
                      <a:pt x="28" y="28"/>
                    </a:cubicBezTo>
                    <a:cubicBezTo>
                      <a:pt x="28" y="27"/>
                      <a:pt x="29" y="26"/>
                      <a:pt x="28" y="27"/>
                    </a:cubicBezTo>
                    <a:cubicBezTo>
                      <a:pt x="28" y="29"/>
                      <a:pt x="28" y="29"/>
                      <a:pt x="28" y="29"/>
                    </a:cubicBezTo>
                    <a:cubicBezTo>
                      <a:pt x="27" y="28"/>
                      <a:pt x="26" y="27"/>
                      <a:pt x="25" y="27"/>
                    </a:cubicBezTo>
                    <a:cubicBezTo>
                      <a:pt x="24" y="27"/>
                      <a:pt x="23" y="27"/>
                      <a:pt x="23" y="28"/>
                    </a:cubicBezTo>
                    <a:cubicBezTo>
                      <a:pt x="23" y="29"/>
                      <a:pt x="23" y="29"/>
                      <a:pt x="23" y="30"/>
                    </a:cubicBezTo>
                    <a:cubicBezTo>
                      <a:pt x="24" y="30"/>
                      <a:pt x="24" y="30"/>
                      <a:pt x="24" y="30"/>
                    </a:cubicBezTo>
                    <a:cubicBezTo>
                      <a:pt x="24" y="29"/>
                      <a:pt x="24" y="28"/>
                      <a:pt x="24" y="28"/>
                    </a:cubicBezTo>
                    <a:close/>
                    <a:moveTo>
                      <a:pt x="29" y="22"/>
                    </a:moveTo>
                    <a:cubicBezTo>
                      <a:pt x="28" y="22"/>
                      <a:pt x="28" y="22"/>
                      <a:pt x="28" y="22"/>
                    </a:cubicBezTo>
                    <a:cubicBezTo>
                      <a:pt x="28" y="21"/>
                      <a:pt x="28" y="21"/>
                      <a:pt x="27" y="21"/>
                    </a:cubicBezTo>
                    <a:cubicBezTo>
                      <a:pt x="27" y="22"/>
                      <a:pt x="27" y="22"/>
                      <a:pt x="27" y="22"/>
                    </a:cubicBezTo>
                    <a:cubicBezTo>
                      <a:pt x="26" y="22"/>
                      <a:pt x="25" y="22"/>
                      <a:pt x="26" y="23"/>
                    </a:cubicBezTo>
                    <a:cubicBezTo>
                      <a:pt x="27" y="23"/>
                      <a:pt x="27" y="23"/>
                      <a:pt x="27" y="23"/>
                    </a:cubicBezTo>
                    <a:cubicBezTo>
                      <a:pt x="27" y="24"/>
                      <a:pt x="27" y="24"/>
                      <a:pt x="27" y="24"/>
                    </a:cubicBezTo>
                    <a:cubicBezTo>
                      <a:pt x="26" y="24"/>
                      <a:pt x="26" y="24"/>
                      <a:pt x="25" y="23"/>
                    </a:cubicBezTo>
                    <a:cubicBezTo>
                      <a:pt x="24" y="23"/>
                      <a:pt x="23" y="22"/>
                      <a:pt x="23" y="23"/>
                    </a:cubicBezTo>
                    <a:cubicBezTo>
                      <a:pt x="24" y="24"/>
                      <a:pt x="25" y="24"/>
                      <a:pt x="26" y="25"/>
                    </a:cubicBezTo>
                    <a:cubicBezTo>
                      <a:pt x="26" y="25"/>
                      <a:pt x="27" y="26"/>
                      <a:pt x="28" y="25"/>
                    </a:cubicBezTo>
                    <a:cubicBezTo>
                      <a:pt x="28" y="25"/>
                      <a:pt x="28" y="24"/>
                      <a:pt x="28" y="23"/>
                    </a:cubicBezTo>
                    <a:cubicBezTo>
                      <a:pt x="29" y="23"/>
                      <a:pt x="29" y="23"/>
                      <a:pt x="29" y="23"/>
                    </a:cubicBezTo>
                    <a:cubicBezTo>
                      <a:pt x="29" y="23"/>
                      <a:pt x="29" y="22"/>
                      <a:pt x="29" y="22"/>
                    </a:cubicBezTo>
                    <a:close/>
                    <a:moveTo>
                      <a:pt x="28" y="18"/>
                    </a:moveTo>
                    <a:cubicBezTo>
                      <a:pt x="27" y="17"/>
                      <a:pt x="25" y="17"/>
                      <a:pt x="26" y="19"/>
                    </a:cubicBezTo>
                    <a:cubicBezTo>
                      <a:pt x="23" y="17"/>
                      <a:pt x="23" y="17"/>
                      <a:pt x="23" y="17"/>
                    </a:cubicBezTo>
                    <a:cubicBezTo>
                      <a:pt x="23" y="18"/>
                      <a:pt x="23" y="19"/>
                      <a:pt x="23" y="20"/>
                    </a:cubicBezTo>
                    <a:cubicBezTo>
                      <a:pt x="23" y="20"/>
                      <a:pt x="23" y="21"/>
                      <a:pt x="24" y="20"/>
                    </a:cubicBezTo>
                    <a:cubicBezTo>
                      <a:pt x="24" y="18"/>
                      <a:pt x="24" y="18"/>
                      <a:pt x="24" y="18"/>
                    </a:cubicBezTo>
                    <a:cubicBezTo>
                      <a:pt x="26" y="20"/>
                      <a:pt x="26" y="20"/>
                      <a:pt x="26" y="20"/>
                    </a:cubicBezTo>
                    <a:cubicBezTo>
                      <a:pt x="26" y="18"/>
                      <a:pt x="28" y="17"/>
                      <a:pt x="28" y="19"/>
                    </a:cubicBezTo>
                    <a:cubicBezTo>
                      <a:pt x="28" y="20"/>
                      <a:pt x="28" y="20"/>
                      <a:pt x="28" y="21"/>
                    </a:cubicBezTo>
                    <a:cubicBezTo>
                      <a:pt x="29" y="21"/>
                      <a:pt x="29" y="21"/>
                      <a:pt x="29" y="20"/>
                    </a:cubicBezTo>
                    <a:cubicBezTo>
                      <a:pt x="29" y="19"/>
                      <a:pt x="29" y="18"/>
                      <a:pt x="28" y="18"/>
                    </a:cubicBezTo>
                    <a:close/>
                    <a:moveTo>
                      <a:pt x="43" y="55"/>
                    </a:moveTo>
                    <a:cubicBezTo>
                      <a:pt x="40" y="55"/>
                      <a:pt x="40" y="55"/>
                      <a:pt x="40" y="55"/>
                    </a:cubicBezTo>
                    <a:cubicBezTo>
                      <a:pt x="40" y="52"/>
                      <a:pt x="40" y="52"/>
                      <a:pt x="40" y="52"/>
                    </a:cubicBezTo>
                    <a:cubicBezTo>
                      <a:pt x="36" y="52"/>
                      <a:pt x="36" y="52"/>
                      <a:pt x="36" y="52"/>
                    </a:cubicBezTo>
                    <a:cubicBezTo>
                      <a:pt x="36" y="55"/>
                      <a:pt x="36" y="55"/>
                      <a:pt x="36" y="55"/>
                    </a:cubicBezTo>
                    <a:cubicBezTo>
                      <a:pt x="40" y="55"/>
                      <a:pt x="40" y="55"/>
                      <a:pt x="40" y="55"/>
                    </a:cubicBezTo>
                    <a:cubicBezTo>
                      <a:pt x="40" y="59"/>
                      <a:pt x="40" y="59"/>
                      <a:pt x="40" y="59"/>
                    </a:cubicBezTo>
                    <a:cubicBezTo>
                      <a:pt x="43" y="59"/>
                      <a:pt x="43" y="59"/>
                      <a:pt x="43" y="59"/>
                    </a:cubicBezTo>
                    <a:lnTo>
                      <a:pt x="43" y="55"/>
                    </a:lnTo>
                    <a:close/>
                    <a:moveTo>
                      <a:pt x="57" y="53"/>
                    </a:moveTo>
                    <a:cubicBezTo>
                      <a:pt x="51" y="53"/>
                      <a:pt x="51" y="53"/>
                      <a:pt x="51" y="53"/>
                    </a:cubicBezTo>
                    <a:cubicBezTo>
                      <a:pt x="51" y="58"/>
                      <a:pt x="51" y="58"/>
                      <a:pt x="51" y="58"/>
                    </a:cubicBezTo>
                    <a:cubicBezTo>
                      <a:pt x="57" y="58"/>
                      <a:pt x="57" y="58"/>
                      <a:pt x="57" y="58"/>
                    </a:cubicBezTo>
                    <a:cubicBezTo>
                      <a:pt x="57" y="57"/>
                      <a:pt x="57" y="57"/>
                      <a:pt x="57" y="57"/>
                    </a:cubicBezTo>
                    <a:cubicBezTo>
                      <a:pt x="64" y="57"/>
                      <a:pt x="64" y="57"/>
                      <a:pt x="64" y="57"/>
                    </a:cubicBezTo>
                    <a:cubicBezTo>
                      <a:pt x="64" y="54"/>
                      <a:pt x="64" y="54"/>
                      <a:pt x="64" y="54"/>
                    </a:cubicBezTo>
                    <a:cubicBezTo>
                      <a:pt x="57" y="54"/>
                      <a:pt x="57" y="54"/>
                      <a:pt x="57" y="54"/>
                    </a:cubicBezTo>
                    <a:lnTo>
                      <a:pt x="57" y="53"/>
                    </a:lnTo>
                    <a:close/>
                    <a:moveTo>
                      <a:pt x="48" y="0"/>
                    </a:moveTo>
                    <a:cubicBezTo>
                      <a:pt x="50" y="2"/>
                      <a:pt x="50" y="2"/>
                      <a:pt x="50" y="2"/>
                    </a:cubicBezTo>
                    <a:cubicBezTo>
                      <a:pt x="50" y="63"/>
                      <a:pt x="50" y="63"/>
                      <a:pt x="50" y="63"/>
                    </a:cubicBezTo>
                    <a:cubicBezTo>
                      <a:pt x="48" y="65"/>
                      <a:pt x="48" y="65"/>
                      <a:pt x="48" y="65"/>
                    </a:cubicBezTo>
                    <a:cubicBezTo>
                      <a:pt x="16" y="65"/>
                      <a:pt x="16" y="65"/>
                      <a:pt x="16" y="65"/>
                    </a:cubicBezTo>
                    <a:cubicBezTo>
                      <a:pt x="14" y="63"/>
                      <a:pt x="14" y="63"/>
                      <a:pt x="14" y="63"/>
                    </a:cubicBezTo>
                    <a:cubicBezTo>
                      <a:pt x="14" y="2"/>
                      <a:pt x="14" y="2"/>
                      <a:pt x="14" y="2"/>
                    </a:cubicBezTo>
                    <a:cubicBezTo>
                      <a:pt x="16" y="0"/>
                      <a:pt x="16" y="0"/>
                      <a:pt x="16" y="0"/>
                    </a:cubicBezTo>
                    <a:lnTo>
                      <a:pt x="48" y="0"/>
                    </a:lnTo>
                    <a:close/>
                    <a:moveTo>
                      <a:pt x="49" y="3"/>
                    </a:moveTo>
                    <a:cubicBezTo>
                      <a:pt x="47" y="1"/>
                      <a:pt x="47" y="1"/>
                      <a:pt x="47" y="1"/>
                    </a:cubicBezTo>
                    <a:cubicBezTo>
                      <a:pt x="16" y="1"/>
                      <a:pt x="16" y="1"/>
                      <a:pt x="16" y="1"/>
                    </a:cubicBezTo>
                    <a:cubicBezTo>
                      <a:pt x="15" y="3"/>
                      <a:pt x="15" y="3"/>
                      <a:pt x="15" y="3"/>
                    </a:cubicBezTo>
                    <a:cubicBezTo>
                      <a:pt x="15" y="62"/>
                      <a:pt x="15" y="62"/>
                      <a:pt x="15" y="62"/>
                    </a:cubicBezTo>
                    <a:cubicBezTo>
                      <a:pt x="16" y="64"/>
                      <a:pt x="16" y="64"/>
                      <a:pt x="16" y="64"/>
                    </a:cubicBezTo>
                    <a:cubicBezTo>
                      <a:pt x="47" y="64"/>
                      <a:pt x="47" y="64"/>
                      <a:pt x="47" y="64"/>
                    </a:cubicBezTo>
                    <a:cubicBezTo>
                      <a:pt x="49" y="62"/>
                      <a:pt x="49" y="62"/>
                      <a:pt x="49" y="62"/>
                    </a:cubicBezTo>
                    <a:lnTo>
                      <a:pt x="49" y="3"/>
                    </a:lnTo>
                    <a:close/>
                    <a:moveTo>
                      <a:pt x="57" y="43"/>
                    </a:moveTo>
                    <a:cubicBezTo>
                      <a:pt x="51" y="43"/>
                      <a:pt x="51" y="43"/>
                      <a:pt x="51" y="43"/>
                    </a:cubicBezTo>
                    <a:cubicBezTo>
                      <a:pt x="51" y="49"/>
                      <a:pt x="51" y="49"/>
                      <a:pt x="51" y="49"/>
                    </a:cubicBezTo>
                    <a:cubicBezTo>
                      <a:pt x="57" y="49"/>
                      <a:pt x="57" y="49"/>
                      <a:pt x="57" y="49"/>
                    </a:cubicBezTo>
                    <a:cubicBezTo>
                      <a:pt x="57" y="48"/>
                      <a:pt x="57" y="48"/>
                      <a:pt x="57" y="48"/>
                    </a:cubicBezTo>
                    <a:cubicBezTo>
                      <a:pt x="64" y="48"/>
                      <a:pt x="64" y="48"/>
                      <a:pt x="64" y="48"/>
                    </a:cubicBezTo>
                    <a:cubicBezTo>
                      <a:pt x="64" y="45"/>
                      <a:pt x="64" y="45"/>
                      <a:pt x="64" y="45"/>
                    </a:cubicBezTo>
                    <a:cubicBezTo>
                      <a:pt x="57" y="45"/>
                      <a:pt x="57" y="45"/>
                      <a:pt x="57" y="45"/>
                    </a:cubicBezTo>
                    <a:lnTo>
                      <a:pt x="57" y="43"/>
                    </a:lnTo>
                    <a:close/>
                    <a:moveTo>
                      <a:pt x="57" y="8"/>
                    </a:moveTo>
                    <a:cubicBezTo>
                      <a:pt x="57" y="7"/>
                      <a:pt x="57" y="7"/>
                      <a:pt x="57" y="7"/>
                    </a:cubicBezTo>
                    <a:cubicBezTo>
                      <a:pt x="51" y="7"/>
                      <a:pt x="51" y="7"/>
                      <a:pt x="51" y="7"/>
                    </a:cubicBezTo>
                    <a:cubicBezTo>
                      <a:pt x="51" y="13"/>
                      <a:pt x="51" y="13"/>
                      <a:pt x="51" y="13"/>
                    </a:cubicBezTo>
                    <a:cubicBezTo>
                      <a:pt x="57" y="13"/>
                      <a:pt x="57" y="13"/>
                      <a:pt x="57" y="13"/>
                    </a:cubicBezTo>
                    <a:cubicBezTo>
                      <a:pt x="57" y="11"/>
                      <a:pt x="57" y="11"/>
                      <a:pt x="57" y="11"/>
                    </a:cubicBezTo>
                    <a:cubicBezTo>
                      <a:pt x="64" y="11"/>
                      <a:pt x="64" y="11"/>
                      <a:pt x="64" y="11"/>
                    </a:cubicBezTo>
                    <a:cubicBezTo>
                      <a:pt x="64" y="8"/>
                      <a:pt x="64" y="8"/>
                      <a:pt x="64" y="8"/>
                    </a:cubicBezTo>
                    <a:lnTo>
                      <a:pt x="57"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97" name="矩形 96">
              <a:extLst>
                <a:ext uri="{FF2B5EF4-FFF2-40B4-BE49-F238E27FC236}">
                  <a16:creationId xmlns:a16="http://schemas.microsoft.com/office/drawing/2014/main" id="{AD78E054-2695-4D7C-9C6E-0B4AD35DBCD6}"/>
                </a:ext>
              </a:extLst>
            </p:cNvPr>
            <p:cNvSpPr/>
            <p:nvPr/>
          </p:nvSpPr>
          <p:spPr>
            <a:xfrm rot="16200000">
              <a:off x="1986449" y="2087751"/>
              <a:ext cx="660037" cy="2420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010101101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000101101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endParaRPr lang="zh-CN" altLang="en-US" sz="1300" dirty="0">
                <a:solidFill>
                  <a:schemeClr val="bg1">
                    <a:lumMod val="75000"/>
                  </a:schemeClr>
                </a:solidFill>
                <a:latin typeface="微软雅黑" panose="020B0503020204020204" pitchFamily="34" charset="-122"/>
                <a:ea typeface="微软雅黑" panose="020B0503020204020204" pitchFamily="34" charset="-122"/>
              </a:endParaRPr>
            </a:p>
          </p:txBody>
        </p:sp>
        <p:grpSp>
          <p:nvGrpSpPr>
            <p:cNvPr id="98" name="组 174"/>
            <p:cNvGrpSpPr/>
            <p:nvPr/>
          </p:nvGrpSpPr>
          <p:grpSpPr>
            <a:xfrm>
              <a:off x="978607" y="1259395"/>
              <a:ext cx="2775325" cy="1613518"/>
              <a:chOff x="2987824" y="1131590"/>
              <a:chExt cx="3657828" cy="2126589"/>
            </a:xfrm>
          </p:grpSpPr>
          <p:sp>
            <p:nvSpPr>
              <p:cNvPr id="99" name="object 7">
                <a:extLst>
                  <a:ext uri="{FF2B5EF4-FFF2-40B4-BE49-F238E27FC236}">
                    <a16:creationId xmlns:a16="http://schemas.microsoft.com/office/drawing/2014/main" id="{8B36F4C2-CE13-4EA0-ACB0-5A7593DC8AAB}"/>
                  </a:ext>
                </a:extLst>
              </p:cNvPr>
              <p:cNvSpPr>
                <a:spLocks/>
              </p:cNvSpPr>
              <p:nvPr/>
            </p:nvSpPr>
            <p:spPr bwMode="auto">
              <a:xfrm>
                <a:off x="2987824" y="1131590"/>
                <a:ext cx="3438397" cy="2126589"/>
              </a:xfrm>
              <a:custGeom>
                <a:avLst/>
                <a:gdLst>
                  <a:gd name="T0" fmla="*/ 862745 w 2159000"/>
                  <a:gd name="T1" fmla="*/ 2046 h 1498600"/>
                  <a:gd name="T2" fmla="*/ 768293 w 2159000"/>
                  <a:gd name="T3" fmla="*/ 17898 h 1498600"/>
                  <a:gd name="T4" fmla="*/ 679614 w 2159000"/>
                  <a:gd name="T5" fmla="*/ 48270 h 1498600"/>
                  <a:gd name="T6" fmla="*/ 598078 w 2159000"/>
                  <a:gd name="T7" fmla="*/ 91771 h 1498600"/>
                  <a:gd name="T8" fmla="*/ 525055 w 2159000"/>
                  <a:gd name="T9" fmla="*/ 147010 h 1498600"/>
                  <a:gd name="T10" fmla="*/ 461916 w 2159000"/>
                  <a:gd name="T11" fmla="*/ 212598 h 1498600"/>
                  <a:gd name="T12" fmla="*/ 410030 w 2159000"/>
                  <a:gd name="T13" fmla="*/ 287143 h 1498600"/>
                  <a:gd name="T14" fmla="*/ 370768 w 2159000"/>
                  <a:gd name="T15" fmla="*/ 369256 h 1498600"/>
                  <a:gd name="T16" fmla="*/ 345500 w 2159000"/>
                  <a:gd name="T17" fmla="*/ 457545 h 1498600"/>
                  <a:gd name="T18" fmla="*/ 335597 w 2159000"/>
                  <a:gd name="T19" fmla="*/ 550621 h 1498600"/>
                  <a:gd name="T20" fmla="*/ 249523 w 2159000"/>
                  <a:gd name="T21" fmla="*/ 589812 h 1498600"/>
                  <a:gd name="T22" fmla="*/ 173224 w 2159000"/>
                  <a:gd name="T23" fmla="*/ 643264 h 1498600"/>
                  <a:gd name="T24" fmla="*/ 108533 w 2159000"/>
                  <a:gd name="T25" fmla="*/ 709118 h 1498600"/>
                  <a:gd name="T26" fmla="*/ 57284 w 2159000"/>
                  <a:gd name="T27" fmla="*/ 785514 h 1498600"/>
                  <a:gd name="T28" fmla="*/ 21309 w 2159000"/>
                  <a:gd name="T29" fmla="*/ 870593 h 1498600"/>
                  <a:gd name="T30" fmla="*/ 2444 w 2159000"/>
                  <a:gd name="T31" fmla="*/ 962495 h 1498600"/>
                  <a:gd name="T32" fmla="*/ 2288 w 2159000"/>
                  <a:gd name="T33" fmla="*/ 1056997 h 1498600"/>
                  <a:gd name="T34" fmla="*/ 19980 w 2159000"/>
                  <a:gd name="T35" fmla="*/ 1146456 h 1498600"/>
                  <a:gd name="T36" fmla="*/ 53793 w 2159000"/>
                  <a:gd name="T37" fmla="*/ 1229566 h 1498600"/>
                  <a:gd name="T38" fmla="*/ 102087 w 2159000"/>
                  <a:gd name="T39" fmla="*/ 1304607 h 1498600"/>
                  <a:gd name="T40" fmla="*/ 163222 w 2159000"/>
                  <a:gd name="T41" fmla="*/ 1369859 h 1498600"/>
                  <a:gd name="T42" fmla="*/ 235560 w 2159000"/>
                  <a:gd name="T43" fmla="*/ 1423604 h 1498600"/>
                  <a:gd name="T44" fmla="*/ 317460 w 2159000"/>
                  <a:gd name="T45" fmla="*/ 1464122 h 1498600"/>
                  <a:gd name="T46" fmla="*/ 407283 w 2159000"/>
                  <a:gd name="T47" fmla="*/ 1489694 h 1498600"/>
                  <a:gd name="T48" fmla="*/ 503389 w 2159000"/>
                  <a:gd name="T49" fmla="*/ 1498600 h 1498600"/>
                  <a:gd name="T50" fmla="*/ 1704348 w 2159000"/>
                  <a:gd name="T51" fmla="*/ 1496337 h 1498600"/>
                  <a:gd name="T52" fmla="*/ 1797520 w 2159000"/>
                  <a:gd name="T53" fmla="*/ 1478883 h 1498600"/>
                  <a:gd name="T54" fmla="*/ 1883587 w 2159000"/>
                  <a:gd name="T55" fmla="*/ 1445624 h 1498600"/>
                  <a:gd name="T56" fmla="*/ 1960911 w 2159000"/>
                  <a:gd name="T57" fmla="*/ 1398277 h 1498600"/>
                  <a:gd name="T58" fmla="*/ 2027852 w 2159000"/>
                  <a:gd name="T59" fmla="*/ 1338564 h 1498600"/>
                  <a:gd name="T60" fmla="*/ 2082770 w 2159000"/>
                  <a:gd name="T61" fmla="*/ 1268202 h 1498600"/>
                  <a:gd name="T62" fmla="*/ 2124027 w 2159000"/>
                  <a:gd name="T63" fmla="*/ 1188912 h 1498600"/>
                  <a:gd name="T64" fmla="*/ 2149983 w 2159000"/>
                  <a:gd name="T65" fmla="*/ 1102413 h 1498600"/>
                  <a:gd name="T66" fmla="*/ 2158999 w 2159000"/>
                  <a:gd name="T67" fmla="*/ 1010424 h 1498600"/>
                  <a:gd name="T68" fmla="*/ 2149004 w 2159000"/>
                  <a:gd name="T69" fmla="*/ 913345 h 1498600"/>
                  <a:gd name="T70" fmla="*/ 2120054 w 2159000"/>
                  <a:gd name="T71" fmla="*/ 822258 h 1498600"/>
                  <a:gd name="T72" fmla="*/ 2073703 w 2159000"/>
                  <a:gd name="T73" fmla="*/ 739370 h 1498600"/>
                  <a:gd name="T74" fmla="*/ 2011505 w 2159000"/>
                  <a:gd name="T75" fmla="*/ 666888 h 1498600"/>
                  <a:gd name="T76" fmla="*/ 1935012 w 2159000"/>
                  <a:gd name="T77" fmla="*/ 607021 h 1498600"/>
                  <a:gd name="T78" fmla="*/ 1845779 w 2159000"/>
                  <a:gd name="T79" fmla="*/ 561975 h 1498600"/>
                  <a:gd name="T80" fmla="*/ 1828980 w 2159000"/>
                  <a:gd name="T81" fmla="*/ 470016 h 1498600"/>
                  <a:gd name="T82" fmla="*/ 1787369 w 2159000"/>
                  <a:gd name="T83" fmla="*/ 388704 h 1498600"/>
                  <a:gd name="T84" fmla="*/ 1724980 w 2159000"/>
                  <a:gd name="T85" fmla="*/ 321926 h 1498600"/>
                  <a:gd name="T86" fmla="*/ 1645851 w 2159000"/>
                  <a:gd name="T87" fmla="*/ 273572 h 1498600"/>
                  <a:gd name="T88" fmla="*/ 1398320 w 2159000"/>
                  <a:gd name="T89" fmla="*/ 261124 h 1498600"/>
                  <a:gd name="T90" fmla="*/ 1339358 w 2159000"/>
                  <a:gd name="T91" fmla="*/ 186594 h 1498600"/>
                  <a:gd name="T92" fmla="*/ 1269675 w 2159000"/>
                  <a:gd name="T93" fmla="*/ 122785 h 1498600"/>
                  <a:gd name="T94" fmla="*/ 1190671 w 2159000"/>
                  <a:gd name="T95" fmla="*/ 70959 h 1498600"/>
                  <a:gd name="T96" fmla="*/ 1103742 w 2159000"/>
                  <a:gd name="T97" fmla="*/ 32378 h 1498600"/>
                  <a:gd name="T98" fmla="*/ 1010289 w 2159000"/>
                  <a:gd name="T99" fmla="*/ 8305 h 1498600"/>
                  <a:gd name="T100" fmla="*/ 911707 w 2159000"/>
                  <a:gd name="T101" fmla="*/ 0 h 1498600"/>
                  <a:gd name="T102" fmla="*/ 1476189 w 2159000"/>
                  <a:gd name="T103" fmla="*/ 245158 h 1498600"/>
                  <a:gd name="T104" fmla="*/ 1423575 w 2159000"/>
                  <a:gd name="T105" fmla="*/ 253673 h 1498600"/>
                  <a:gd name="T106" fmla="*/ 1611282 w 2159000"/>
                  <a:gd name="T107" fmla="*/ 261124 h 1498600"/>
                  <a:gd name="T108" fmla="*/ 1554015 w 2159000"/>
                  <a:gd name="T109" fmla="*/ 247531 h 14986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159000" h="1498600">
                    <a:moveTo>
                      <a:pt x="911707" y="0"/>
                    </a:moveTo>
                    <a:lnTo>
                      <a:pt x="862745" y="2046"/>
                    </a:lnTo>
                    <a:lnTo>
                      <a:pt x="814883" y="8070"/>
                    </a:lnTo>
                    <a:lnTo>
                      <a:pt x="768293" y="17898"/>
                    </a:lnTo>
                    <a:lnTo>
                      <a:pt x="723146" y="31356"/>
                    </a:lnTo>
                    <a:lnTo>
                      <a:pt x="679614" y="48270"/>
                    </a:lnTo>
                    <a:lnTo>
                      <a:pt x="637867" y="68466"/>
                    </a:lnTo>
                    <a:lnTo>
                      <a:pt x="598078" y="91771"/>
                    </a:lnTo>
                    <a:lnTo>
                      <a:pt x="560417" y="118010"/>
                    </a:lnTo>
                    <a:lnTo>
                      <a:pt x="525055" y="147010"/>
                    </a:lnTo>
                    <a:lnTo>
                      <a:pt x="492164" y="178597"/>
                    </a:lnTo>
                    <a:lnTo>
                      <a:pt x="461916" y="212598"/>
                    </a:lnTo>
                    <a:lnTo>
                      <a:pt x="434480" y="248838"/>
                    </a:lnTo>
                    <a:lnTo>
                      <a:pt x="410030" y="287143"/>
                    </a:lnTo>
                    <a:lnTo>
                      <a:pt x="388736" y="327340"/>
                    </a:lnTo>
                    <a:lnTo>
                      <a:pt x="370768" y="369256"/>
                    </a:lnTo>
                    <a:lnTo>
                      <a:pt x="356299" y="412715"/>
                    </a:lnTo>
                    <a:lnTo>
                      <a:pt x="345500" y="457545"/>
                    </a:lnTo>
                    <a:lnTo>
                      <a:pt x="338543" y="503571"/>
                    </a:lnTo>
                    <a:lnTo>
                      <a:pt x="335597" y="550621"/>
                    </a:lnTo>
                    <a:lnTo>
                      <a:pt x="291453" y="568318"/>
                    </a:lnTo>
                    <a:lnTo>
                      <a:pt x="249523" y="589812"/>
                    </a:lnTo>
                    <a:lnTo>
                      <a:pt x="210037" y="614872"/>
                    </a:lnTo>
                    <a:lnTo>
                      <a:pt x="173224" y="643264"/>
                    </a:lnTo>
                    <a:lnTo>
                      <a:pt x="139313" y="674757"/>
                    </a:lnTo>
                    <a:lnTo>
                      <a:pt x="108533" y="709118"/>
                    </a:lnTo>
                    <a:lnTo>
                      <a:pt x="81114" y="746115"/>
                    </a:lnTo>
                    <a:lnTo>
                      <a:pt x="57284" y="785514"/>
                    </a:lnTo>
                    <a:lnTo>
                      <a:pt x="37273" y="827084"/>
                    </a:lnTo>
                    <a:lnTo>
                      <a:pt x="21309" y="870593"/>
                    </a:lnTo>
                    <a:lnTo>
                      <a:pt x="9623" y="915807"/>
                    </a:lnTo>
                    <a:lnTo>
                      <a:pt x="2444" y="962495"/>
                    </a:lnTo>
                    <a:lnTo>
                      <a:pt x="0" y="1010424"/>
                    </a:lnTo>
                    <a:lnTo>
                      <a:pt x="2288" y="1056997"/>
                    </a:lnTo>
                    <a:lnTo>
                      <a:pt x="9016" y="1102413"/>
                    </a:lnTo>
                    <a:lnTo>
                      <a:pt x="19980" y="1146456"/>
                    </a:lnTo>
                    <a:lnTo>
                      <a:pt x="34974" y="1188912"/>
                    </a:lnTo>
                    <a:lnTo>
                      <a:pt x="53793" y="1229566"/>
                    </a:lnTo>
                    <a:lnTo>
                      <a:pt x="76232" y="1268202"/>
                    </a:lnTo>
                    <a:lnTo>
                      <a:pt x="102087" y="1304607"/>
                    </a:lnTo>
                    <a:lnTo>
                      <a:pt x="131152" y="1338564"/>
                    </a:lnTo>
                    <a:lnTo>
                      <a:pt x="163222" y="1369859"/>
                    </a:lnTo>
                    <a:lnTo>
                      <a:pt x="198093" y="1398277"/>
                    </a:lnTo>
                    <a:lnTo>
                      <a:pt x="235560" y="1423604"/>
                    </a:lnTo>
                    <a:lnTo>
                      <a:pt x="275417" y="1445624"/>
                    </a:lnTo>
                    <a:lnTo>
                      <a:pt x="317460" y="1464122"/>
                    </a:lnTo>
                    <a:lnTo>
                      <a:pt x="361484" y="1478883"/>
                    </a:lnTo>
                    <a:lnTo>
                      <a:pt x="407283" y="1489694"/>
                    </a:lnTo>
                    <a:lnTo>
                      <a:pt x="454653" y="1496337"/>
                    </a:lnTo>
                    <a:lnTo>
                      <a:pt x="503389" y="1498600"/>
                    </a:lnTo>
                    <a:lnTo>
                      <a:pt x="1655610" y="1498600"/>
                    </a:lnTo>
                    <a:lnTo>
                      <a:pt x="1704348" y="1496337"/>
                    </a:lnTo>
                    <a:lnTo>
                      <a:pt x="1751719" y="1489694"/>
                    </a:lnTo>
                    <a:lnTo>
                      <a:pt x="1797520" y="1478883"/>
                    </a:lnTo>
                    <a:lnTo>
                      <a:pt x="1841544" y="1464122"/>
                    </a:lnTo>
                    <a:lnTo>
                      <a:pt x="1883587" y="1445624"/>
                    </a:lnTo>
                    <a:lnTo>
                      <a:pt x="1923445" y="1423604"/>
                    </a:lnTo>
                    <a:lnTo>
                      <a:pt x="1960911" y="1398277"/>
                    </a:lnTo>
                    <a:lnTo>
                      <a:pt x="1995782" y="1369859"/>
                    </a:lnTo>
                    <a:lnTo>
                      <a:pt x="2027852" y="1338564"/>
                    </a:lnTo>
                    <a:lnTo>
                      <a:pt x="2056916" y="1304607"/>
                    </a:lnTo>
                    <a:lnTo>
                      <a:pt x="2082770" y="1268202"/>
                    </a:lnTo>
                    <a:lnTo>
                      <a:pt x="2105209" y="1229566"/>
                    </a:lnTo>
                    <a:lnTo>
                      <a:pt x="2124027" y="1188912"/>
                    </a:lnTo>
                    <a:lnTo>
                      <a:pt x="2139020" y="1146456"/>
                    </a:lnTo>
                    <a:lnTo>
                      <a:pt x="2149983" y="1102413"/>
                    </a:lnTo>
                    <a:lnTo>
                      <a:pt x="2156711" y="1056997"/>
                    </a:lnTo>
                    <a:lnTo>
                      <a:pt x="2158999" y="1010424"/>
                    </a:lnTo>
                    <a:lnTo>
                      <a:pt x="2156468" y="961274"/>
                    </a:lnTo>
                    <a:lnTo>
                      <a:pt x="2149004" y="913345"/>
                    </a:lnTo>
                    <a:lnTo>
                      <a:pt x="2136801" y="866914"/>
                    </a:lnTo>
                    <a:lnTo>
                      <a:pt x="2120054" y="822258"/>
                    </a:lnTo>
                    <a:lnTo>
                      <a:pt x="2098957" y="779651"/>
                    </a:lnTo>
                    <a:lnTo>
                      <a:pt x="2073703" y="739370"/>
                    </a:lnTo>
                    <a:lnTo>
                      <a:pt x="2044488" y="701690"/>
                    </a:lnTo>
                    <a:lnTo>
                      <a:pt x="2011505" y="666888"/>
                    </a:lnTo>
                    <a:lnTo>
                      <a:pt x="1974948" y="635240"/>
                    </a:lnTo>
                    <a:lnTo>
                      <a:pt x="1935012" y="607021"/>
                    </a:lnTo>
                    <a:lnTo>
                      <a:pt x="1891891" y="582507"/>
                    </a:lnTo>
                    <a:lnTo>
                      <a:pt x="1845779" y="561975"/>
                    </a:lnTo>
                    <a:lnTo>
                      <a:pt x="1840734" y="514908"/>
                    </a:lnTo>
                    <a:lnTo>
                      <a:pt x="1828980" y="470016"/>
                    </a:lnTo>
                    <a:lnTo>
                      <a:pt x="1811024" y="427786"/>
                    </a:lnTo>
                    <a:lnTo>
                      <a:pt x="1787369" y="388704"/>
                    </a:lnTo>
                    <a:lnTo>
                      <a:pt x="1758519" y="353255"/>
                    </a:lnTo>
                    <a:lnTo>
                      <a:pt x="1724980" y="321926"/>
                    </a:lnTo>
                    <a:lnTo>
                      <a:pt x="1687256" y="295202"/>
                    </a:lnTo>
                    <a:lnTo>
                      <a:pt x="1645851" y="273572"/>
                    </a:lnTo>
                    <a:lnTo>
                      <a:pt x="1611282" y="261124"/>
                    </a:lnTo>
                    <a:lnTo>
                      <a:pt x="1398320" y="261124"/>
                    </a:lnTo>
                    <a:lnTo>
                      <a:pt x="1370266" y="222598"/>
                    </a:lnTo>
                    <a:lnTo>
                      <a:pt x="1339358" y="186594"/>
                    </a:lnTo>
                    <a:lnTo>
                      <a:pt x="1305769" y="153270"/>
                    </a:lnTo>
                    <a:lnTo>
                      <a:pt x="1269675" y="122785"/>
                    </a:lnTo>
                    <a:lnTo>
                      <a:pt x="1231251" y="95295"/>
                    </a:lnTo>
                    <a:lnTo>
                      <a:pt x="1190671" y="70959"/>
                    </a:lnTo>
                    <a:lnTo>
                      <a:pt x="1148110" y="49934"/>
                    </a:lnTo>
                    <a:lnTo>
                      <a:pt x="1103742" y="32378"/>
                    </a:lnTo>
                    <a:lnTo>
                      <a:pt x="1057744" y="18449"/>
                    </a:lnTo>
                    <a:lnTo>
                      <a:pt x="1010289" y="8305"/>
                    </a:lnTo>
                    <a:lnTo>
                      <a:pt x="961551" y="2102"/>
                    </a:lnTo>
                    <a:lnTo>
                      <a:pt x="911707" y="0"/>
                    </a:lnTo>
                    <a:close/>
                  </a:path>
                  <a:path w="2159000" h="1498600">
                    <a:moveTo>
                      <a:pt x="1504594" y="244094"/>
                    </a:moveTo>
                    <a:lnTo>
                      <a:pt x="1476189" y="245158"/>
                    </a:lnTo>
                    <a:lnTo>
                      <a:pt x="1449357" y="248351"/>
                    </a:lnTo>
                    <a:lnTo>
                      <a:pt x="1423575" y="253673"/>
                    </a:lnTo>
                    <a:lnTo>
                      <a:pt x="1398320" y="261124"/>
                    </a:lnTo>
                    <a:lnTo>
                      <a:pt x="1611282" y="261124"/>
                    </a:lnTo>
                    <a:lnTo>
                      <a:pt x="1601269" y="257519"/>
                    </a:lnTo>
                    <a:lnTo>
                      <a:pt x="1554015" y="247531"/>
                    </a:lnTo>
                    <a:lnTo>
                      <a:pt x="1504594" y="244094"/>
                    </a:lnTo>
                    <a:close/>
                  </a:path>
                </a:pathLst>
              </a:custGeom>
              <a:solidFill>
                <a:srgbClr val="0070C0"/>
              </a:solidFill>
              <a:ln>
                <a:noFill/>
              </a:ln>
            </p:spPr>
            <p:txBody>
              <a:bodyPr lIns="0" tIns="0" rIns="0" bIns="0"/>
              <a:lstStyle/>
              <a:p>
                <a:endParaRPr lang="zh-CN" altLang="en-US" sz="1327"/>
              </a:p>
            </p:txBody>
          </p:sp>
          <p:sp>
            <p:nvSpPr>
              <p:cNvPr id="100" name="圆角矩形 99"/>
              <p:cNvSpPr/>
              <p:nvPr/>
            </p:nvSpPr>
            <p:spPr>
              <a:xfrm>
                <a:off x="3687859" y="1720788"/>
                <a:ext cx="921199"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a:r>
                  <a:rPr lang="zh-CN" altLang="en-US" sz="1067" kern="0" dirty="0">
                    <a:latin typeface="微软雅黑" pitchFamily="34" charset="-122"/>
                    <a:ea typeface="微软雅黑" pitchFamily="34" charset="-122"/>
                  </a:rPr>
                  <a:t>工业监测</a:t>
                </a:r>
              </a:p>
            </p:txBody>
          </p:sp>
          <p:sp>
            <p:nvSpPr>
              <p:cNvPr id="101" name="圆角矩形 100"/>
              <p:cNvSpPr/>
              <p:nvPr/>
            </p:nvSpPr>
            <p:spPr>
              <a:xfrm>
                <a:off x="4739111" y="1722757"/>
                <a:ext cx="921199"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a:r>
                  <a:rPr lang="zh-CN" altLang="en-US" sz="1067" kern="0" dirty="0">
                    <a:latin typeface="微软雅黑" pitchFamily="34" charset="-122"/>
                    <a:ea typeface="微软雅黑" pitchFamily="34" charset="-122"/>
                  </a:rPr>
                  <a:t>协同制造</a:t>
                </a:r>
              </a:p>
            </p:txBody>
          </p:sp>
          <p:sp>
            <p:nvSpPr>
              <p:cNvPr id="102" name="圆角矩形 101"/>
              <p:cNvSpPr/>
              <p:nvPr/>
            </p:nvSpPr>
            <p:spPr>
              <a:xfrm>
                <a:off x="3758273" y="2031909"/>
                <a:ext cx="1897498"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a:latin typeface="微软雅黑" pitchFamily="34" charset="-122"/>
                    <a:ea typeface="微软雅黑" pitchFamily="34" charset="-122"/>
                  </a:rPr>
                  <a:t>智能制造</a:t>
                </a:r>
                <a:endParaRPr lang="zh-CN" altLang="en-US" sz="1067" kern="0" dirty="0">
                  <a:latin typeface="微软雅黑" pitchFamily="34" charset="-122"/>
                  <a:ea typeface="微软雅黑" pitchFamily="34" charset="-122"/>
                </a:endParaRPr>
              </a:p>
            </p:txBody>
          </p:sp>
          <p:sp>
            <p:nvSpPr>
              <p:cNvPr id="103" name="圆角矩形 102"/>
              <p:cNvSpPr/>
              <p:nvPr/>
            </p:nvSpPr>
            <p:spPr>
              <a:xfrm>
                <a:off x="3575287" y="2933329"/>
                <a:ext cx="2116977"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defTabSz="1219170"/>
                <a:r>
                  <a:rPr lang="zh-CN" altLang="en-US" sz="1067" kern="0" dirty="0">
                    <a:latin typeface="微软雅黑" pitchFamily="34" charset="-122"/>
                    <a:ea typeface="微软雅黑" pitchFamily="34" charset="-122"/>
                  </a:rPr>
                  <a:t>物联网</a:t>
                </a:r>
                <a:endParaRPr lang="en-US" altLang="zh-CN" sz="1067" kern="0" dirty="0">
                  <a:latin typeface="微软雅黑" pitchFamily="34" charset="-122"/>
                  <a:ea typeface="微软雅黑" pitchFamily="34" charset="-122"/>
                </a:endParaRPr>
              </a:p>
              <a:p>
                <a:pPr algn="ctr" defTabSz="1219170"/>
                <a:r>
                  <a:rPr lang="zh-CN" altLang="en-US" sz="800" kern="0" dirty="0">
                    <a:latin typeface="微软雅黑" pitchFamily="34" charset="-122"/>
                    <a:ea typeface="微软雅黑" pitchFamily="34" charset="-122"/>
                  </a:rPr>
                  <a:t>连接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感知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安全</a:t>
                </a:r>
                <a:r>
                  <a:rPr lang="en-US" altLang="zh-CN" sz="800" kern="0" dirty="0">
                    <a:latin typeface="微软雅黑" pitchFamily="34" charset="-122"/>
                    <a:ea typeface="微软雅黑" pitchFamily="34" charset="-122"/>
                  </a:rPr>
                  <a:t>&amp;</a:t>
                </a:r>
                <a:r>
                  <a:rPr lang="zh-CN" altLang="en-US" sz="800" kern="0" dirty="0">
                    <a:latin typeface="微软雅黑" pitchFamily="34" charset="-122"/>
                    <a:ea typeface="微软雅黑" pitchFamily="34" charset="-122"/>
                  </a:rPr>
                  <a:t>隐私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资产管理</a:t>
                </a:r>
                <a:endParaRPr lang="en-US" altLang="zh-CN" sz="800" kern="0" dirty="0">
                  <a:latin typeface="微软雅黑" pitchFamily="34" charset="-122"/>
                  <a:ea typeface="微软雅黑" pitchFamily="34" charset="-122"/>
                </a:endParaRPr>
              </a:p>
            </p:txBody>
          </p:sp>
          <p:sp>
            <p:nvSpPr>
              <p:cNvPr id="104" name="圆角矩形 103"/>
              <p:cNvSpPr/>
              <p:nvPr/>
            </p:nvSpPr>
            <p:spPr>
              <a:xfrm>
                <a:off x="3889337" y="1380796"/>
                <a:ext cx="973003" cy="252964"/>
              </a:xfrm>
              <a:prstGeom prst="roundRect">
                <a:avLst>
                  <a:gd name="adj" fmla="val 50000"/>
                </a:avLst>
              </a:prstGeom>
              <a:solidFill>
                <a:schemeClr val="bg1">
                  <a:alpha val="69000"/>
                </a:schemeClr>
              </a:solidFill>
              <a:ln w="12700" cap="flat" cmpd="sng" algn="ctr">
                <a:noFill/>
                <a:prstDash val="dash"/>
              </a:ln>
              <a:effectLst/>
            </p:spPr>
            <p:txBody>
              <a:bodyPr wrap="none" rtlCol="0" anchor="ctr"/>
              <a:lstStyle/>
              <a:p>
                <a:pPr algn="ctr" defTabSz="1219170"/>
                <a:r>
                  <a:rPr lang="zh-CN" altLang="en-US" sz="1067" kern="0" dirty="0">
                    <a:latin typeface="微软雅黑" pitchFamily="34" charset="-122"/>
                    <a:ea typeface="微软雅黑" pitchFamily="34" charset="-122"/>
                  </a:rPr>
                  <a:t>提质增效</a:t>
                </a:r>
              </a:p>
            </p:txBody>
          </p:sp>
          <p:sp>
            <p:nvSpPr>
              <p:cNvPr id="105" name="圆角矩形 104"/>
              <p:cNvSpPr/>
              <p:nvPr/>
            </p:nvSpPr>
            <p:spPr>
              <a:xfrm>
                <a:off x="3903017" y="2450713"/>
                <a:ext cx="1506255" cy="224787"/>
              </a:xfrm>
              <a:prstGeom prst="roundRect">
                <a:avLst>
                  <a:gd name="adj" fmla="val 50000"/>
                </a:avLst>
              </a:prstGeom>
              <a:noFill/>
              <a:ln w="12700" cap="flat" cmpd="sng" algn="ctr">
                <a:noFill/>
                <a:prstDash val="dash"/>
              </a:ln>
              <a:effectLst/>
            </p:spPr>
            <p:txBody>
              <a:bodyPr rtlCol="0" anchor="ctr"/>
              <a:lstStyle/>
              <a:p>
                <a:pPr algn="ctr" defTabSz="1219170"/>
                <a:r>
                  <a:rPr lang="zh-CN" altLang="en-US" sz="1600" kern="0" dirty="0">
                    <a:solidFill>
                      <a:schemeClr val="bg1"/>
                    </a:solidFill>
                    <a:latin typeface="微软雅黑" pitchFamily="34" charset="-122"/>
                    <a:ea typeface="微软雅黑" pitchFamily="34" charset="-122"/>
                  </a:rPr>
                  <a:t>云中心</a:t>
                </a:r>
              </a:p>
            </p:txBody>
          </p:sp>
          <p:sp>
            <p:nvSpPr>
              <p:cNvPr id="106" name="文本框 105"/>
              <p:cNvSpPr txBox="1"/>
              <p:nvPr/>
            </p:nvSpPr>
            <p:spPr>
              <a:xfrm>
                <a:off x="5409549" y="1255264"/>
                <a:ext cx="729857"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合作伙伴</a:t>
                </a:r>
              </a:p>
            </p:txBody>
          </p:sp>
          <p:sp>
            <p:nvSpPr>
              <p:cNvPr id="107" name="文本框 106"/>
              <p:cNvSpPr txBox="1"/>
              <p:nvPr/>
            </p:nvSpPr>
            <p:spPr>
              <a:xfrm>
                <a:off x="5653008" y="1366990"/>
                <a:ext cx="478182"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客户</a:t>
                </a:r>
              </a:p>
            </p:txBody>
          </p:sp>
          <p:sp>
            <p:nvSpPr>
              <p:cNvPr id="108" name="文本框 107"/>
              <p:cNvSpPr txBox="1"/>
              <p:nvPr/>
            </p:nvSpPr>
            <p:spPr>
              <a:xfrm>
                <a:off x="5811708" y="1478254"/>
                <a:ext cx="729857"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开发人员</a:t>
                </a:r>
              </a:p>
            </p:txBody>
          </p:sp>
          <p:sp>
            <p:nvSpPr>
              <p:cNvPr id="109" name="文本框 108"/>
              <p:cNvSpPr txBox="1"/>
              <p:nvPr/>
            </p:nvSpPr>
            <p:spPr>
              <a:xfrm>
                <a:off x="5894334" y="1601890"/>
                <a:ext cx="478182"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员工</a:t>
                </a:r>
              </a:p>
            </p:txBody>
          </p:sp>
          <p:sp>
            <p:nvSpPr>
              <p:cNvPr id="110" name="文本框 109"/>
              <p:cNvSpPr txBox="1"/>
              <p:nvPr/>
            </p:nvSpPr>
            <p:spPr>
              <a:xfrm>
                <a:off x="5915795" y="1765672"/>
                <a:ext cx="729857"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其他人员</a:t>
                </a:r>
              </a:p>
            </p:txBody>
          </p:sp>
          <p:sp>
            <p:nvSpPr>
              <p:cNvPr id="111" name="圆角矩形 110"/>
              <p:cNvSpPr/>
              <p:nvPr/>
            </p:nvSpPr>
            <p:spPr>
              <a:xfrm>
                <a:off x="5399421" y="1537653"/>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12" name="圆角矩形 111"/>
              <p:cNvSpPr/>
              <p:nvPr/>
            </p:nvSpPr>
            <p:spPr>
              <a:xfrm>
                <a:off x="5551029" y="1590068"/>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13" name="圆角矩形 112"/>
              <p:cNvSpPr/>
              <p:nvPr/>
            </p:nvSpPr>
            <p:spPr>
              <a:xfrm>
                <a:off x="5646141" y="1669721"/>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14" name="圆角矩形 113"/>
              <p:cNvSpPr/>
              <p:nvPr/>
            </p:nvSpPr>
            <p:spPr>
              <a:xfrm>
                <a:off x="5726007" y="1766447"/>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115" name="圆角矩形 114"/>
              <p:cNvSpPr/>
              <p:nvPr/>
            </p:nvSpPr>
            <p:spPr>
              <a:xfrm>
                <a:off x="5758902" y="1880883"/>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cxnSp>
            <p:nvCxnSpPr>
              <p:cNvPr id="116" name="直线箭头连接符 252"/>
              <p:cNvCxnSpPr/>
              <p:nvPr/>
            </p:nvCxnSpPr>
            <p:spPr>
              <a:xfrm flipV="1">
                <a:off x="5476266" y="1402373"/>
                <a:ext cx="62888" cy="1352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253"/>
              <p:cNvCxnSpPr/>
              <p:nvPr/>
            </p:nvCxnSpPr>
            <p:spPr>
              <a:xfrm flipV="1">
                <a:off x="5660818" y="1461288"/>
                <a:ext cx="62888" cy="1352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线箭头连接符 254"/>
              <p:cNvCxnSpPr/>
              <p:nvPr/>
            </p:nvCxnSpPr>
            <p:spPr>
              <a:xfrm flipV="1">
                <a:off x="5769814" y="1581343"/>
                <a:ext cx="116432" cy="89925"/>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255"/>
              <p:cNvCxnSpPr/>
              <p:nvPr/>
            </p:nvCxnSpPr>
            <p:spPr>
              <a:xfrm flipV="1">
                <a:off x="5861584" y="1685897"/>
                <a:ext cx="116432" cy="89925"/>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线箭头连接符 256"/>
              <p:cNvCxnSpPr/>
              <p:nvPr/>
            </p:nvCxnSpPr>
            <p:spPr>
              <a:xfrm flipV="1">
                <a:off x="5896832" y="1853828"/>
                <a:ext cx="95795" cy="49664"/>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4973386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dirty="0"/>
              <a:t>云计算 </a:t>
            </a:r>
            <a:r>
              <a:rPr kumimoji="1" lang="en-US" altLang="zh-CN" dirty="0"/>
              <a:t>—</a:t>
            </a:r>
            <a:r>
              <a:rPr kumimoji="1" lang="zh-CN" altLang="en-US" dirty="0"/>
              <a:t> 按需使用庞大的云上计算资源</a:t>
            </a:r>
            <a:endParaRPr lang="zh-CN" altLang="en-US" dirty="0"/>
          </a:p>
        </p:txBody>
      </p:sp>
      <p:sp>
        <p:nvSpPr>
          <p:cNvPr id="4" name="文本框 3">
            <a:extLst>
              <a:ext uri="{FF2B5EF4-FFF2-40B4-BE49-F238E27FC236}">
                <a16:creationId xmlns:a16="http://schemas.microsoft.com/office/drawing/2014/main" id="{DB76C51D-EE4A-72F7-F577-DE0FB07F9788}"/>
              </a:ext>
            </a:extLst>
          </p:cNvPr>
          <p:cNvSpPr txBox="1"/>
          <p:nvPr/>
        </p:nvSpPr>
        <p:spPr>
          <a:xfrm>
            <a:off x="5118754" y="1329542"/>
            <a:ext cx="6484015" cy="4910832"/>
          </a:xfrm>
          <a:prstGeom prst="rect">
            <a:avLst/>
          </a:prstGeom>
          <a:noFill/>
        </p:spPr>
        <p:txBody>
          <a:bodyPr wrap="square">
            <a:spAutoFit/>
          </a:bodyPr>
          <a:lstStyle/>
          <a:p>
            <a:pPr marL="0" indent="0">
              <a:lnSpc>
                <a:spcPct val="160000"/>
              </a:lnSpc>
              <a:buNone/>
            </a:pPr>
            <a:r>
              <a:rPr lang="zh-CN" altLang="zh-CN" sz="1800" dirty="0"/>
              <a:t>云计算是一种计算模型，可以随时随地的按需访问共享的、可配置的计算资源池（如网络、服务器、存储、应用程序和服务），只需最少的管理工作就可以快速配置和分发。</a:t>
            </a:r>
            <a:endParaRPr lang="en-US" altLang="zh-CN" sz="1800" dirty="0"/>
          </a:p>
          <a:p>
            <a:pPr marL="0" indent="0">
              <a:lnSpc>
                <a:spcPct val="160000"/>
              </a:lnSpc>
              <a:buNone/>
            </a:pPr>
            <a:endParaRPr lang="en-US" altLang="zh-CN" sz="1800" dirty="0"/>
          </a:p>
          <a:p>
            <a:pPr marL="0" indent="0">
              <a:lnSpc>
                <a:spcPct val="160000"/>
              </a:lnSpc>
              <a:buNone/>
            </a:pPr>
            <a:r>
              <a:rPr lang="zh-CN" altLang="zh-CN" sz="1800" dirty="0"/>
              <a:t>云计算为用户提供三种级别的效劳：基础设施即服务（</a:t>
            </a:r>
            <a:r>
              <a:rPr lang="en-US" altLang="zh-CN" sz="1800" dirty="0"/>
              <a:t>IaaS</a:t>
            </a:r>
            <a:r>
              <a:rPr lang="zh-CN" altLang="zh-CN" sz="1800" dirty="0"/>
              <a:t>）；平台即服务（</a:t>
            </a:r>
            <a:r>
              <a:rPr lang="en-US" altLang="zh-CN" sz="1800" dirty="0"/>
              <a:t>PaaS</a:t>
            </a:r>
            <a:r>
              <a:rPr lang="zh-CN" altLang="zh-CN" sz="1800" dirty="0"/>
              <a:t>）；软件即服务（</a:t>
            </a:r>
            <a:r>
              <a:rPr lang="en-US" altLang="zh-CN" sz="1800" dirty="0"/>
              <a:t>SaaS</a:t>
            </a:r>
            <a:r>
              <a:rPr lang="zh-CN" altLang="zh-CN" sz="1800" dirty="0"/>
              <a:t>）。 </a:t>
            </a:r>
            <a:endParaRPr lang="en-US" altLang="zh-CN" sz="1800" dirty="0"/>
          </a:p>
          <a:p>
            <a:pPr marL="0" indent="0">
              <a:lnSpc>
                <a:spcPct val="160000"/>
              </a:lnSpc>
              <a:buNone/>
            </a:pPr>
            <a:endParaRPr lang="en-US" altLang="zh-CN" sz="1800" dirty="0"/>
          </a:p>
          <a:p>
            <a:pPr marL="0" indent="0">
              <a:lnSpc>
                <a:spcPct val="160000"/>
              </a:lnSpc>
              <a:buNone/>
            </a:pPr>
            <a:r>
              <a:rPr lang="zh-CN" altLang="en-US" sz="1800" dirty="0"/>
              <a:t>现阶段所说的云服务已经不单单是一种分布式计算，而是分布式计算、效用计算、负载均衡、并行计算、网络存储、热备份冗杂和虚拟化等计算机技术混合演进并跃升的结果。</a:t>
            </a:r>
          </a:p>
          <a:p>
            <a:pPr marL="0" indent="0">
              <a:lnSpc>
                <a:spcPct val="160000"/>
              </a:lnSpc>
              <a:buNone/>
            </a:pPr>
            <a:endParaRPr lang="en-US" altLang="zh-CN" sz="1800" dirty="0"/>
          </a:p>
        </p:txBody>
      </p:sp>
      <p:pic>
        <p:nvPicPr>
          <p:cNvPr id="1026" name="Picture 2">
            <a:extLst>
              <a:ext uri="{FF2B5EF4-FFF2-40B4-BE49-F238E27FC236}">
                <a16:creationId xmlns:a16="http://schemas.microsoft.com/office/drawing/2014/main" id="{4F5DA539-4FF8-EAF4-C854-EDB62970AF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820" y="2131386"/>
            <a:ext cx="4312239" cy="28905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8672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9610111-40D1-80C0-3AE4-C937507C3D70}"/>
              </a:ext>
            </a:extLst>
          </p:cNvPr>
          <p:cNvSpPr/>
          <p:nvPr/>
        </p:nvSpPr>
        <p:spPr>
          <a:xfrm>
            <a:off x="2233411" y="2977402"/>
            <a:ext cx="7725192" cy="978729"/>
          </a:xfrm>
          <a:prstGeom prst="rect">
            <a:avLst/>
          </a:prstGeom>
        </p:spPr>
        <p:txBody>
          <a:bodyPr wrap="none">
            <a:spAutoFit/>
          </a:bodyPr>
          <a:lstStyle/>
          <a:p>
            <a:pPr algn="ctr">
              <a:lnSpc>
                <a:spcPct val="120000"/>
              </a:lnSpc>
            </a:pPr>
            <a:r>
              <a:rPr lang="zh-CN" altLang="en-US" sz="4800" b="1" kern="0" spc="100" dirty="0">
                <a:solidFill>
                  <a:srgbClr val="920000"/>
                </a:solidFill>
                <a:effectLst>
                  <a:outerShdw blurRad="50800" dist="38100" dir="5400000" algn="t" rotWithShape="0">
                    <a:prstClr val="black">
                      <a:alpha val="40000"/>
                    </a:prstClr>
                  </a:outerShdw>
                </a:effectLst>
                <a:cs typeface="+mn-ea"/>
                <a:sym typeface="+mn-lt"/>
              </a:rPr>
              <a:t>高阶工程认知实践课程简介</a:t>
            </a:r>
            <a:endParaRPr lang="en-US" altLang="zh-CN" sz="4800" b="1" kern="0" spc="100" dirty="0">
              <a:solidFill>
                <a:srgbClr val="920000"/>
              </a:solidFill>
              <a:effectLst>
                <a:outerShdw blurRad="50800" dist="38100" dir="5400000" algn="t" rotWithShape="0">
                  <a:prstClr val="black">
                    <a:alpha val="40000"/>
                  </a:prstClr>
                </a:outerShdw>
              </a:effectLst>
              <a:cs typeface="+mn-ea"/>
              <a:sym typeface="+mn-lt"/>
            </a:endParaRPr>
          </a:p>
        </p:txBody>
      </p:sp>
    </p:spTree>
    <p:extLst>
      <p:ext uri="{BB962C8B-B14F-4D97-AF65-F5344CB8AC3E}">
        <p14:creationId xmlns:p14="http://schemas.microsoft.com/office/powerpoint/2010/main" val="1644391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云计算 </a:t>
            </a:r>
            <a:r>
              <a:rPr kumimoji="1" lang="en-US" altLang="zh-CN" dirty="0"/>
              <a:t>—</a:t>
            </a:r>
            <a:r>
              <a:rPr kumimoji="1" lang="zh-CN" altLang="en-US" dirty="0"/>
              <a:t> 工业互联网平台基础</a:t>
            </a:r>
            <a:endParaRPr lang="zh-CN" altLang="en-US" dirty="0"/>
          </a:p>
        </p:txBody>
      </p:sp>
      <p:sp>
        <p:nvSpPr>
          <p:cNvPr id="5" name="文本框 4">
            <a:extLst>
              <a:ext uri="{FF2B5EF4-FFF2-40B4-BE49-F238E27FC236}">
                <a16:creationId xmlns:a16="http://schemas.microsoft.com/office/drawing/2014/main" id="{D2D170AB-BDF2-4E65-6678-7EB081EDCF8C}"/>
              </a:ext>
            </a:extLst>
          </p:cNvPr>
          <p:cNvSpPr txBox="1"/>
          <p:nvPr/>
        </p:nvSpPr>
        <p:spPr>
          <a:xfrm>
            <a:off x="5327371" y="1008470"/>
            <a:ext cx="5994219" cy="5444696"/>
          </a:xfrm>
          <a:prstGeom prst="rect">
            <a:avLst/>
          </a:prstGeom>
          <a:noFill/>
        </p:spPr>
        <p:txBody>
          <a:bodyPr wrap="square">
            <a:spAutoFit/>
          </a:bodyPr>
          <a:lstStyle/>
          <a:p>
            <a:pPr marL="0" indent="0">
              <a:lnSpc>
                <a:spcPct val="150000"/>
              </a:lnSpc>
              <a:buNone/>
            </a:pPr>
            <a:r>
              <a:rPr lang="zh-CN" altLang="zh-CN" sz="1800" dirty="0"/>
              <a:t>工业互联网平台通常采用云计算技术构建，与常用的云计算平台类似，工业互联网平台构造使用的主要技术包括虚拟化技术、分布式数据存储技术、编程模式、大规模数据管理、分布式资源管理、信息安全、平台管理等。</a:t>
            </a:r>
          </a:p>
          <a:p>
            <a:pPr marL="0" indent="0">
              <a:lnSpc>
                <a:spcPct val="150000"/>
              </a:lnSpc>
              <a:buNone/>
            </a:pPr>
            <a:endParaRPr lang="en-US" altLang="zh-CN" dirty="0"/>
          </a:p>
          <a:p>
            <a:pPr marL="0" indent="0">
              <a:lnSpc>
                <a:spcPct val="150000"/>
              </a:lnSpc>
              <a:buNone/>
            </a:pPr>
            <a:r>
              <a:rPr lang="zh-CN" altLang="zh-CN" sz="1800" dirty="0"/>
              <a:t>具备自感知能力的生产要素和信息传输网络构成了工业互联网平台的硬件基础。工业互联网平台通常搭建</a:t>
            </a:r>
            <a:r>
              <a:rPr lang="en-US" altLang="zh-CN" sz="1800" dirty="0"/>
              <a:t>IaaS</a:t>
            </a:r>
            <a:r>
              <a:rPr lang="zh-CN" altLang="zh-CN" sz="1800" dirty="0"/>
              <a:t>或</a:t>
            </a:r>
            <a:r>
              <a:rPr lang="en-US" altLang="zh-CN" sz="1800" dirty="0"/>
              <a:t>PaaS</a:t>
            </a:r>
            <a:r>
              <a:rPr lang="zh-CN" altLang="zh-CN" sz="1800" dirty="0"/>
              <a:t>方式提供软件基础。</a:t>
            </a:r>
            <a:endParaRPr lang="en-US" altLang="zh-CN" sz="1800" dirty="0"/>
          </a:p>
          <a:p>
            <a:pPr marL="0" indent="0">
              <a:lnSpc>
                <a:spcPct val="150000"/>
              </a:lnSpc>
              <a:buNone/>
            </a:pPr>
            <a:endParaRPr lang="en-US" altLang="zh-CN" dirty="0"/>
          </a:p>
          <a:p>
            <a:pPr marL="0" indent="0">
              <a:lnSpc>
                <a:spcPct val="150000"/>
              </a:lnSpc>
              <a:buNone/>
            </a:pPr>
            <a:r>
              <a:rPr lang="zh-CN" altLang="zh-CN" sz="1800" dirty="0"/>
              <a:t>随着云计算技术的发展，在制造领域应用云平台技术也逐渐成为一种趋势。在云平台上进行相关制造活动是制造企业进行升级和转型的重要手段。基于云的仿真技术与智能制造的结合将成为制造系统仿真发展的必然趋势。</a:t>
            </a:r>
            <a:endParaRPr kumimoji="1" lang="zh-CN" altLang="en-US" dirty="0"/>
          </a:p>
        </p:txBody>
      </p:sp>
      <p:pic>
        <p:nvPicPr>
          <p:cNvPr id="6" name="图片 63">
            <a:extLst>
              <a:ext uri="{FF2B5EF4-FFF2-40B4-BE49-F238E27FC236}">
                <a16:creationId xmlns:a16="http://schemas.microsoft.com/office/drawing/2014/main" id="{5DAFA40F-C24C-0741-6160-C2E2F84684F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9109" y="1801820"/>
            <a:ext cx="5148263" cy="3405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96452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云计算 </a:t>
            </a:r>
            <a:r>
              <a:rPr kumimoji="1" lang="en-US" altLang="zh-CN" dirty="0"/>
              <a:t>—</a:t>
            </a:r>
            <a:r>
              <a:rPr kumimoji="1" lang="zh-CN" altLang="en-US" dirty="0"/>
              <a:t> 边缘计算</a:t>
            </a:r>
            <a:endParaRPr lang="zh-CN" altLang="en-US" dirty="0"/>
          </a:p>
        </p:txBody>
      </p:sp>
      <p:sp>
        <p:nvSpPr>
          <p:cNvPr id="5" name="文本框 4">
            <a:extLst>
              <a:ext uri="{FF2B5EF4-FFF2-40B4-BE49-F238E27FC236}">
                <a16:creationId xmlns:a16="http://schemas.microsoft.com/office/drawing/2014/main" id="{D2D170AB-BDF2-4E65-6678-7EB081EDCF8C}"/>
              </a:ext>
            </a:extLst>
          </p:cNvPr>
          <p:cNvSpPr txBox="1"/>
          <p:nvPr/>
        </p:nvSpPr>
        <p:spPr>
          <a:xfrm>
            <a:off x="6235641" y="1008470"/>
            <a:ext cx="5085949" cy="5219314"/>
          </a:xfrm>
          <a:prstGeom prst="rect">
            <a:avLst/>
          </a:prstGeom>
          <a:noFill/>
        </p:spPr>
        <p:txBody>
          <a:bodyPr wrap="square">
            <a:spAutoFit/>
          </a:bodyPr>
          <a:lstStyle/>
          <a:p>
            <a:pPr marL="0" indent="0">
              <a:lnSpc>
                <a:spcPct val="150000"/>
              </a:lnSpc>
              <a:buNone/>
            </a:pPr>
            <a:r>
              <a:rPr lang="zh-CN" altLang="en-US" sz="1600" dirty="0"/>
              <a:t>边缘计算</a:t>
            </a:r>
            <a:r>
              <a:rPr lang="en-US" altLang="zh-CN" sz="1600" dirty="0"/>
              <a:t>(</a:t>
            </a:r>
            <a:r>
              <a:rPr lang="en" altLang="zh-CN" sz="1600" dirty="0"/>
              <a:t>Edge computing)</a:t>
            </a:r>
            <a:r>
              <a:rPr lang="zh-CN" altLang="en-US" sz="1600" dirty="0"/>
              <a:t>是一种分布式计算模式，它使计算和数据存储更接近需要的位置，以提高响应时间和节省带宽。</a:t>
            </a:r>
          </a:p>
          <a:p>
            <a:pPr marL="0" indent="0">
              <a:lnSpc>
                <a:spcPct val="150000"/>
              </a:lnSpc>
              <a:buNone/>
            </a:pPr>
            <a:endParaRPr lang="zh-CN" altLang="en-US" sz="1600" dirty="0"/>
          </a:p>
          <a:p>
            <a:pPr marL="0" indent="0">
              <a:lnSpc>
                <a:spcPct val="150000"/>
              </a:lnSpc>
              <a:buNone/>
            </a:pPr>
            <a:r>
              <a:rPr lang="zh-CN" altLang="en-US" sz="1600" dirty="0"/>
              <a:t>边缘计算一般都配置于靠近设备端或数据源头的网络边缘侧，采用网络、计算、存储、应用等多种核心功能一体化开放平台，提供计算服务，从而获得及时的网络服务响应，满足敏捷连接、实时业务、智能分析、动态优化、安全与隐私保护等方面的需求</a:t>
            </a:r>
          </a:p>
          <a:p>
            <a:pPr marL="0" indent="0">
              <a:lnSpc>
                <a:spcPct val="150000"/>
              </a:lnSpc>
              <a:buNone/>
            </a:pPr>
            <a:endParaRPr lang="zh-CN" altLang="en-US" sz="1600" dirty="0"/>
          </a:p>
          <a:p>
            <a:pPr marL="0" indent="0">
              <a:lnSpc>
                <a:spcPct val="150000"/>
              </a:lnSpc>
              <a:buNone/>
            </a:pPr>
            <a:r>
              <a:rPr lang="zh-CN" altLang="en-US" sz="1600" dirty="0"/>
              <a:t>边缘计算为工业互联网</a:t>
            </a:r>
            <a:r>
              <a:rPr lang="en-US" altLang="zh-CN" sz="1600" dirty="0"/>
              <a:t>/</a:t>
            </a:r>
            <a:r>
              <a:rPr lang="zh-CN" altLang="en-US" sz="1600" dirty="0"/>
              <a:t>物联网、云计算在智能制造的实际应用，提供了便捷可行的技术途径和方案，可以有效地解决实际应用场景中的数据实时性、资源分散性和网络异构等问题</a:t>
            </a:r>
          </a:p>
        </p:txBody>
      </p:sp>
      <p:pic>
        <p:nvPicPr>
          <p:cNvPr id="7" name="图片 6">
            <a:extLst>
              <a:ext uri="{FF2B5EF4-FFF2-40B4-BE49-F238E27FC236}">
                <a16:creationId xmlns:a16="http://schemas.microsoft.com/office/drawing/2014/main" id="{9DA225FE-0132-839D-FB86-DC2ADFA65774}"/>
              </a:ext>
            </a:extLst>
          </p:cNvPr>
          <p:cNvPicPr>
            <a:picLocks noChangeAspect="1"/>
          </p:cNvPicPr>
          <p:nvPr/>
        </p:nvPicPr>
        <p:blipFill>
          <a:blip r:embed="rId3"/>
          <a:stretch>
            <a:fillRect/>
          </a:stretch>
        </p:blipFill>
        <p:spPr>
          <a:xfrm>
            <a:off x="566132" y="1970202"/>
            <a:ext cx="5669509" cy="3153266"/>
          </a:xfrm>
          <a:prstGeom prst="rect">
            <a:avLst/>
          </a:prstGeom>
        </p:spPr>
      </p:pic>
    </p:spTree>
    <p:extLst>
      <p:ext uri="{BB962C8B-B14F-4D97-AF65-F5344CB8AC3E}">
        <p14:creationId xmlns:p14="http://schemas.microsoft.com/office/powerpoint/2010/main" val="7237572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边缘计算应用场景</a:t>
            </a:r>
            <a:r>
              <a:rPr lang="en-US" altLang="zh-CN" dirty="0"/>
              <a:t>-</a:t>
            </a:r>
            <a:r>
              <a:rPr lang="zh-CN" altLang="en-US" dirty="0"/>
              <a:t>特斯拉</a:t>
            </a:r>
          </a:p>
        </p:txBody>
      </p:sp>
      <p:pic>
        <p:nvPicPr>
          <p:cNvPr id="3" name="Picture 2"/>
          <p:cNvPicPr>
            <a:picLocks noChangeAspect="1" noChangeArrowheads="1"/>
          </p:cNvPicPr>
          <p:nvPr/>
        </p:nvPicPr>
        <p:blipFill>
          <a:blip r:embed="rId2" cstate="screen">
            <a:lum bright="42000" contrast="60000"/>
            <a:extLst>
              <a:ext uri="{28A0092B-C50C-407E-A947-70E740481C1C}">
                <a14:useLocalDpi xmlns:a14="http://schemas.microsoft.com/office/drawing/2010/main"/>
              </a:ext>
            </a:extLst>
          </a:blip>
          <a:srcRect/>
          <a:stretch>
            <a:fillRect/>
          </a:stretch>
        </p:blipFill>
        <p:spPr bwMode="auto">
          <a:xfrm>
            <a:off x="5615949" y="5350820"/>
            <a:ext cx="5844857" cy="1183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90665" y="1269935"/>
            <a:ext cx="2559377" cy="1613292"/>
          </a:xfrm>
          <a:prstGeom prst="rect">
            <a:avLst/>
          </a:prstGeom>
        </p:spPr>
      </p:pic>
      <p:pic>
        <p:nvPicPr>
          <p:cNvPr id="5" name="图片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096104" y="4065360"/>
            <a:ext cx="1784877" cy="1081349"/>
          </a:xfrm>
          <a:prstGeom prst="rect">
            <a:avLst/>
          </a:prstGeom>
        </p:spPr>
      </p:pic>
      <p:sp>
        <p:nvSpPr>
          <p:cNvPr id="6" name="Oval 83"/>
          <p:cNvSpPr/>
          <p:nvPr/>
        </p:nvSpPr>
        <p:spPr bwMode="ltGray">
          <a:xfrm>
            <a:off x="6886062" y="4115071"/>
            <a:ext cx="242676" cy="242676"/>
          </a:xfrm>
          <a:prstGeom prst="ellipse">
            <a:avLst/>
          </a:prstGeom>
          <a:solidFill>
            <a:srgbClr val="C00000"/>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lnSpc>
                <a:spcPct val="90000"/>
              </a:lnSpc>
              <a:spcBef>
                <a:spcPct val="0"/>
              </a:spcBef>
              <a:spcAft>
                <a:spcPct val="0"/>
              </a:spcAft>
            </a:pPr>
            <a:endParaRPr lang="en-US" sz="1600" dirty="0">
              <a:solidFill>
                <a:prstClr val="white"/>
              </a:solidFill>
              <a:latin typeface="微软雅黑" panose="020B0503020204020204" pitchFamily="34" charset="-122"/>
              <a:ea typeface="微软雅黑" panose="020B0503020204020204" pitchFamily="34" charset="-122"/>
            </a:endParaRPr>
          </a:p>
        </p:txBody>
      </p:sp>
      <p:sp>
        <p:nvSpPr>
          <p:cNvPr id="7" name="Freeform 94"/>
          <p:cNvSpPr/>
          <p:nvPr/>
        </p:nvSpPr>
        <p:spPr bwMode="ltGray">
          <a:xfrm rot="21431908">
            <a:off x="6965334" y="3485921"/>
            <a:ext cx="60959" cy="568259"/>
          </a:xfrm>
          <a:custGeom>
            <a:avLst/>
            <a:gdLst>
              <a:gd name="connsiteX0" fmla="*/ 228600 w 228600"/>
              <a:gd name="connsiteY0" fmla="*/ 0 h 1116106"/>
              <a:gd name="connsiteX1" fmla="*/ 0 w 228600"/>
              <a:gd name="connsiteY1" fmla="*/ 1116106 h 1116106"/>
            </a:gdLst>
            <a:ahLst/>
            <a:cxnLst>
              <a:cxn ang="0">
                <a:pos x="connsiteX0" y="connsiteY0"/>
              </a:cxn>
              <a:cxn ang="0">
                <a:pos x="connsiteX1" y="connsiteY1"/>
              </a:cxn>
            </a:cxnLst>
            <a:rect l="l" t="t" r="r" b="b"/>
            <a:pathLst>
              <a:path w="228600" h="1116106">
                <a:moveTo>
                  <a:pt x="228600" y="0"/>
                </a:moveTo>
                <a:lnTo>
                  <a:pt x="0" y="1116106"/>
                </a:lnTo>
              </a:path>
            </a:pathLst>
          </a:custGeom>
          <a:noFill/>
          <a:ln w="254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600" dirty="0">
              <a:solidFill>
                <a:prstClr val="white"/>
              </a:solidFill>
              <a:latin typeface="微软雅黑" panose="020B0503020204020204" pitchFamily="34" charset="-122"/>
              <a:ea typeface="微软雅黑" panose="020B0503020204020204" pitchFamily="34" charset="-122"/>
            </a:endParaRPr>
          </a:p>
        </p:txBody>
      </p:sp>
      <p:sp>
        <p:nvSpPr>
          <p:cNvPr id="8" name="TextBox 73"/>
          <p:cNvSpPr txBox="1"/>
          <p:nvPr/>
        </p:nvSpPr>
        <p:spPr>
          <a:xfrm>
            <a:off x="8315960" y="4353890"/>
            <a:ext cx="1320723" cy="369332"/>
          </a:xfrm>
          <a:prstGeom prst="rect">
            <a:avLst/>
          </a:prstGeom>
          <a:noFill/>
        </p:spPr>
        <p:txBody>
          <a:bodyPr wrap="square" lIns="0" tIns="0" rIns="0" bIns="0" rtlCol="0">
            <a:noAutofit/>
          </a:bodyPr>
          <a:lstStyle/>
          <a:p>
            <a:pPr defTabSz="608483"/>
            <a:r>
              <a:rPr lang="zh-CN" altLang="en-US" sz="1200" dirty="0">
                <a:solidFill>
                  <a:prstClr val="black"/>
                </a:solidFill>
                <a:latin typeface="微软雅黑" panose="020B0503020204020204" pitchFamily="34" charset="-122"/>
                <a:ea typeface="微软雅黑" panose="020B0503020204020204" pitchFamily="34" charset="-122"/>
              </a:rPr>
              <a:t>门把手</a:t>
            </a:r>
            <a:endParaRPr lang="en-US" altLang="zh-CN" sz="1200" dirty="0">
              <a:solidFill>
                <a:prstClr val="black"/>
              </a:solidFill>
              <a:latin typeface="微软雅黑" panose="020B0503020204020204" pitchFamily="34" charset="-122"/>
              <a:ea typeface="微软雅黑" panose="020B0503020204020204" pitchFamily="34" charset="-122"/>
            </a:endParaRPr>
          </a:p>
          <a:p>
            <a:pPr defTabSz="608483"/>
            <a:r>
              <a:rPr lang="zh-CN" altLang="en-US" sz="1200" dirty="0">
                <a:solidFill>
                  <a:prstClr val="black"/>
                </a:solidFill>
                <a:latin typeface="微软雅黑" panose="020B0503020204020204" pitchFamily="34" charset="-122"/>
                <a:ea typeface="微软雅黑" panose="020B0503020204020204" pitchFamily="34" charset="-122"/>
              </a:rPr>
              <a:t>电动车窗</a:t>
            </a:r>
            <a:endParaRPr lang="en-US" altLang="zh-CN" sz="1200" dirty="0">
              <a:solidFill>
                <a:prstClr val="black"/>
              </a:solidFill>
              <a:latin typeface="微软雅黑" panose="020B0503020204020204" pitchFamily="34" charset="-122"/>
              <a:ea typeface="微软雅黑" panose="020B0503020204020204" pitchFamily="34" charset="-122"/>
            </a:endParaRPr>
          </a:p>
          <a:p>
            <a:pPr defTabSz="608483"/>
            <a:r>
              <a:rPr lang="en-US" sz="1200" dirty="0">
                <a:solidFill>
                  <a:prstClr val="black"/>
                </a:solidFill>
                <a:latin typeface="微软雅黑" panose="020B0503020204020204" pitchFamily="34" charset="-122"/>
                <a:ea typeface="微软雅黑" panose="020B0503020204020204" pitchFamily="34" charset="-122"/>
              </a:rPr>
              <a:t>……</a:t>
            </a:r>
          </a:p>
        </p:txBody>
      </p:sp>
      <p:sp>
        <p:nvSpPr>
          <p:cNvPr id="9" name="Freeform 405"/>
          <p:cNvSpPr>
            <a:spLocks/>
          </p:cNvSpPr>
          <p:nvPr/>
        </p:nvSpPr>
        <p:spPr bwMode="auto">
          <a:xfrm>
            <a:off x="6202400" y="1542657"/>
            <a:ext cx="1367323" cy="658385"/>
          </a:xfrm>
          <a:custGeom>
            <a:avLst/>
            <a:gdLst>
              <a:gd name="T0" fmla="*/ 91 w 601"/>
              <a:gd name="T1" fmla="*/ 323 h 323"/>
              <a:gd name="T2" fmla="*/ 55 w 601"/>
              <a:gd name="T3" fmla="*/ 317 h 323"/>
              <a:gd name="T4" fmla="*/ 27 w 601"/>
              <a:gd name="T5" fmla="*/ 297 h 323"/>
              <a:gd name="T6" fmla="*/ 7 w 601"/>
              <a:gd name="T7" fmla="*/ 268 h 323"/>
              <a:gd name="T8" fmla="*/ 0 w 601"/>
              <a:gd name="T9" fmla="*/ 233 h 323"/>
              <a:gd name="T10" fmla="*/ 3 w 601"/>
              <a:gd name="T11" fmla="*/ 218 h 323"/>
              <a:gd name="T12" fmla="*/ 14 w 601"/>
              <a:gd name="T13" fmla="*/ 189 h 323"/>
              <a:gd name="T14" fmla="*/ 31 w 601"/>
              <a:gd name="T15" fmla="*/ 165 h 323"/>
              <a:gd name="T16" fmla="*/ 60 w 601"/>
              <a:gd name="T17" fmla="*/ 150 h 323"/>
              <a:gd name="T18" fmla="*/ 86 w 601"/>
              <a:gd name="T19" fmla="*/ 143 h 323"/>
              <a:gd name="T20" fmla="*/ 86 w 601"/>
              <a:gd name="T21" fmla="*/ 130 h 323"/>
              <a:gd name="T22" fmla="*/ 95 w 601"/>
              <a:gd name="T23" fmla="*/ 99 h 323"/>
              <a:gd name="T24" fmla="*/ 113 w 601"/>
              <a:gd name="T25" fmla="*/ 75 h 323"/>
              <a:gd name="T26" fmla="*/ 137 w 601"/>
              <a:gd name="T27" fmla="*/ 57 h 323"/>
              <a:gd name="T28" fmla="*/ 168 w 601"/>
              <a:gd name="T29" fmla="*/ 51 h 323"/>
              <a:gd name="T30" fmla="*/ 183 w 601"/>
              <a:gd name="T31" fmla="*/ 53 h 323"/>
              <a:gd name="T32" fmla="*/ 209 w 601"/>
              <a:gd name="T33" fmla="*/ 62 h 323"/>
              <a:gd name="T34" fmla="*/ 216 w 601"/>
              <a:gd name="T35" fmla="*/ 53 h 323"/>
              <a:gd name="T36" fmla="*/ 240 w 601"/>
              <a:gd name="T37" fmla="*/ 31 h 323"/>
              <a:gd name="T38" fmla="*/ 269 w 601"/>
              <a:gd name="T39" fmla="*/ 13 h 323"/>
              <a:gd name="T40" fmla="*/ 300 w 601"/>
              <a:gd name="T41" fmla="*/ 4 h 323"/>
              <a:gd name="T42" fmla="*/ 333 w 601"/>
              <a:gd name="T43" fmla="*/ 0 h 323"/>
              <a:gd name="T44" fmla="*/ 352 w 601"/>
              <a:gd name="T45" fmla="*/ 2 h 323"/>
              <a:gd name="T46" fmla="*/ 394 w 601"/>
              <a:gd name="T47" fmla="*/ 13 h 323"/>
              <a:gd name="T48" fmla="*/ 429 w 601"/>
              <a:gd name="T49" fmla="*/ 35 h 323"/>
              <a:gd name="T50" fmla="*/ 456 w 601"/>
              <a:gd name="T51" fmla="*/ 64 h 323"/>
              <a:gd name="T52" fmla="*/ 473 w 601"/>
              <a:gd name="T53" fmla="*/ 92 h 323"/>
              <a:gd name="T54" fmla="*/ 482 w 601"/>
              <a:gd name="T55" fmla="*/ 90 h 323"/>
              <a:gd name="T56" fmla="*/ 484 w 601"/>
              <a:gd name="T57" fmla="*/ 90 h 323"/>
              <a:gd name="T58" fmla="*/ 531 w 601"/>
              <a:gd name="T59" fmla="*/ 101 h 323"/>
              <a:gd name="T60" fmla="*/ 568 w 601"/>
              <a:gd name="T61" fmla="*/ 125 h 323"/>
              <a:gd name="T62" fmla="*/ 592 w 601"/>
              <a:gd name="T63" fmla="*/ 163 h 323"/>
              <a:gd name="T64" fmla="*/ 601 w 601"/>
              <a:gd name="T65" fmla="*/ 207 h 323"/>
              <a:gd name="T66" fmla="*/ 599 w 601"/>
              <a:gd name="T67" fmla="*/ 227 h 323"/>
              <a:gd name="T68" fmla="*/ 588 w 601"/>
              <a:gd name="T69" fmla="*/ 260 h 323"/>
              <a:gd name="T70" fmla="*/ 568 w 601"/>
              <a:gd name="T71" fmla="*/ 288 h 323"/>
              <a:gd name="T72" fmla="*/ 539 w 601"/>
              <a:gd name="T73" fmla="*/ 310 h 323"/>
              <a:gd name="T74" fmla="*/ 522 w 601"/>
              <a:gd name="T75" fmla="*/ 317 h 323"/>
              <a:gd name="T76" fmla="*/ 484 w 601"/>
              <a:gd name="T77" fmla="*/ 323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1" h="323">
                <a:moveTo>
                  <a:pt x="91" y="323"/>
                </a:moveTo>
                <a:lnTo>
                  <a:pt x="91" y="323"/>
                </a:lnTo>
                <a:lnTo>
                  <a:pt x="73" y="321"/>
                </a:lnTo>
                <a:lnTo>
                  <a:pt x="55" y="317"/>
                </a:lnTo>
                <a:lnTo>
                  <a:pt x="40" y="308"/>
                </a:lnTo>
                <a:lnTo>
                  <a:pt x="27" y="297"/>
                </a:lnTo>
                <a:lnTo>
                  <a:pt x="16" y="284"/>
                </a:lnTo>
                <a:lnTo>
                  <a:pt x="7" y="268"/>
                </a:lnTo>
                <a:lnTo>
                  <a:pt x="3" y="253"/>
                </a:lnTo>
                <a:lnTo>
                  <a:pt x="0" y="233"/>
                </a:lnTo>
                <a:lnTo>
                  <a:pt x="0" y="233"/>
                </a:lnTo>
                <a:lnTo>
                  <a:pt x="3" y="218"/>
                </a:lnTo>
                <a:lnTo>
                  <a:pt x="7" y="202"/>
                </a:lnTo>
                <a:lnTo>
                  <a:pt x="14" y="189"/>
                </a:lnTo>
                <a:lnTo>
                  <a:pt x="22" y="176"/>
                </a:lnTo>
                <a:lnTo>
                  <a:pt x="31" y="165"/>
                </a:lnTo>
                <a:lnTo>
                  <a:pt x="44" y="156"/>
                </a:lnTo>
                <a:lnTo>
                  <a:pt x="60" y="150"/>
                </a:lnTo>
                <a:lnTo>
                  <a:pt x="75" y="145"/>
                </a:lnTo>
                <a:lnTo>
                  <a:pt x="86" y="143"/>
                </a:lnTo>
                <a:lnTo>
                  <a:pt x="86" y="130"/>
                </a:lnTo>
                <a:lnTo>
                  <a:pt x="86" y="130"/>
                </a:lnTo>
                <a:lnTo>
                  <a:pt x="88" y="114"/>
                </a:lnTo>
                <a:lnTo>
                  <a:pt x="95" y="99"/>
                </a:lnTo>
                <a:lnTo>
                  <a:pt x="102" y="86"/>
                </a:lnTo>
                <a:lnTo>
                  <a:pt x="113" y="75"/>
                </a:lnTo>
                <a:lnTo>
                  <a:pt x="124" y="66"/>
                </a:lnTo>
                <a:lnTo>
                  <a:pt x="137" y="57"/>
                </a:lnTo>
                <a:lnTo>
                  <a:pt x="152" y="53"/>
                </a:lnTo>
                <a:lnTo>
                  <a:pt x="168" y="51"/>
                </a:lnTo>
                <a:lnTo>
                  <a:pt x="168" y="51"/>
                </a:lnTo>
                <a:lnTo>
                  <a:pt x="183" y="53"/>
                </a:lnTo>
                <a:lnTo>
                  <a:pt x="198" y="57"/>
                </a:lnTo>
                <a:lnTo>
                  <a:pt x="209" y="62"/>
                </a:lnTo>
                <a:lnTo>
                  <a:pt x="216" y="53"/>
                </a:lnTo>
                <a:lnTo>
                  <a:pt x="216" y="53"/>
                </a:lnTo>
                <a:lnTo>
                  <a:pt x="227" y="42"/>
                </a:lnTo>
                <a:lnTo>
                  <a:pt x="240" y="31"/>
                </a:lnTo>
                <a:lnTo>
                  <a:pt x="253" y="22"/>
                </a:lnTo>
                <a:lnTo>
                  <a:pt x="269" y="13"/>
                </a:lnTo>
                <a:lnTo>
                  <a:pt x="284" y="9"/>
                </a:lnTo>
                <a:lnTo>
                  <a:pt x="300" y="4"/>
                </a:lnTo>
                <a:lnTo>
                  <a:pt x="315" y="0"/>
                </a:lnTo>
                <a:lnTo>
                  <a:pt x="333" y="0"/>
                </a:lnTo>
                <a:lnTo>
                  <a:pt x="333" y="0"/>
                </a:lnTo>
                <a:lnTo>
                  <a:pt x="352" y="2"/>
                </a:lnTo>
                <a:lnTo>
                  <a:pt x="374" y="7"/>
                </a:lnTo>
                <a:lnTo>
                  <a:pt x="394" y="13"/>
                </a:lnTo>
                <a:lnTo>
                  <a:pt x="412" y="22"/>
                </a:lnTo>
                <a:lnTo>
                  <a:pt x="429" y="35"/>
                </a:lnTo>
                <a:lnTo>
                  <a:pt x="443" y="48"/>
                </a:lnTo>
                <a:lnTo>
                  <a:pt x="456" y="64"/>
                </a:lnTo>
                <a:lnTo>
                  <a:pt x="469" y="84"/>
                </a:lnTo>
                <a:lnTo>
                  <a:pt x="473" y="92"/>
                </a:lnTo>
                <a:lnTo>
                  <a:pt x="482" y="90"/>
                </a:lnTo>
                <a:lnTo>
                  <a:pt x="482" y="90"/>
                </a:lnTo>
                <a:lnTo>
                  <a:pt x="484" y="90"/>
                </a:lnTo>
                <a:lnTo>
                  <a:pt x="484" y="90"/>
                </a:lnTo>
                <a:lnTo>
                  <a:pt x="509" y="95"/>
                </a:lnTo>
                <a:lnTo>
                  <a:pt x="531" y="101"/>
                </a:lnTo>
                <a:lnTo>
                  <a:pt x="550" y="112"/>
                </a:lnTo>
                <a:lnTo>
                  <a:pt x="568" y="125"/>
                </a:lnTo>
                <a:lnTo>
                  <a:pt x="581" y="143"/>
                </a:lnTo>
                <a:lnTo>
                  <a:pt x="592" y="163"/>
                </a:lnTo>
                <a:lnTo>
                  <a:pt x="599" y="185"/>
                </a:lnTo>
                <a:lnTo>
                  <a:pt x="601" y="207"/>
                </a:lnTo>
                <a:lnTo>
                  <a:pt x="601" y="207"/>
                </a:lnTo>
                <a:lnTo>
                  <a:pt x="599" y="227"/>
                </a:lnTo>
                <a:lnTo>
                  <a:pt x="594" y="244"/>
                </a:lnTo>
                <a:lnTo>
                  <a:pt x="588" y="260"/>
                </a:lnTo>
                <a:lnTo>
                  <a:pt x="579" y="275"/>
                </a:lnTo>
                <a:lnTo>
                  <a:pt x="568" y="288"/>
                </a:lnTo>
                <a:lnTo>
                  <a:pt x="555" y="301"/>
                </a:lnTo>
                <a:lnTo>
                  <a:pt x="539" y="310"/>
                </a:lnTo>
                <a:lnTo>
                  <a:pt x="522" y="317"/>
                </a:lnTo>
                <a:lnTo>
                  <a:pt x="522" y="317"/>
                </a:lnTo>
                <a:lnTo>
                  <a:pt x="504" y="321"/>
                </a:lnTo>
                <a:lnTo>
                  <a:pt x="484" y="323"/>
                </a:lnTo>
                <a:lnTo>
                  <a:pt x="91" y="323"/>
                </a:lnTo>
                <a:close/>
              </a:path>
            </a:pathLst>
          </a:custGeom>
          <a:noFill/>
          <a:ln w="28575">
            <a:solidFill>
              <a:srgbClr val="C00000"/>
            </a:solidFill>
          </a:ln>
        </p:spPr>
        <p:txBody>
          <a:bodyPr vert="horz" wrap="square" lIns="0" tIns="81280" rIns="0" bIns="81280" numCol="1" anchor="ctr" anchorCtr="1" compatLnSpc="1">
            <a:prstTxWarp prst="textNoShape">
              <a:avLst/>
            </a:prstTxWarp>
          </a:bodyPr>
          <a:lstStyle/>
          <a:p>
            <a:pPr defTabSz="1625478"/>
            <a:endParaRPr lang="zh-CN" altLang="en-US" sz="1600" spc="-89" dirty="0">
              <a:solidFill>
                <a:srgbClr val="262626">
                  <a:lumMod val="95000"/>
                  <a:lumOff val="5000"/>
                </a:srgbClr>
              </a:solidFill>
              <a:latin typeface="微软雅黑" panose="020B0503020204020204" pitchFamily="34" charset="-122"/>
              <a:ea typeface="微软雅黑" panose="020B0503020204020204" pitchFamily="34" charset="-122"/>
              <a:cs typeface="Microsoft YaHei" charset="0"/>
            </a:endParaRPr>
          </a:p>
        </p:txBody>
      </p:sp>
      <p:sp>
        <p:nvSpPr>
          <p:cNvPr id="10" name="Freeform 94"/>
          <p:cNvSpPr/>
          <p:nvPr/>
        </p:nvSpPr>
        <p:spPr bwMode="ltGray">
          <a:xfrm rot="21431908" flipH="1">
            <a:off x="7569293" y="1770269"/>
            <a:ext cx="1406379" cy="60959"/>
          </a:xfrm>
          <a:custGeom>
            <a:avLst/>
            <a:gdLst>
              <a:gd name="connsiteX0" fmla="*/ 228600 w 228600"/>
              <a:gd name="connsiteY0" fmla="*/ 0 h 1116106"/>
              <a:gd name="connsiteX1" fmla="*/ 0 w 228600"/>
              <a:gd name="connsiteY1" fmla="*/ 1116106 h 1116106"/>
            </a:gdLst>
            <a:ahLst/>
            <a:cxnLst>
              <a:cxn ang="0">
                <a:pos x="connsiteX0" y="connsiteY0"/>
              </a:cxn>
              <a:cxn ang="0">
                <a:pos x="connsiteX1" y="connsiteY1"/>
              </a:cxn>
            </a:cxnLst>
            <a:rect l="l" t="t" r="r" b="b"/>
            <a:pathLst>
              <a:path w="228600" h="1116106">
                <a:moveTo>
                  <a:pt x="228600" y="0"/>
                </a:moveTo>
                <a:lnTo>
                  <a:pt x="0" y="1116106"/>
                </a:lnTo>
              </a:path>
            </a:pathLst>
          </a:custGeom>
          <a:noFill/>
          <a:ln w="254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600" dirty="0">
              <a:solidFill>
                <a:prstClr val="white"/>
              </a:solidFill>
              <a:latin typeface="微软雅黑" panose="020B0503020204020204" pitchFamily="34" charset="-122"/>
              <a:ea typeface="微软雅黑" panose="020B0503020204020204" pitchFamily="34" charset="-122"/>
            </a:endParaRPr>
          </a:p>
        </p:txBody>
      </p:sp>
      <p:sp>
        <p:nvSpPr>
          <p:cNvPr id="11" name="Oval 83"/>
          <p:cNvSpPr/>
          <p:nvPr/>
        </p:nvSpPr>
        <p:spPr bwMode="ltGray">
          <a:xfrm>
            <a:off x="9016135" y="1584050"/>
            <a:ext cx="242676" cy="242676"/>
          </a:xfrm>
          <a:prstGeom prst="ellipse">
            <a:avLst/>
          </a:prstGeom>
          <a:solidFill>
            <a:srgbClr val="C00000"/>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lnSpc>
                <a:spcPct val="90000"/>
              </a:lnSpc>
              <a:spcBef>
                <a:spcPct val="0"/>
              </a:spcBef>
              <a:spcAft>
                <a:spcPct val="0"/>
              </a:spcAft>
            </a:pPr>
            <a:endParaRPr lang="en-US" sz="1600" dirty="0">
              <a:solidFill>
                <a:prstClr val="white"/>
              </a:solidFill>
              <a:latin typeface="微软雅黑" panose="020B0503020204020204" pitchFamily="34" charset="-122"/>
              <a:ea typeface="微软雅黑" panose="020B0503020204020204" pitchFamily="34" charset="-122"/>
            </a:endParaRPr>
          </a:p>
        </p:txBody>
      </p:sp>
      <p:sp>
        <p:nvSpPr>
          <p:cNvPr id="12" name="Oval 83"/>
          <p:cNvSpPr/>
          <p:nvPr/>
        </p:nvSpPr>
        <p:spPr bwMode="ltGray">
          <a:xfrm>
            <a:off x="9840418" y="2577403"/>
            <a:ext cx="242676" cy="242676"/>
          </a:xfrm>
          <a:prstGeom prst="ellipse">
            <a:avLst/>
          </a:prstGeom>
          <a:solidFill>
            <a:srgbClr val="C00000"/>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lnSpc>
                <a:spcPct val="90000"/>
              </a:lnSpc>
            </a:pPr>
            <a:endParaRPr lang="en-US" sz="1600" dirty="0">
              <a:solidFill>
                <a:prstClr val="white"/>
              </a:solidFill>
              <a:latin typeface="微软雅黑" panose="020B0503020204020204" pitchFamily="34" charset="-122"/>
              <a:ea typeface="微软雅黑" panose="020B0503020204020204" pitchFamily="34" charset="-122"/>
            </a:endParaRPr>
          </a:p>
        </p:txBody>
      </p:sp>
      <p:sp>
        <p:nvSpPr>
          <p:cNvPr id="13" name="Freeform 94"/>
          <p:cNvSpPr/>
          <p:nvPr/>
        </p:nvSpPr>
        <p:spPr bwMode="ltGray">
          <a:xfrm rot="21431908" flipH="1">
            <a:off x="7606391" y="1953384"/>
            <a:ext cx="2216725" cy="762161"/>
          </a:xfrm>
          <a:custGeom>
            <a:avLst/>
            <a:gdLst>
              <a:gd name="connsiteX0" fmla="*/ 228600 w 228600"/>
              <a:gd name="connsiteY0" fmla="*/ 0 h 1116106"/>
              <a:gd name="connsiteX1" fmla="*/ 0 w 228600"/>
              <a:gd name="connsiteY1" fmla="*/ 1116106 h 1116106"/>
            </a:gdLst>
            <a:ahLst/>
            <a:cxnLst>
              <a:cxn ang="0">
                <a:pos x="connsiteX0" y="connsiteY0"/>
              </a:cxn>
              <a:cxn ang="0">
                <a:pos x="connsiteX1" y="connsiteY1"/>
              </a:cxn>
            </a:cxnLst>
            <a:rect l="l" t="t" r="r" b="b"/>
            <a:pathLst>
              <a:path w="228600" h="1116106">
                <a:moveTo>
                  <a:pt x="228600" y="0"/>
                </a:moveTo>
                <a:lnTo>
                  <a:pt x="0" y="1116106"/>
                </a:lnTo>
              </a:path>
            </a:pathLst>
          </a:custGeom>
          <a:noFill/>
          <a:ln w="254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600" dirty="0">
              <a:solidFill>
                <a:prstClr val="white"/>
              </a:solidFill>
              <a:latin typeface="微软雅黑" panose="020B0503020204020204" pitchFamily="34" charset="-122"/>
              <a:ea typeface="微软雅黑" panose="020B0503020204020204" pitchFamily="34" charset="-122"/>
            </a:endParaRPr>
          </a:p>
        </p:txBody>
      </p:sp>
      <p:sp>
        <p:nvSpPr>
          <p:cNvPr id="14" name="TextBox 73"/>
          <p:cNvSpPr txBox="1"/>
          <p:nvPr/>
        </p:nvSpPr>
        <p:spPr>
          <a:xfrm>
            <a:off x="10422733" y="1594943"/>
            <a:ext cx="1320723" cy="369332"/>
          </a:xfrm>
          <a:prstGeom prst="rect">
            <a:avLst/>
          </a:prstGeom>
          <a:noFill/>
        </p:spPr>
        <p:txBody>
          <a:bodyPr wrap="square" lIns="0" tIns="0" rIns="0" bIns="0" rtlCol="0">
            <a:noAutofit/>
          </a:bodyPr>
          <a:lstStyle/>
          <a:p>
            <a:pPr defTabSz="608483"/>
            <a:r>
              <a:rPr lang="zh-CN" altLang="en-US" sz="1600" dirty="0">
                <a:solidFill>
                  <a:prstClr val="black"/>
                </a:solidFill>
                <a:latin typeface="微软雅黑" panose="020B0503020204020204" pitchFamily="34" charset="-122"/>
                <a:ea typeface="微软雅黑" panose="020B0503020204020204" pitchFamily="34" charset="-122"/>
              </a:rPr>
              <a:t>供应商</a:t>
            </a:r>
            <a:endParaRPr lang="en-US" altLang="zh-CN" sz="1600" dirty="0">
              <a:solidFill>
                <a:prstClr val="black"/>
              </a:solidFill>
              <a:latin typeface="微软雅黑" panose="020B0503020204020204" pitchFamily="34" charset="-122"/>
              <a:ea typeface="微软雅黑" panose="020B0503020204020204" pitchFamily="34" charset="-122"/>
            </a:endParaRPr>
          </a:p>
          <a:p>
            <a:pPr defTabSz="608483"/>
            <a:endParaRPr lang="en-US" sz="1600" dirty="0">
              <a:solidFill>
                <a:prstClr val="black"/>
              </a:solidFill>
              <a:latin typeface="微软雅黑" panose="020B0503020204020204" pitchFamily="34" charset="-122"/>
              <a:ea typeface="微软雅黑" panose="020B0503020204020204" pitchFamily="34" charset="-122"/>
            </a:endParaRPr>
          </a:p>
          <a:p>
            <a:pPr defTabSz="608483"/>
            <a:r>
              <a:rPr lang="zh-CN" altLang="en-US" sz="1600" dirty="0">
                <a:solidFill>
                  <a:prstClr val="black"/>
                </a:solidFill>
                <a:latin typeface="微软雅黑" panose="020B0503020204020204" pitchFamily="34" charset="-122"/>
                <a:ea typeface="微软雅黑" panose="020B0503020204020204" pitchFamily="34" charset="-122"/>
              </a:rPr>
              <a:t>监测与调试</a:t>
            </a:r>
            <a:endParaRPr lang="en-US" sz="1600" dirty="0">
              <a:solidFill>
                <a:prstClr val="black"/>
              </a:solidFill>
              <a:latin typeface="微软雅黑" panose="020B0503020204020204" pitchFamily="34" charset="-122"/>
              <a:ea typeface="微软雅黑" panose="020B0503020204020204" pitchFamily="34" charset="-122"/>
            </a:endParaRPr>
          </a:p>
        </p:txBody>
      </p:sp>
      <p:pic>
        <p:nvPicPr>
          <p:cNvPr id="15" name="Picture 10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096104" y="2577401"/>
            <a:ext cx="1598973" cy="924856"/>
          </a:xfrm>
          <a:prstGeom prst="rect">
            <a:avLst/>
          </a:prstGeom>
        </p:spPr>
      </p:pic>
      <p:sp>
        <p:nvSpPr>
          <p:cNvPr id="16" name="TextBox 73"/>
          <p:cNvSpPr txBox="1"/>
          <p:nvPr/>
        </p:nvSpPr>
        <p:spPr>
          <a:xfrm>
            <a:off x="8234660" y="3117999"/>
            <a:ext cx="1320723" cy="369332"/>
          </a:xfrm>
          <a:prstGeom prst="rect">
            <a:avLst/>
          </a:prstGeom>
          <a:noFill/>
        </p:spPr>
        <p:txBody>
          <a:bodyPr wrap="square" lIns="0" tIns="0" rIns="0" bIns="0" rtlCol="0">
            <a:noAutofit/>
          </a:bodyPr>
          <a:lstStyle/>
          <a:p>
            <a:pPr defTabSz="608483"/>
            <a:r>
              <a:rPr lang="en-US" altLang="zh-CN" sz="1200" dirty="0">
                <a:solidFill>
                  <a:prstClr val="black"/>
                </a:solidFill>
                <a:latin typeface="微软雅黑" panose="020B0503020204020204" pitchFamily="34" charset="-122"/>
                <a:ea typeface="微软雅黑" panose="020B0503020204020204" pitchFamily="34" charset="-122"/>
              </a:rPr>
              <a:t>440</a:t>
            </a:r>
            <a:r>
              <a:rPr lang="zh-CN" altLang="en-US" sz="1200" dirty="0">
                <a:solidFill>
                  <a:prstClr val="black"/>
                </a:solidFill>
                <a:latin typeface="微软雅黑" panose="020B0503020204020204" pitchFamily="34" charset="-122"/>
                <a:ea typeface="微软雅黑" panose="020B0503020204020204" pitchFamily="34" charset="-122"/>
              </a:rPr>
              <a:t>个网关服务器</a:t>
            </a:r>
            <a:endParaRPr lang="en-US" altLang="zh-CN" sz="1200" dirty="0">
              <a:solidFill>
                <a:prstClr val="black"/>
              </a:solidFill>
              <a:latin typeface="微软雅黑" panose="020B0503020204020204" pitchFamily="34" charset="-122"/>
              <a:ea typeface="微软雅黑" panose="020B0503020204020204" pitchFamily="34" charset="-122"/>
            </a:endParaRPr>
          </a:p>
        </p:txBody>
      </p:sp>
      <p:sp>
        <p:nvSpPr>
          <p:cNvPr id="17" name="Freeform 94"/>
          <p:cNvSpPr/>
          <p:nvPr/>
        </p:nvSpPr>
        <p:spPr bwMode="ltGray">
          <a:xfrm rot="21431908">
            <a:off x="6926741" y="2241088"/>
            <a:ext cx="60959" cy="803109"/>
          </a:xfrm>
          <a:custGeom>
            <a:avLst/>
            <a:gdLst>
              <a:gd name="connsiteX0" fmla="*/ 228600 w 228600"/>
              <a:gd name="connsiteY0" fmla="*/ 0 h 1116106"/>
              <a:gd name="connsiteX1" fmla="*/ 0 w 228600"/>
              <a:gd name="connsiteY1" fmla="*/ 1116106 h 1116106"/>
            </a:gdLst>
            <a:ahLst/>
            <a:cxnLst>
              <a:cxn ang="0">
                <a:pos x="connsiteX0" y="connsiteY0"/>
              </a:cxn>
              <a:cxn ang="0">
                <a:pos x="connsiteX1" y="connsiteY1"/>
              </a:cxn>
            </a:cxnLst>
            <a:rect l="l" t="t" r="r" b="b"/>
            <a:pathLst>
              <a:path w="228600" h="1116106">
                <a:moveTo>
                  <a:pt x="228600" y="0"/>
                </a:moveTo>
                <a:lnTo>
                  <a:pt x="0" y="1116106"/>
                </a:lnTo>
              </a:path>
            </a:pathLst>
          </a:custGeom>
          <a:noFill/>
          <a:ln w="254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600" dirty="0">
              <a:solidFill>
                <a:prstClr val="white"/>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09811" y="3219719"/>
            <a:ext cx="3756128" cy="3219719"/>
          </a:xfrm>
          <a:prstGeom prst="rect">
            <a:avLst/>
          </a:prstGeom>
        </p:spPr>
      </p:pic>
      <p:cxnSp>
        <p:nvCxnSpPr>
          <p:cNvPr id="21" name="直接连接符 20"/>
          <p:cNvCxnSpPr/>
          <p:nvPr/>
        </p:nvCxnSpPr>
        <p:spPr>
          <a:xfrm>
            <a:off x="5151550" y="1403797"/>
            <a:ext cx="12879" cy="466215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13000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工业互联网 </a:t>
            </a:r>
            <a:r>
              <a:rPr kumimoji="1" lang="en-US" altLang="zh-CN" dirty="0"/>
              <a:t>—</a:t>
            </a:r>
            <a:r>
              <a:rPr kumimoji="1" lang="zh-CN" altLang="en-US" dirty="0"/>
              <a:t> 设备</a:t>
            </a:r>
            <a:r>
              <a:rPr kumimoji="1" lang="en-US" altLang="zh-CN" dirty="0"/>
              <a:t>/</a:t>
            </a:r>
            <a:r>
              <a:rPr kumimoji="1" lang="zh-CN" altLang="en-US" dirty="0"/>
              <a:t>产品集成接入</a:t>
            </a:r>
            <a:endParaRPr lang="zh-CN" altLang="en-US" dirty="0"/>
          </a:p>
        </p:txBody>
      </p:sp>
      <p:sp>
        <p:nvSpPr>
          <p:cNvPr id="41" name="矩形 40"/>
          <p:cNvSpPr/>
          <p:nvPr/>
        </p:nvSpPr>
        <p:spPr>
          <a:xfrm>
            <a:off x="2540000" y="5275263"/>
            <a:ext cx="1395413" cy="471487"/>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rgbClr val="FFFFFF"/>
                </a:solidFill>
                <a:latin typeface="Microsoft YaHei Light" panose="020B0503020204020204" pitchFamily="34" charset="-122"/>
                <a:ea typeface="Microsoft YaHei Light" panose="020B0503020204020204" pitchFamily="34" charset="-122"/>
              </a:rPr>
              <a:t>生产装备</a:t>
            </a:r>
          </a:p>
        </p:txBody>
      </p:sp>
      <p:sp>
        <p:nvSpPr>
          <p:cNvPr id="42" name="矩形 41"/>
          <p:cNvSpPr/>
          <p:nvPr/>
        </p:nvSpPr>
        <p:spPr>
          <a:xfrm>
            <a:off x="2563813" y="4673600"/>
            <a:ext cx="565150" cy="735013"/>
          </a:xfrm>
          <a:prstGeom prst="rect">
            <a:avLst/>
          </a:prstGeom>
          <a:solidFill>
            <a:srgbClr val="FFCC66"/>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传</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感</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43" name="矩形 42"/>
          <p:cNvSpPr/>
          <p:nvPr/>
        </p:nvSpPr>
        <p:spPr>
          <a:xfrm>
            <a:off x="3243263" y="4673600"/>
            <a:ext cx="565150" cy="735013"/>
          </a:xfrm>
          <a:prstGeom prst="rect">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执</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行</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44" name="矩形 43"/>
          <p:cNvSpPr/>
          <p:nvPr/>
        </p:nvSpPr>
        <p:spPr>
          <a:xfrm>
            <a:off x="2560638" y="3743325"/>
            <a:ext cx="1244600" cy="412750"/>
          </a:xfrm>
          <a:prstGeom prst="rect">
            <a:avLst/>
          </a:prstGeom>
          <a:solidFill>
            <a:schemeClr val="bg1">
              <a:lumMod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400" dirty="0">
                <a:solidFill>
                  <a:prstClr val="white"/>
                </a:solidFill>
                <a:latin typeface="Microsoft YaHei Light" panose="020B0503020204020204" pitchFamily="34" charset="-122"/>
                <a:ea typeface="Microsoft YaHei Light" panose="020B0503020204020204" pitchFamily="34" charset="-122"/>
              </a:rPr>
              <a:t>PLC</a:t>
            </a:r>
            <a:endParaRPr lang="zh-CN" altLang="en-US" sz="1400" dirty="0">
              <a:solidFill>
                <a:prstClr val="white"/>
              </a:solidFill>
              <a:latin typeface="Microsoft YaHei Light" panose="020B0503020204020204" pitchFamily="34" charset="-122"/>
              <a:ea typeface="Microsoft YaHei Light" panose="020B0503020204020204" pitchFamily="34" charset="-122"/>
            </a:endParaRPr>
          </a:p>
        </p:txBody>
      </p:sp>
      <p:sp>
        <p:nvSpPr>
          <p:cNvPr id="45" name="矩形 44"/>
          <p:cNvSpPr/>
          <p:nvPr/>
        </p:nvSpPr>
        <p:spPr>
          <a:xfrm>
            <a:off x="4049713" y="5275263"/>
            <a:ext cx="1492250" cy="471487"/>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rgbClr val="FFFFFF"/>
                </a:solidFill>
                <a:latin typeface="Microsoft YaHei Light" panose="020B0503020204020204" pitchFamily="34" charset="-122"/>
                <a:ea typeface="Microsoft YaHei Light" panose="020B0503020204020204" pitchFamily="34" charset="-122"/>
              </a:rPr>
              <a:t>生产线</a:t>
            </a:r>
          </a:p>
        </p:txBody>
      </p:sp>
      <p:sp>
        <p:nvSpPr>
          <p:cNvPr id="46" name="矩形 45"/>
          <p:cNvSpPr/>
          <p:nvPr/>
        </p:nvSpPr>
        <p:spPr>
          <a:xfrm>
            <a:off x="4170363" y="4673600"/>
            <a:ext cx="565150" cy="735013"/>
          </a:xfrm>
          <a:prstGeom prst="rect">
            <a:avLst/>
          </a:prstGeom>
          <a:solidFill>
            <a:srgbClr val="FFCC66"/>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传</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感</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47" name="矩形 46"/>
          <p:cNvSpPr/>
          <p:nvPr/>
        </p:nvSpPr>
        <p:spPr>
          <a:xfrm>
            <a:off x="4849813" y="4673600"/>
            <a:ext cx="565150" cy="735013"/>
          </a:xfrm>
          <a:prstGeom prst="rect">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执</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行</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48" name="矩形 47"/>
          <p:cNvSpPr/>
          <p:nvPr/>
        </p:nvSpPr>
        <p:spPr>
          <a:xfrm>
            <a:off x="4167188" y="3743325"/>
            <a:ext cx="1244600" cy="412750"/>
          </a:xfrm>
          <a:prstGeom prst="rect">
            <a:avLst/>
          </a:prstGeom>
          <a:solidFill>
            <a:schemeClr val="bg1">
              <a:lumMod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400" dirty="0">
                <a:solidFill>
                  <a:prstClr val="white"/>
                </a:solidFill>
                <a:latin typeface="Microsoft YaHei Light" panose="020B0503020204020204" pitchFamily="34" charset="-122"/>
                <a:ea typeface="Microsoft YaHei Light" panose="020B0503020204020204" pitchFamily="34" charset="-122"/>
              </a:rPr>
              <a:t>PLC</a:t>
            </a:r>
            <a:endParaRPr lang="zh-CN" altLang="en-US" sz="1400" dirty="0">
              <a:solidFill>
                <a:prstClr val="white"/>
              </a:solidFill>
              <a:latin typeface="Microsoft YaHei Light" panose="020B0503020204020204" pitchFamily="34" charset="-122"/>
              <a:ea typeface="Microsoft YaHei Light" panose="020B0503020204020204" pitchFamily="34" charset="-122"/>
            </a:endParaRPr>
          </a:p>
        </p:txBody>
      </p:sp>
      <p:sp>
        <p:nvSpPr>
          <p:cNvPr id="49" name="矩形 48"/>
          <p:cNvSpPr/>
          <p:nvPr/>
        </p:nvSpPr>
        <p:spPr>
          <a:xfrm>
            <a:off x="4667250" y="3294063"/>
            <a:ext cx="1614488" cy="423862"/>
          </a:xfrm>
          <a:prstGeom prst="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rgbClr val="000000"/>
                </a:solidFill>
                <a:latin typeface="Microsoft YaHei Light" panose="020B0503020204020204" pitchFamily="34" charset="-122"/>
                <a:ea typeface="Microsoft YaHei Light" panose="020B0503020204020204" pitchFamily="34" charset="-122"/>
              </a:rPr>
              <a:t>网关</a:t>
            </a:r>
            <a:r>
              <a:rPr lang="en-US" altLang="zh-CN" sz="1400">
                <a:solidFill>
                  <a:srgbClr val="000000"/>
                </a:solidFill>
                <a:latin typeface="Microsoft YaHei Light" panose="020B0503020204020204" pitchFamily="34" charset="-122"/>
                <a:ea typeface="Microsoft YaHei Light" panose="020B0503020204020204" pitchFamily="34" charset="-122"/>
              </a:rPr>
              <a:t>/</a:t>
            </a:r>
            <a:r>
              <a:rPr lang="zh-CN" altLang="en-US" sz="1400">
                <a:solidFill>
                  <a:srgbClr val="000000"/>
                </a:solidFill>
                <a:latin typeface="Microsoft YaHei Light" panose="020B0503020204020204" pitchFamily="34" charset="-122"/>
                <a:ea typeface="Microsoft YaHei Light" panose="020B0503020204020204" pitchFamily="34" charset="-122"/>
              </a:rPr>
              <a:t>智能设备</a:t>
            </a:r>
            <a:r>
              <a:rPr lang="en-US" altLang="zh-CN" sz="1400">
                <a:solidFill>
                  <a:srgbClr val="000000"/>
                </a:solidFill>
                <a:latin typeface="Microsoft YaHei Light" panose="020B0503020204020204" pitchFamily="34" charset="-122"/>
                <a:ea typeface="Microsoft YaHei Light" panose="020B0503020204020204" pitchFamily="34" charset="-122"/>
              </a:rPr>
              <a:t>/</a:t>
            </a:r>
            <a:r>
              <a:rPr lang="zh-CN" altLang="en-US" sz="1400">
                <a:solidFill>
                  <a:srgbClr val="000000"/>
                </a:solidFill>
                <a:latin typeface="Microsoft YaHei Light" panose="020B0503020204020204" pitchFamily="34" charset="-122"/>
                <a:ea typeface="Microsoft YaHei Light" panose="020B0503020204020204" pitchFamily="34" charset="-122"/>
              </a:rPr>
              <a:t>大型控制设备</a:t>
            </a:r>
          </a:p>
        </p:txBody>
      </p:sp>
      <p:sp>
        <p:nvSpPr>
          <p:cNvPr id="50" name="矩形 49"/>
          <p:cNvSpPr/>
          <p:nvPr/>
        </p:nvSpPr>
        <p:spPr>
          <a:xfrm>
            <a:off x="7213600" y="5257800"/>
            <a:ext cx="1492250" cy="471488"/>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rgbClr val="FFFFFF"/>
                </a:solidFill>
                <a:latin typeface="Microsoft YaHei Light" panose="020B0503020204020204" pitchFamily="34" charset="-122"/>
                <a:ea typeface="Microsoft YaHei Light" panose="020B0503020204020204" pitchFamily="34" charset="-122"/>
              </a:rPr>
              <a:t>生产装备</a:t>
            </a:r>
          </a:p>
        </p:txBody>
      </p:sp>
      <p:sp>
        <p:nvSpPr>
          <p:cNvPr id="51" name="矩形 50"/>
          <p:cNvSpPr/>
          <p:nvPr/>
        </p:nvSpPr>
        <p:spPr>
          <a:xfrm>
            <a:off x="5621338" y="5257800"/>
            <a:ext cx="1492250" cy="471488"/>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rgbClr val="FFFFFF"/>
                </a:solidFill>
                <a:latin typeface="Microsoft YaHei Light" panose="020B0503020204020204" pitchFamily="34" charset="-122"/>
                <a:ea typeface="Microsoft YaHei Light" panose="020B0503020204020204" pitchFamily="34" charset="-122"/>
              </a:rPr>
              <a:t>生产线</a:t>
            </a:r>
          </a:p>
        </p:txBody>
      </p:sp>
      <p:sp>
        <p:nvSpPr>
          <p:cNvPr id="52" name="矩形 51"/>
          <p:cNvSpPr/>
          <p:nvPr/>
        </p:nvSpPr>
        <p:spPr>
          <a:xfrm>
            <a:off x="5662613" y="4495800"/>
            <a:ext cx="439737" cy="895350"/>
          </a:xfrm>
          <a:prstGeom prst="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传</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感</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53" name="矩形 52"/>
          <p:cNvSpPr/>
          <p:nvPr/>
        </p:nvSpPr>
        <p:spPr>
          <a:xfrm>
            <a:off x="6608763" y="4656138"/>
            <a:ext cx="439737" cy="735012"/>
          </a:xfrm>
          <a:prstGeom prst="rect">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执</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行</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54" name="矩形 53"/>
          <p:cNvSpPr/>
          <p:nvPr/>
        </p:nvSpPr>
        <p:spPr>
          <a:xfrm>
            <a:off x="6135688" y="4543425"/>
            <a:ext cx="439737" cy="627063"/>
          </a:xfrm>
          <a:prstGeom prst="rect">
            <a:avLst/>
          </a:prstGeom>
          <a:solidFill>
            <a:schemeClr val="bg1">
              <a:lumMod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嵌控</a:t>
            </a:r>
          </a:p>
        </p:txBody>
      </p:sp>
      <p:sp>
        <p:nvSpPr>
          <p:cNvPr id="55" name="矩形 54"/>
          <p:cNvSpPr/>
          <p:nvPr/>
        </p:nvSpPr>
        <p:spPr>
          <a:xfrm>
            <a:off x="7270750" y="4495800"/>
            <a:ext cx="439738" cy="895350"/>
          </a:xfrm>
          <a:prstGeom prst="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传</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感</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56" name="矩形 55"/>
          <p:cNvSpPr/>
          <p:nvPr/>
        </p:nvSpPr>
        <p:spPr>
          <a:xfrm>
            <a:off x="8216900" y="4656138"/>
            <a:ext cx="439738" cy="735012"/>
          </a:xfrm>
          <a:prstGeom prst="rect">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执</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行</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57" name="矩形 56"/>
          <p:cNvSpPr/>
          <p:nvPr/>
        </p:nvSpPr>
        <p:spPr>
          <a:xfrm>
            <a:off x="7743825" y="4543425"/>
            <a:ext cx="439738" cy="627063"/>
          </a:xfrm>
          <a:prstGeom prst="rect">
            <a:avLst/>
          </a:prstGeom>
          <a:solidFill>
            <a:schemeClr val="bg1">
              <a:lumMod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嵌控</a:t>
            </a:r>
          </a:p>
        </p:txBody>
      </p:sp>
      <p:sp>
        <p:nvSpPr>
          <p:cNvPr id="58" name="矩形 57"/>
          <p:cNvSpPr/>
          <p:nvPr/>
        </p:nvSpPr>
        <p:spPr>
          <a:xfrm>
            <a:off x="5665788" y="4156075"/>
            <a:ext cx="1385887" cy="438150"/>
          </a:xfrm>
          <a:prstGeom prst="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智能部件</a:t>
            </a:r>
          </a:p>
        </p:txBody>
      </p:sp>
      <p:sp>
        <p:nvSpPr>
          <p:cNvPr id="59" name="矩形 58"/>
          <p:cNvSpPr/>
          <p:nvPr/>
        </p:nvSpPr>
        <p:spPr>
          <a:xfrm>
            <a:off x="7270750" y="4156075"/>
            <a:ext cx="1385888" cy="438150"/>
          </a:xfrm>
          <a:prstGeom prst="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智能部件</a:t>
            </a:r>
          </a:p>
        </p:txBody>
      </p:sp>
      <p:cxnSp>
        <p:nvCxnSpPr>
          <p:cNvPr id="60" name="直接连接符 21"/>
          <p:cNvCxnSpPr/>
          <p:nvPr/>
        </p:nvCxnSpPr>
        <p:spPr>
          <a:xfrm>
            <a:off x="5580063" y="3687763"/>
            <a:ext cx="0" cy="1800225"/>
          </a:xfrm>
          <a:prstGeom prst="line">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8" idx="0"/>
            <a:endCxn id="49" idx="1"/>
          </p:cNvCxnSpPr>
          <p:nvPr/>
        </p:nvCxnSpPr>
        <p:spPr>
          <a:xfrm rot="16200000" flipV="1">
            <a:off x="4609306" y="3563144"/>
            <a:ext cx="238125" cy="122238"/>
          </a:xfrm>
          <a:prstGeom prst="bentConnector4">
            <a:avLst>
              <a:gd name="adj1" fmla="val 5490"/>
              <a:gd name="adj2" fmla="val 698748"/>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肘形连接符 61"/>
          <p:cNvCxnSpPr>
            <a:stCxn id="44" idx="0"/>
            <a:endCxn id="49" idx="1"/>
          </p:cNvCxnSpPr>
          <p:nvPr/>
        </p:nvCxnSpPr>
        <p:spPr>
          <a:xfrm rot="5400000" flipH="1" flipV="1">
            <a:off x="3806031" y="2882107"/>
            <a:ext cx="238125" cy="1484312"/>
          </a:xfrm>
          <a:prstGeom prst="bentConnector2">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3" name="肘形连接符 62"/>
          <p:cNvCxnSpPr>
            <a:stCxn id="71" idx="0"/>
            <a:endCxn id="49" idx="3"/>
          </p:cNvCxnSpPr>
          <p:nvPr/>
        </p:nvCxnSpPr>
        <p:spPr>
          <a:xfrm rot="16200000" flipV="1">
            <a:off x="6159501" y="3627437"/>
            <a:ext cx="330200" cy="85725"/>
          </a:xfrm>
          <a:prstGeom prst="bentConnector2">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72" idx="0"/>
            <a:endCxn id="49" idx="3"/>
          </p:cNvCxnSpPr>
          <p:nvPr/>
        </p:nvCxnSpPr>
        <p:spPr>
          <a:xfrm rot="16200000" flipV="1">
            <a:off x="6971507" y="2815431"/>
            <a:ext cx="311150" cy="1690687"/>
          </a:xfrm>
          <a:prstGeom prst="bentConnector2">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5" name="直接箭头连接符 26"/>
          <p:cNvCxnSpPr>
            <a:stCxn id="49" idx="0"/>
            <a:endCxn id="49" idx="3"/>
          </p:cNvCxnSpPr>
          <p:nvPr/>
        </p:nvCxnSpPr>
        <p:spPr>
          <a:xfrm flipH="1" flipV="1">
            <a:off x="5473700" y="3109913"/>
            <a:ext cx="1588" cy="184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肘形连接符 65"/>
          <p:cNvCxnSpPr>
            <a:stCxn id="44" idx="2"/>
            <a:endCxn id="49" idx="3"/>
          </p:cNvCxnSpPr>
          <p:nvPr/>
        </p:nvCxnSpPr>
        <p:spPr>
          <a:xfrm rot="5400000">
            <a:off x="2897981" y="4172744"/>
            <a:ext cx="301625" cy="268288"/>
          </a:xfrm>
          <a:prstGeom prst="bentConnector3">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44" idx="2"/>
            <a:endCxn id="49" idx="3"/>
          </p:cNvCxnSpPr>
          <p:nvPr/>
        </p:nvCxnSpPr>
        <p:spPr>
          <a:xfrm rot="16200000" flipH="1">
            <a:off x="3128169" y="4210844"/>
            <a:ext cx="328613" cy="219075"/>
          </a:xfrm>
          <a:prstGeom prst="bentConnector3">
            <a:avLst>
              <a:gd name="adj1" fmla="val 50000"/>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29"/>
          <p:cNvCxnSpPr>
            <a:stCxn id="44" idx="2"/>
            <a:endCxn id="53" idx="0"/>
          </p:cNvCxnSpPr>
          <p:nvPr/>
        </p:nvCxnSpPr>
        <p:spPr>
          <a:xfrm flipH="1">
            <a:off x="6829425" y="4589463"/>
            <a:ext cx="0" cy="6667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9" name="直接箭头连接符 30"/>
          <p:cNvCxnSpPr>
            <a:stCxn id="44" idx="2"/>
            <a:endCxn id="53" idx="0"/>
          </p:cNvCxnSpPr>
          <p:nvPr/>
        </p:nvCxnSpPr>
        <p:spPr>
          <a:xfrm flipH="1">
            <a:off x="8435975" y="4587875"/>
            <a:ext cx="0" cy="6667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0" name="文本框 61"/>
          <p:cNvSpPr txBox="1">
            <a:spLocks noChangeArrowheads="1"/>
          </p:cNvSpPr>
          <p:nvPr/>
        </p:nvSpPr>
        <p:spPr bwMode="auto">
          <a:xfrm>
            <a:off x="4662488" y="2905125"/>
            <a:ext cx="1668462" cy="307975"/>
          </a:xfrm>
          <a:prstGeom prst="rect">
            <a:avLst/>
          </a:prstGeom>
        </p:spPr>
        <p:style>
          <a:lnRef idx="2">
            <a:schemeClr val="accent4"/>
          </a:lnRef>
          <a:fillRef idx="1">
            <a:schemeClr val="lt1"/>
          </a:fillRef>
          <a:effectRef idx="0">
            <a:schemeClr val="accent4"/>
          </a:effectRef>
          <a:fontRef idx="minor">
            <a:schemeClr val="dk1"/>
          </a:fontRef>
        </p:style>
        <p:txBody>
          <a:bodyPr>
            <a:spAutoFit/>
          </a:bodyPr>
          <a:lstStyle/>
          <a:p>
            <a:pPr algn="ctr"/>
            <a:r>
              <a:rPr lang="zh-CN" altLang="en-US" sz="1400">
                <a:solidFill>
                  <a:srgbClr val="000000"/>
                </a:solidFill>
                <a:latin typeface="Microsoft YaHei Light" panose="020B0503020204020204" pitchFamily="34" charset="-122"/>
                <a:ea typeface="Microsoft YaHei Light" panose="020B0503020204020204" pitchFamily="34" charset="-122"/>
              </a:rPr>
              <a:t>工厂管理系统</a:t>
            </a:r>
          </a:p>
        </p:txBody>
      </p:sp>
      <p:sp>
        <p:nvSpPr>
          <p:cNvPr id="71" name="矩形 70"/>
          <p:cNvSpPr/>
          <p:nvPr/>
        </p:nvSpPr>
        <p:spPr>
          <a:xfrm>
            <a:off x="5673725" y="3835400"/>
            <a:ext cx="1385888" cy="295275"/>
          </a:xfrm>
          <a:prstGeom prst="rect">
            <a:avLst/>
          </a:pr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网络部件</a:t>
            </a:r>
          </a:p>
        </p:txBody>
      </p:sp>
      <p:sp>
        <p:nvSpPr>
          <p:cNvPr id="72" name="矩形 71"/>
          <p:cNvSpPr/>
          <p:nvPr/>
        </p:nvSpPr>
        <p:spPr>
          <a:xfrm>
            <a:off x="7280275" y="3816350"/>
            <a:ext cx="1385888" cy="303213"/>
          </a:xfrm>
          <a:prstGeom prst="rect">
            <a:avLst/>
          </a:pr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网络部件</a:t>
            </a:r>
          </a:p>
        </p:txBody>
      </p:sp>
      <p:sp>
        <p:nvSpPr>
          <p:cNvPr id="73" name="矩形 72"/>
          <p:cNvSpPr/>
          <p:nvPr/>
        </p:nvSpPr>
        <p:spPr>
          <a:xfrm>
            <a:off x="2571750" y="4419600"/>
            <a:ext cx="1201738" cy="249238"/>
          </a:xfrm>
          <a:prstGeom prst="rect">
            <a:avLst/>
          </a:pr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网络部件</a:t>
            </a:r>
          </a:p>
        </p:txBody>
      </p:sp>
      <p:sp>
        <p:nvSpPr>
          <p:cNvPr id="74" name="矩形 73"/>
          <p:cNvSpPr/>
          <p:nvPr/>
        </p:nvSpPr>
        <p:spPr>
          <a:xfrm>
            <a:off x="4167188" y="4406900"/>
            <a:ext cx="1200150" cy="249238"/>
          </a:xfrm>
          <a:prstGeom prst="rect">
            <a:avLst/>
          </a:pr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网络部件</a:t>
            </a:r>
          </a:p>
        </p:txBody>
      </p:sp>
      <p:cxnSp>
        <p:nvCxnSpPr>
          <p:cNvPr id="75" name="肘形连接符 74"/>
          <p:cNvCxnSpPr>
            <a:stCxn id="44" idx="2"/>
            <a:endCxn id="53" idx="0"/>
          </p:cNvCxnSpPr>
          <p:nvPr/>
        </p:nvCxnSpPr>
        <p:spPr>
          <a:xfrm rot="5400000">
            <a:off x="4505325" y="4116388"/>
            <a:ext cx="300037" cy="268288"/>
          </a:xfrm>
          <a:prstGeom prst="bentConnector3">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6" name="肘形连接符 75"/>
          <p:cNvCxnSpPr>
            <a:stCxn id="44" idx="2"/>
            <a:endCxn id="53" idx="0"/>
          </p:cNvCxnSpPr>
          <p:nvPr/>
        </p:nvCxnSpPr>
        <p:spPr>
          <a:xfrm rot="16200000" flipH="1">
            <a:off x="4734720" y="4155281"/>
            <a:ext cx="328612" cy="219075"/>
          </a:xfrm>
          <a:prstGeom prst="bentConnector3">
            <a:avLst>
              <a:gd name="adj1" fmla="val 50000"/>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7" name="文本框 38"/>
          <p:cNvSpPr txBox="1">
            <a:spLocks noChangeArrowheads="1"/>
          </p:cNvSpPr>
          <p:nvPr/>
        </p:nvSpPr>
        <p:spPr bwMode="auto">
          <a:xfrm>
            <a:off x="2209800" y="5788025"/>
            <a:ext cx="3263900"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400" dirty="0">
                <a:solidFill>
                  <a:srgbClr val="000000"/>
                </a:solidFill>
                <a:latin typeface="Microsoft YaHei Light" panose="020B0503020204020204" pitchFamily="34" charset="-122"/>
                <a:ea typeface="Microsoft YaHei Light" panose="020B0503020204020204" pitchFamily="34" charset="-122"/>
              </a:rPr>
              <a:t>传统生产设备</a:t>
            </a:r>
            <a:r>
              <a:rPr lang="en-US" altLang="zh-CN" sz="1400" dirty="0">
                <a:solidFill>
                  <a:srgbClr val="000000"/>
                </a:solidFill>
                <a:latin typeface="Microsoft YaHei Light" panose="020B0503020204020204" pitchFamily="34" charset="-122"/>
                <a:ea typeface="Microsoft YaHei Light" panose="020B0503020204020204" pitchFamily="34" charset="-122"/>
              </a:rPr>
              <a:t>/</a:t>
            </a:r>
            <a:r>
              <a:rPr lang="zh-CN" altLang="en-US" sz="1400" dirty="0">
                <a:solidFill>
                  <a:srgbClr val="000000"/>
                </a:solidFill>
                <a:latin typeface="Microsoft YaHei Light" panose="020B0503020204020204" pitchFamily="34" charset="-122"/>
                <a:ea typeface="Microsoft YaHei Light" panose="020B0503020204020204" pitchFamily="34" charset="-122"/>
              </a:rPr>
              <a:t>设施叠加传感器</a:t>
            </a:r>
            <a:r>
              <a:rPr lang="en-US" altLang="zh-CN" sz="1400" dirty="0">
                <a:solidFill>
                  <a:srgbClr val="000000"/>
                </a:solidFill>
                <a:latin typeface="Microsoft YaHei Light" panose="020B0503020204020204" pitchFamily="34" charset="-122"/>
                <a:ea typeface="Microsoft YaHei Light" panose="020B0503020204020204" pitchFamily="34" charset="-122"/>
              </a:rPr>
              <a:t>/</a:t>
            </a:r>
            <a:r>
              <a:rPr lang="zh-CN" altLang="en-US" sz="1400" dirty="0">
                <a:solidFill>
                  <a:srgbClr val="000000"/>
                </a:solidFill>
                <a:latin typeface="Microsoft YaHei Light" panose="020B0503020204020204" pitchFamily="34" charset="-122"/>
                <a:ea typeface="Microsoft YaHei Light" panose="020B0503020204020204" pitchFamily="34" charset="-122"/>
              </a:rPr>
              <a:t>执行器等智能部件，并通过网络实现信息采集和反向控制</a:t>
            </a:r>
          </a:p>
        </p:txBody>
      </p:sp>
      <p:sp>
        <p:nvSpPr>
          <p:cNvPr id="78" name="文本框 39"/>
          <p:cNvSpPr txBox="1">
            <a:spLocks noChangeArrowheads="1"/>
          </p:cNvSpPr>
          <p:nvPr/>
        </p:nvSpPr>
        <p:spPr bwMode="auto">
          <a:xfrm>
            <a:off x="5508625" y="5797550"/>
            <a:ext cx="46672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400" dirty="0">
                <a:solidFill>
                  <a:srgbClr val="000000"/>
                </a:solidFill>
                <a:latin typeface="Microsoft YaHei Light" panose="020B0503020204020204" pitchFamily="34" charset="-122"/>
                <a:ea typeface="Microsoft YaHei Light" panose="020B0503020204020204" pitchFamily="34" charset="-122"/>
              </a:rPr>
              <a:t>工业设备</a:t>
            </a:r>
            <a:r>
              <a:rPr lang="en-US" altLang="zh-CN" sz="1400" dirty="0">
                <a:solidFill>
                  <a:srgbClr val="000000"/>
                </a:solidFill>
                <a:latin typeface="Microsoft YaHei Light" panose="020B0503020204020204" pitchFamily="34" charset="-122"/>
                <a:ea typeface="Microsoft YaHei Light" panose="020B0503020204020204" pitchFamily="34" charset="-122"/>
              </a:rPr>
              <a:t>/</a:t>
            </a:r>
            <a:r>
              <a:rPr lang="zh-CN" altLang="en-US" sz="1400" dirty="0">
                <a:solidFill>
                  <a:srgbClr val="000000"/>
                </a:solidFill>
                <a:latin typeface="Microsoft YaHei Light" panose="020B0503020204020204" pitchFamily="34" charset="-122"/>
                <a:ea typeface="Microsoft YaHei Light" panose="020B0503020204020204" pitchFamily="34" charset="-122"/>
              </a:rPr>
              <a:t>装备装载</a:t>
            </a:r>
            <a:r>
              <a:rPr lang="en-US" altLang="zh-CN" sz="1400" dirty="0">
                <a:solidFill>
                  <a:srgbClr val="000000"/>
                </a:solidFill>
                <a:latin typeface="Microsoft YaHei Light" panose="020B0503020204020204" pitchFamily="34" charset="-122"/>
                <a:ea typeface="Microsoft YaHei Light" panose="020B0503020204020204" pitchFamily="34" charset="-122"/>
              </a:rPr>
              <a:t>/</a:t>
            </a:r>
            <a:r>
              <a:rPr lang="zh-CN" altLang="en-US" sz="1400" dirty="0">
                <a:solidFill>
                  <a:srgbClr val="000000"/>
                </a:solidFill>
                <a:latin typeface="Microsoft YaHei Light" panose="020B0503020204020204" pitchFamily="34" charset="-122"/>
                <a:ea typeface="Microsoft YaHei Light" panose="020B0503020204020204" pitchFamily="34" charset="-122"/>
              </a:rPr>
              <a:t>仪器仪表嵌入式工控系统，向智能化转型</a:t>
            </a:r>
          </a:p>
        </p:txBody>
      </p:sp>
      <p:sp>
        <p:nvSpPr>
          <p:cNvPr id="79" name="矩形 78"/>
          <p:cNvSpPr/>
          <p:nvPr/>
        </p:nvSpPr>
        <p:spPr>
          <a:xfrm>
            <a:off x="8821738" y="5253038"/>
            <a:ext cx="1200150" cy="471487"/>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rgbClr val="FFFFFF"/>
                </a:solidFill>
                <a:latin typeface="Microsoft YaHei Light" panose="020B0503020204020204" pitchFamily="34" charset="-122"/>
                <a:ea typeface="Microsoft YaHei Light" panose="020B0503020204020204" pitchFamily="34" charset="-122"/>
              </a:rPr>
              <a:t>仪器仪表</a:t>
            </a:r>
          </a:p>
        </p:txBody>
      </p:sp>
      <p:sp>
        <p:nvSpPr>
          <p:cNvPr id="80" name="矩形 79"/>
          <p:cNvSpPr/>
          <p:nvPr/>
        </p:nvSpPr>
        <p:spPr>
          <a:xfrm>
            <a:off x="8780463" y="4527550"/>
            <a:ext cx="439737" cy="895350"/>
          </a:xfrm>
          <a:prstGeom prst="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传</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感</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81" name="矩形 80"/>
          <p:cNvSpPr/>
          <p:nvPr/>
        </p:nvSpPr>
        <p:spPr>
          <a:xfrm>
            <a:off x="9726613" y="4687888"/>
            <a:ext cx="439737" cy="735012"/>
          </a:xfrm>
          <a:prstGeom prst="rect">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执</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行</a:t>
            </a:r>
            <a:endParaRPr lang="en-US" altLang="zh-CN" sz="1400" dirty="0">
              <a:solidFill>
                <a:prstClr val="black"/>
              </a:solidFill>
              <a:latin typeface="Microsoft YaHei Light" panose="020B0503020204020204" pitchFamily="34" charset="-122"/>
              <a:ea typeface="Microsoft YaHei Light" panose="020B0503020204020204" pitchFamily="34" charset="-122"/>
            </a:endParaRPr>
          </a:p>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器</a:t>
            </a:r>
          </a:p>
        </p:txBody>
      </p:sp>
      <p:sp>
        <p:nvSpPr>
          <p:cNvPr id="82" name="矩形 81"/>
          <p:cNvSpPr/>
          <p:nvPr/>
        </p:nvSpPr>
        <p:spPr>
          <a:xfrm>
            <a:off x="9253538" y="4575175"/>
            <a:ext cx="439737" cy="627063"/>
          </a:xfrm>
          <a:prstGeom prst="rect">
            <a:avLst/>
          </a:prstGeom>
          <a:solidFill>
            <a:schemeClr val="bg1">
              <a:lumMod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嵌控</a:t>
            </a:r>
          </a:p>
        </p:txBody>
      </p:sp>
      <p:sp>
        <p:nvSpPr>
          <p:cNvPr id="83" name="矩形 82"/>
          <p:cNvSpPr/>
          <p:nvPr/>
        </p:nvSpPr>
        <p:spPr>
          <a:xfrm>
            <a:off x="8780463" y="4187825"/>
            <a:ext cx="1385887" cy="438150"/>
          </a:xfrm>
          <a:prstGeom prst="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1400" dirty="0">
                <a:solidFill>
                  <a:prstClr val="black"/>
                </a:solidFill>
                <a:latin typeface="Microsoft YaHei Light" panose="020B0503020204020204" pitchFamily="34" charset="-122"/>
                <a:ea typeface="Microsoft YaHei Light" panose="020B0503020204020204" pitchFamily="34" charset="-122"/>
              </a:rPr>
              <a:t>智能部件</a:t>
            </a:r>
          </a:p>
        </p:txBody>
      </p:sp>
      <p:cxnSp>
        <p:nvCxnSpPr>
          <p:cNvPr id="84" name="直接箭头连接符 45"/>
          <p:cNvCxnSpPr>
            <a:stCxn id="44" idx="2"/>
            <a:endCxn id="53" idx="0"/>
          </p:cNvCxnSpPr>
          <p:nvPr/>
        </p:nvCxnSpPr>
        <p:spPr>
          <a:xfrm flipH="1">
            <a:off x="9945688" y="4619625"/>
            <a:ext cx="0" cy="6667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8789988" y="3848100"/>
            <a:ext cx="1385887" cy="301625"/>
          </a:xfrm>
          <a:prstGeom prst="rect">
            <a:avLst/>
          </a:pr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网络部件</a:t>
            </a:r>
          </a:p>
        </p:txBody>
      </p:sp>
      <p:cxnSp>
        <p:nvCxnSpPr>
          <p:cNvPr id="86" name="肘形连接符 85"/>
          <p:cNvCxnSpPr>
            <a:stCxn id="85" idx="0"/>
            <a:endCxn id="49" idx="3"/>
          </p:cNvCxnSpPr>
          <p:nvPr/>
        </p:nvCxnSpPr>
        <p:spPr>
          <a:xfrm rot="16200000" flipV="1">
            <a:off x="7711282" y="2075656"/>
            <a:ext cx="342900" cy="3201987"/>
          </a:xfrm>
          <a:prstGeom prst="bentConnector2">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1455738" y="5270500"/>
            <a:ext cx="963612" cy="471488"/>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rgbClr val="FFFFFF"/>
                </a:solidFill>
                <a:latin typeface="Microsoft YaHei Light" panose="020B0503020204020204" pitchFamily="34" charset="-122"/>
                <a:ea typeface="Microsoft YaHei Light" panose="020B0503020204020204" pitchFamily="34" charset="-122"/>
              </a:rPr>
              <a:t>仪器仪表</a:t>
            </a:r>
          </a:p>
        </p:txBody>
      </p:sp>
      <p:cxnSp>
        <p:nvCxnSpPr>
          <p:cNvPr id="88" name="肘形连接符 87"/>
          <p:cNvCxnSpPr>
            <a:stCxn id="87" idx="0"/>
            <a:endCxn id="49" idx="1"/>
          </p:cNvCxnSpPr>
          <p:nvPr/>
        </p:nvCxnSpPr>
        <p:spPr>
          <a:xfrm rot="5400000" flipH="1" flipV="1">
            <a:off x="2420144" y="3023394"/>
            <a:ext cx="1765300" cy="2728912"/>
          </a:xfrm>
          <a:prstGeom prst="bentConnector2">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9" name="矩形 50"/>
          <p:cNvSpPr>
            <a:spLocks noChangeArrowheads="1"/>
          </p:cNvSpPr>
          <p:nvPr/>
        </p:nvSpPr>
        <p:spPr bwMode="auto">
          <a:xfrm>
            <a:off x="1239837" y="957263"/>
            <a:ext cx="4572001"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defRPr>
                <a:solidFill>
                  <a:schemeClr val="tx1"/>
                </a:solidFill>
                <a:latin typeface="Calibri" panose="020F0502020204030204" pitchFamily="34" charset="0"/>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0" hangingPunct="0">
              <a:buFont typeface="Arial" panose="020B0604020202020204" pitchFamily="34" charset="0"/>
              <a:buChar char="•"/>
            </a:pPr>
            <a:r>
              <a:rPr lang="zh-CN" altLang="zh-CN" sz="2000">
                <a:latin typeface="Microsoft YaHei Light" panose="020B0503020204020204" pitchFamily="34" charset="-122"/>
                <a:ea typeface="Microsoft YaHei Light" panose="020B0503020204020204" pitchFamily="34" charset="-122"/>
              </a:rPr>
              <a:t>设备</a:t>
            </a:r>
            <a:r>
              <a:rPr lang="en-US" altLang="zh-CN" sz="2000">
                <a:latin typeface="Microsoft YaHei Light" panose="020B0503020204020204" pitchFamily="34" charset="-122"/>
                <a:ea typeface="Microsoft YaHei Light" panose="020B0503020204020204" pitchFamily="34" charset="-122"/>
              </a:rPr>
              <a:t>/</a:t>
            </a:r>
            <a:r>
              <a:rPr lang="zh-CN" altLang="en-US" sz="2000">
                <a:latin typeface="Microsoft YaHei Light" panose="020B0503020204020204" pitchFamily="34" charset="-122"/>
                <a:ea typeface="Microsoft YaHei Light" panose="020B0503020204020204" pitchFamily="34" charset="-122"/>
              </a:rPr>
              <a:t>产品模型与描述：如机床类型、加工能力等，侧重静态数据。</a:t>
            </a:r>
            <a:r>
              <a:rPr lang="zh-CN" altLang="en-US" sz="2000">
                <a:solidFill>
                  <a:srgbClr val="FF0000"/>
                </a:solidFill>
                <a:latin typeface="Microsoft YaHei Light" panose="020B0503020204020204" pitchFamily="34" charset="-122"/>
                <a:ea typeface="Microsoft YaHei Light" panose="020B0503020204020204" pitchFamily="34" charset="-122"/>
              </a:rPr>
              <a:t>是什么</a:t>
            </a:r>
            <a:endParaRPr lang="en-US" altLang="zh-CN" sz="2000">
              <a:solidFill>
                <a:srgbClr val="FF0000"/>
              </a:solidFill>
              <a:latin typeface="Microsoft YaHei Light" panose="020B0503020204020204" pitchFamily="34" charset="-122"/>
              <a:ea typeface="Microsoft YaHei Light" panose="020B0503020204020204" pitchFamily="34" charset="-122"/>
            </a:endParaRPr>
          </a:p>
          <a:p>
            <a:pPr eaLnBrk="0" hangingPunct="0">
              <a:buFont typeface="Arial" panose="020B0604020202020204" pitchFamily="34" charset="0"/>
              <a:buChar char="•"/>
            </a:pPr>
            <a:r>
              <a:rPr lang="zh-CN" altLang="en-US" sz="2000">
                <a:latin typeface="Microsoft YaHei Light" panose="020B0503020204020204" pitchFamily="34" charset="-122"/>
                <a:ea typeface="Microsoft YaHei Light" panose="020B0503020204020204" pitchFamily="34" charset="-122"/>
              </a:rPr>
              <a:t>设备</a:t>
            </a:r>
            <a:r>
              <a:rPr lang="en-US" altLang="zh-CN" sz="2000">
                <a:latin typeface="Microsoft YaHei Light" panose="020B0503020204020204" pitchFamily="34" charset="-122"/>
                <a:ea typeface="Microsoft YaHei Light" panose="020B0503020204020204" pitchFamily="34" charset="-122"/>
              </a:rPr>
              <a:t>/</a:t>
            </a:r>
            <a:r>
              <a:rPr lang="zh-CN" altLang="en-US" sz="2000">
                <a:latin typeface="Microsoft YaHei Light" panose="020B0503020204020204" pitchFamily="34" charset="-122"/>
                <a:ea typeface="Microsoft YaHei Light" panose="020B0503020204020204" pitchFamily="34" charset="-122"/>
              </a:rPr>
              <a:t>产品采集信息分类与描述：如机床</a:t>
            </a:r>
            <a:r>
              <a:rPr lang="zh-CN" altLang="zh-CN" sz="2000">
                <a:latin typeface="Microsoft YaHei Light" panose="020B0503020204020204" pitchFamily="34" charset="-122"/>
                <a:ea typeface="Microsoft YaHei Light" panose="020B0503020204020204" pitchFamily="34" charset="-122"/>
              </a:rPr>
              <a:t>运营状态、</a:t>
            </a:r>
            <a:r>
              <a:rPr lang="zh-CN" altLang="en-US" sz="2000">
                <a:latin typeface="Microsoft YaHei Light" panose="020B0503020204020204" pitchFamily="34" charset="-122"/>
                <a:ea typeface="Microsoft YaHei Light" panose="020B0503020204020204" pitchFamily="34" charset="-122"/>
              </a:rPr>
              <a:t>采集的温湿度环境信息</a:t>
            </a:r>
            <a:r>
              <a:rPr lang="zh-CN" altLang="zh-CN" sz="2000">
                <a:latin typeface="Microsoft YaHei Light" panose="020B0503020204020204" pitchFamily="34" charset="-122"/>
                <a:ea typeface="Microsoft YaHei Light" panose="020B0503020204020204" pitchFamily="34" charset="-122"/>
              </a:rPr>
              <a:t>等</a:t>
            </a:r>
            <a:r>
              <a:rPr lang="zh-CN" altLang="en-US" sz="2000">
                <a:latin typeface="Microsoft YaHei Light" panose="020B0503020204020204" pitchFamily="34" charset="-122"/>
                <a:ea typeface="Microsoft YaHei Light" panose="020B0503020204020204" pitchFamily="34" charset="-122"/>
              </a:rPr>
              <a:t>，侧重</a:t>
            </a:r>
            <a:r>
              <a:rPr lang="zh-CN" altLang="zh-CN" sz="2000">
                <a:latin typeface="Microsoft YaHei Light" panose="020B0503020204020204" pitchFamily="34" charset="-122"/>
                <a:ea typeface="Microsoft YaHei Light" panose="020B0503020204020204" pitchFamily="34" charset="-122"/>
              </a:rPr>
              <a:t>动态数据</a:t>
            </a:r>
            <a:r>
              <a:rPr lang="zh-CN" altLang="en-US" sz="2000">
                <a:latin typeface="Microsoft YaHei Light" panose="020B0503020204020204" pitchFamily="34" charset="-122"/>
                <a:ea typeface="Microsoft YaHei Light" panose="020B0503020204020204" pitchFamily="34" charset="-122"/>
              </a:rPr>
              <a:t>。</a:t>
            </a:r>
            <a:r>
              <a:rPr lang="zh-CN" altLang="en-US" sz="2000">
                <a:solidFill>
                  <a:srgbClr val="FF0000"/>
                </a:solidFill>
                <a:latin typeface="Microsoft YaHei Light" panose="020B0503020204020204" pitchFamily="34" charset="-122"/>
                <a:ea typeface="Microsoft YaHei Light" panose="020B0503020204020204" pitchFamily="34" charset="-122"/>
              </a:rPr>
              <a:t>传什么</a:t>
            </a:r>
            <a:endParaRPr lang="zh-CN" altLang="en-US" sz="2000">
              <a:latin typeface="Microsoft YaHei Light" panose="020B0503020204020204" pitchFamily="34" charset="-122"/>
              <a:ea typeface="Microsoft YaHei Light" panose="020B0503020204020204" pitchFamily="34" charset="-122"/>
            </a:endParaRPr>
          </a:p>
        </p:txBody>
      </p:sp>
      <p:sp>
        <p:nvSpPr>
          <p:cNvPr id="90" name="矩形 51"/>
          <p:cNvSpPr>
            <a:spLocks noChangeArrowheads="1"/>
          </p:cNvSpPr>
          <p:nvPr/>
        </p:nvSpPr>
        <p:spPr bwMode="auto">
          <a:xfrm>
            <a:off x="5883275" y="939800"/>
            <a:ext cx="4572000" cy="163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defRPr>
                <a:solidFill>
                  <a:schemeClr val="tx1"/>
                </a:solidFill>
                <a:latin typeface="Calibri" panose="020F0502020204030204" pitchFamily="34" charset="0"/>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0" hangingPunct="0">
              <a:buFont typeface="Arial" panose="020B0604020202020204" pitchFamily="34" charset="0"/>
              <a:buChar char="•"/>
            </a:pPr>
            <a:r>
              <a:rPr lang="zh-CN" altLang="zh-CN" sz="2000">
                <a:latin typeface="Microsoft YaHei Light" panose="020B0503020204020204" pitchFamily="34" charset="-122"/>
                <a:ea typeface="Microsoft YaHei Light" panose="020B0503020204020204" pitchFamily="34" charset="-122"/>
              </a:rPr>
              <a:t>设备</a:t>
            </a:r>
            <a:r>
              <a:rPr lang="en-US" altLang="zh-CN" sz="2000">
                <a:latin typeface="Microsoft YaHei Light" panose="020B0503020204020204" pitchFamily="34" charset="-122"/>
                <a:ea typeface="Microsoft YaHei Light" panose="020B0503020204020204" pitchFamily="34" charset="-122"/>
              </a:rPr>
              <a:t>/</a:t>
            </a:r>
            <a:r>
              <a:rPr lang="zh-CN" altLang="en-US" sz="2000">
                <a:latin typeface="Microsoft YaHei Light" panose="020B0503020204020204" pitchFamily="34" charset="-122"/>
                <a:ea typeface="Microsoft YaHei Light" panose="020B0503020204020204" pitchFamily="34" charset="-122"/>
              </a:rPr>
              <a:t>产品</a:t>
            </a:r>
            <a:r>
              <a:rPr lang="zh-CN" altLang="zh-CN" sz="2000">
                <a:latin typeface="Microsoft YaHei Light" panose="020B0503020204020204" pitchFamily="34" charset="-122"/>
                <a:ea typeface="Microsoft YaHei Light" panose="020B0503020204020204" pitchFamily="34" charset="-122"/>
              </a:rPr>
              <a:t>接口标准：</a:t>
            </a:r>
            <a:r>
              <a:rPr lang="zh-CN" altLang="en-US" sz="2000">
                <a:latin typeface="Microsoft YaHei Light" panose="020B0503020204020204" pitchFamily="34" charset="-122"/>
                <a:ea typeface="Microsoft YaHei Light" panose="020B0503020204020204" pitchFamily="34" charset="-122"/>
              </a:rPr>
              <a:t>如接口硬件、传送</a:t>
            </a:r>
            <a:r>
              <a:rPr lang="zh-CN" altLang="zh-CN" sz="2000">
                <a:latin typeface="Microsoft YaHei Light" panose="020B0503020204020204" pitchFamily="34" charset="-122"/>
                <a:ea typeface="Microsoft YaHei Light" panose="020B0503020204020204" pitchFamily="34" charset="-122"/>
              </a:rPr>
              <a:t>协议等</a:t>
            </a:r>
            <a:r>
              <a:rPr lang="zh-CN" altLang="en-US" sz="2000">
                <a:latin typeface="Microsoft YaHei Light" panose="020B0503020204020204" pitchFamily="34" charset="-122"/>
                <a:ea typeface="Microsoft YaHei Light" panose="020B0503020204020204" pitchFamily="34" charset="-122"/>
              </a:rPr>
              <a:t>。</a:t>
            </a:r>
            <a:r>
              <a:rPr lang="zh-CN" altLang="en-US" sz="2000">
                <a:solidFill>
                  <a:srgbClr val="FF0000"/>
                </a:solidFill>
                <a:latin typeface="Microsoft YaHei Light" panose="020B0503020204020204" pitchFamily="34" charset="-122"/>
                <a:ea typeface="Microsoft YaHei Light" panose="020B0503020204020204" pitchFamily="34" charset="-122"/>
              </a:rPr>
              <a:t>怎么传</a:t>
            </a:r>
            <a:endParaRPr lang="en-US" altLang="zh-CN" sz="2000">
              <a:solidFill>
                <a:srgbClr val="FF0000"/>
              </a:solidFill>
              <a:latin typeface="Microsoft YaHei Light" panose="020B0503020204020204" pitchFamily="34" charset="-122"/>
              <a:ea typeface="Microsoft YaHei Light" panose="020B0503020204020204" pitchFamily="34" charset="-122"/>
            </a:endParaRPr>
          </a:p>
          <a:p>
            <a:pPr eaLnBrk="0" hangingPunct="0">
              <a:buFont typeface="Arial" panose="020B0604020202020204" pitchFamily="34" charset="0"/>
              <a:buChar char="•"/>
            </a:pPr>
            <a:endParaRPr lang="en-US" altLang="zh-CN" sz="2000">
              <a:latin typeface="Microsoft YaHei Light" panose="020B0503020204020204" pitchFamily="34" charset="-122"/>
              <a:ea typeface="Microsoft YaHei Light" panose="020B0503020204020204" pitchFamily="34" charset="-122"/>
            </a:endParaRPr>
          </a:p>
          <a:p>
            <a:pPr eaLnBrk="0" hangingPunct="0">
              <a:buFont typeface="Arial" panose="020B0604020202020204" pitchFamily="34" charset="0"/>
              <a:buChar char="•"/>
            </a:pPr>
            <a:r>
              <a:rPr lang="zh-CN" altLang="en-US" sz="2000">
                <a:latin typeface="Microsoft YaHei Light" panose="020B0503020204020204" pitchFamily="34" charset="-122"/>
                <a:ea typeface="Microsoft YaHei Light" panose="020B0503020204020204" pitchFamily="34" charset="-122"/>
              </a:rPr>
              <a:t>设备</a:t>
            </a:r>
            <a:r>
              <a:rPr lang="en-US" altLang="zh-CN" sz="2000">
                <a:latin typeface="Microsoft YaHei Light" panose="020B0503020204020204" pitchFamily="34" charset="-122"/>
                <a:ea typeface="Microsoft YaHei Light" panose="020B0503020204020204" pitchFamily="34" charset="-122"/>
              </a:rPr>
              <a:t>/</a:t>
            </a:r>
            <a:r>
              <a:rPr lang="zh-CN" altLang="en-US" sz="2000">
                <a:latin typeface="Microsoft YaHei Light" panose="020B0503020204020204" pitchFamily="34" charset="-122"/>
                <a:ea typeface="Microsoft YaHei Light" panose="020B0503020204020204" pitchFamily="34" charset="-122"/>
              </a:rPr>
              <a:t>产品智能化导则。设备的改造及标准的实施。</a:t>
            </a:r>
            <a:r>
              <a:rPr lang="zh-CN" altLang="en-US" sz="2000">
                <a:solidFill>
                  <a:srgbClr val="FF0000"/>
                </a:solidFill>
                <a:latin typeface="Microsoft YaHei Light" panose="020B0503020204020204" pitchFamily="34" charset="-122"/>
                <a:ea typeface="Microsoft YaHei Light" panose="020B0503020204020204" pitchFamily="34" charset="-122"/>
              </a:rPr>
              <a:t>如何实施</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工业互联网 </a:t>
            </a:r>
            <a:r>
              <a:rPr kumimoji="1" lang="en-US" altLang="zh-CN" dirty="0"/>
              <a:t>—</a:t>
            </a:r>
            <a:r>
              <a:rPr kumimoji="1" lang="zh-CN" altLang="en-US" dirty="0"/>
              <a:t> 网络互联</a:t>
            </a:r>
            <a:endParaRPr lang="zh-CN" altLang="en-US" dirty="0"/>
          </a:p>
        </p:txBody>
      </p:sp>
      <p:cxnSp>
        <p:nvCxnSpPr>
          <p:cNvPr id="91" name="直接连接符 72"/>
          <p:cNvCxnSpPr>
            <a:endCxn id="96" idx="3"/>
          </p:cNvCxnSpPr>
          <p:nvPr/>
        </p:nvCxnSpPr>
        <p:spPr>
          <a:xfrm flipH="1">
            <a:off x="5572125" y="1685925"/>
            <a:ext cx="6350" cy="3514725"/>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92" name="直接连接符 73"/>
          <p:cNvCxnSpPr>
            <a:endCxn id="96" idx="3"/>
          </p:cNvCxnSpPr>
          <p:nvPr/>
        </p:nvCxnSpPr>
        <p:spPr>
          <a:xfrm>
            <a:off x="4071938" y="5384800"/>
            <a:ext cx="2813050" cy="15875"/>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93" name="直接连接符 74"/>
          <p:cNvCxnSpPr>
            <a:endCxn id="96" idx="3"/>
          </p:cNvCxnSpPr>
          <p:nvPr/>
        </p:nvCxnSpPr>
        <p:spPr>
          <a:xfrm>
            <a:off x="4071938" y="4416425"/>
            <a:ext cx="2963862" cy="0"/>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94" name="TextBox 7"/>
          <p:cNvSpPr txBox="1">
            <a:spLocks noChangeArrowheads="1"/>
          </p:cNvSpPr>
          <p:nvPr/>
        </p:nvSpPr>
        <p:spPr bwMode="auto">
          <a:xfrm>
            <a:off x="3348038" y="5230813"/>
            <a:ext cx="946150"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0" hangingPunct="0"/>
            <a:r>
              <a:rPr lang="en-US" altLang="zh-CN" sz="1400">
                <a:solidFill>
                  <a:srgbClr val="000000"/>
                </a:solidFill>
                <a:latin typeface="Microsoft YaHei Light" panose="020B0503020204020204" pitchFamily="34" charset="-122"/>
                <a:ea typeface="Microsoft YaHei Light" panose="020B0503020204020204" pitchFamily="34" charset="-122"/>
              </a:rPr>
              <a:t>PLC</a:t>
            </a:r>
          </a:p>
          <a:p>
            <a:pPr algn="ct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（可编程控制器）</a:t>
            </a:r>
          </a:p>
        </p:txBody>
      </p:sp>
      <p:sp>
        <p:nvSpPr>
          <p:cNvPr id="95" name="TextBox 8"/>
          <p:cNvSpPr txBox="1">
            <a:spLocks noChangeArrowheads="1"/>
          </p:cNvSpPr>
          <p:nvPr/>
        </p:nvSpPr>
        <p:spPr bwMode="auto">
          <a:xfrm>
            <a:off x="6529388" y="5221288"/>
            <a:ext cx="1517650"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0" hangingPunct="0"/>
            <a:r>
              <a:rPr lang="en-US" altLang="zh-CN" sz="1400">
                <a:solidFill>
                  <a:srgbClr val="000000"/>
                </a:solidFill>
                <a:latin typeface="Microsoft YaHei Light" panose="020B0503020204020204" pitchFamily="34" charset="-122"/>
                <a:ea typeface="Microsoft YaHei Light" panose="020B0503020204020204" pitchFamily="34" charset="-122"/>
              </a:rPr>
              <a:t>DCS/FCS</a:t>
            </a:r>
          </a:p>
          <a:p>
            <a:pPr algn="ct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（过程控制系统</a:t>
            </a:r>
            <a:r>
              <a:rPr lang="en-US" altLang="zh-CN" sz="1400">
                <a:solidFill>
                  <a:srgbClr val="000000"/>
                </a:solidFill>
                <a:latin typeface="Microsoft YaHei Light" panose="020B0503020204020204" pitchFamily="34" charset="-122"/>
                <a:ea typeface="Microsoft YaHei Light" panose="020B0503020204020204" pitchFamily="34" charset="-122"/>
              </a:rPr>
              <a:t>/</a:t>
            </a:r>
            <a:r>
              <a:rPr lang="zh-CN" altLang="en-US" sz="1400">
                <a:solidFill>
                  <a:srgbClr val="000000"/>
                </a:solidFill>
                <a:latin typeface="Microsoft YaHei Light" panose="020B0503020204020204" pitchFamily="34" charset="-122"/>
                <a:ea typeface="Microsoft YaHei Light" panose="020B0503020204020204" pitchFamily="34" charset="-122"/>
              </a:rPr>
              <a:t>分散控制系统）</a:t>
            </a:r>
          </a:p>
        </p:txBody>
      </p:sp>
      <p:sp>
        <p:nvSpPr>
          <p:cNvPr id="96" name="云形 95"/>
          <p:cNvSpPr/>
          <p:nvPr/>
        </p:nvSpPr>
        <p:spPr>
          <a:xfrm>
            <a:off x="4413250" y="5173663"/>
            <a:ext cx="2316163" cy="452437"/>
          </a:xfrm>
          <a:prstGeom prst="cloud">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97" name="矩形 96"/>
          <p:cNvSpPr/>
          <p:nvPr/>
        </p:nvSpPr>
        <p:spPr>
          <a:xfrm>
            <a:off x="4425950" y="5194300"/>
            <a:ext cx="2303463" cy="360363"/>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sz="1400">
                <a:solidFill>
                  <a:srgbClr val="C00000"/>
                </a:solidFill>
                <a:latin typeface="Microsoft YaHei Light" panose="020B0503020204020204" pitchFamily="34" charset="-122"/>
                <a:ea typeface="Microsoft YaHei Light" panose="020B0503020204020204" pitchFamily="34" charset="-122"/>
              </a:rPr>
              <a:t>现场总线</a:t>
            </a:r>
            <a:r>
              <a:rPr lang="en-US" altLang="zh-CN" sz="1400">
                <a:solidFill>
                  <a:srgbClr val="C00000"/>
                </a:solidFill>
                <a:latin typeface="Microsoft YaHei Light" panose="020B0503020204020204" pitchFamily="34" charset="-122"/>
                <a:ea typeface="Microsoft YaHei Light" panose="020B0503020204020204" pitchFamily="34" charset="-122"/>
              </a:rPr>
              <a:t>/</a:t>
            </a:r>
            <a:r>
              <a:rPr lang="zh-CN" altLang="en-US" sz="1400">
                <a:solidFill>
                  <a:srgbClr val="C00000"/>
                </a:solidFill>
                <a:latin typeface="Microsoft YaHei Light" panose="020B0503020204020204" pitchFamily="34" charset="-122"/>
                <a:ea typeface="Microsoft YaHei Light" panose="020B0503020204020204" pitchFamily="34" charset="-122"/>
              </a:rPr>
              <a:t>实时以太网</a:t>
            </a:r>
            <a:r>
              <a:rPr lang="en-US" altLang="zh-CN" sz="1400">
                <a:solidFill>
                  <a:srgbClr val="C00000"/>
                </a:solidFill>
                <a:latin typeface="Microsoft YaHei Light" panose="020B0503020204020204" pitchFamily="34" charset="-122"/>
                <a:ea typeface="Microsoft YaHei Light" panose="020B0503020204020204" pitchFamily="34" charset="-122"/>
              </a:rPr>
              <a:t>/</a:t>
            </a:r>
            <a:r>
              <a:rPr lang="zh-CN" altLang="en-US" sz="1400">
                <a:solidFill>
                  <a:srgbClr val="C00000"/>
                </a:solidFill>
                <a:latin typeface="Microsoft YaHei Light" panose="020B0503020204020204" pitchFamily="34" charset="-122"/>
                <a:ea typeface="Microsoft YaHei Light" panose="020B0503020204020204" pitchFamily="34" charset="-122"/>
              </a:rPr>
              <a:t>无线网络</a:t>
            </a:r>
          </a:p>
        </p:txBody>
      </p:sp>
      <p:sp>
        <p:nvSpPr>
          <p:cNvPr id="98" name="TextBox 11"/>
          <p:cNvSpPr txBox="1">
            <a:spLocks noChangeArrowheads="1"/>
          </p:cNvSpPr>
          <p:nvPr/>
        </p:nvSpPr>
        <p:spPr bwMode="auto">
          <a:xfrm>
            <a:off x="2552700" y="5410200"/>
            <a:ext cx="12255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sz="1600">
                <a:solidFill>
                  <a:srgbClr val="000000"/>
                </a:solidFill>
                <a:latin typeface="Microsoft YaHei Light" panose="020B0503020204020204" pitchFamily="34" charset="-122"/>
                <a:ea typeface="Microsoft YaHei Light" panose="020B0503020204020204" pitchFamily="34" charset="-122"/>
              </a:rPr>
              <a:t>现场级</a:t>
            </a:r>
          </a:p>
        </p:txBody>
      </p:sp>
      <p:sp>
        <p:nvSpPr>
          <p:cNvPr id="99" name="TextBox 12"/>
          <p:cNvSpPr txBox="1">
            <a:spLocks noChangeArrowheads="1"/>
          </p:cNvSpPr>
          <p:nvPr/>
        </p:nvSpPr>
        <p:spPr bwMode="auto">
          <a:xfrm>
            <a:off x="2552700" y="4310063"/>
            <a:ext cx="122555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sz="1600">
                <a:solidFill>
                  <a:srgbClr val="000000"/>
                </a:solidFill>
                <a:latin typeface="Microsoft YaHei Light" panose="020B0503020204020204" pitchFamily="34" charset="-122"/>
                <a:ea typeface="Microsoft YaHei Light" panose="020B0503020204020204" pitchFamily="34" charset="-122"/>
              </a:rPr>
              <a:t>车间级</a:t>
            </a:r>
          </a:p>
        </p:txBody>
      </p:sp>
      <p:sp>
        <p:nvSpPr>
          <p:cNvPr id="100" name="TextBox 13"/>
          <p:cNvSpPr txBox="1">
            <a:spLocks noChangeArrowheads="1"/>
          </p:cNvSpPr>
          <p:nvPr/>
        </p:nvSpPr>
        <p:spPr bwMode="auto">
          <a:xfrm>
            <a:off x="2552700" y="2849563"/>
            <a:ext cx="12255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sz="1600">
                <a:solidFill>
                  <a:srgbClr val="000000"/>
                </a:solidFill>
                <a:latin typeface="Microsoft YaHei Light" panose="020B0503020204020204" pitchFamily="34" charset="-122"/>
                <a:ea typeface="Microsoft YaHei Light" panose="020B0503020204020204" pitchFamily="34" charset="-122"/>
              </a:rPr>
              <a:t>工厂级</a:t>
            </a:r>
          </a:p>
        </p:txBody>
      </p:sp>
      <p:sp>
        <p:nvSpPr>
          <p:cNvPr id="101" name="TextBox 16"/>
          <p:cNvSpPr txBox="1">
            <a:spLocks noChangeArrowheads="1"/>
          </p:cNvSpPr>
          <p:nvPr/>
        </p:nvSpPr>
        <p:spPr bwMode="auto">
          <a:xfrm>
            <a:off x="3189288" y="4268788"/>
            <a:ext cx="1223962"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0" hangingPunct="0"/>
            <a:r>
              <a:rPr lang="en-US" altLang="zh-CN" sz="1400">
                <a:solidFill>
                  <a:srgbClr val="000000"/>
                </a:solidFill>
                <a:latin typeface="Microsoft YaHei Light" panose="020B0503020204020204" pitchFamily="34" charset="-122"/>
                <a:ea typeface="Microsoft YaHei Light" panose="020B0503020204020204" pitchFamily="34" charset="-122"/>
              </a:rPr>
              <a:t>HMI</a:t>
            </a:r>
          </a:p>
          <a:p>
            <a:pPr algn="ct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（人机界面接口）</a:t>
            </a:r>
          </a:p>
        </p:txBody>
      </p:sp>
      <p:sp>
        <p:nvSpPr>
          <p:cNvPr id="102" name="TextBox 18"/>
          <p:cNvSpPr txBox="1">
            <a:spLocks noChangeArrowheads="1"/>
          </p:cNvSpPr>
          <p:nvPr/>
        </p:nvSpPr>
        <p:spPr bwMode="auto">
          <a:xfrm>
            <a:off x="6696075" y="4273550"/>
            <a:ext cx="1223963"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0" hangingPunct="0"/>
            <a:r>
              <a:rPr lang="en-US" altLang="zh-CN" sz="1400">
                <a:solidFill>
                  <a:srgbClr val="000000"/>
                </a:solidFill>
                <a:latin typeface="Microsoft YaHei Light" panose="020B0503020204020204" pitchFamily="34" charset="-122"/>
                <a:ea typeface="Microsoft YaHei Light" panose="020B0503020204020204" pitchFamily="34" charset="-122"/>
              </a:rPr>
              <a:t>SCADA</a:t>
            </a:r>
          </a:p>
          <a:p>
            <a:pPr algn="ct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（数据采集与监视控制）</a:t>
            </a:r>
          </a:p>
        </p:txBody>
      </p:sp>
      <p:sp>
        <p:nvSpPr>
          <p:cNvPr id="103" name="TextBox 20"/>
          <p:cNvSpPr txBox="1">
            <a:spLocks noChangeArrowheads="1"/>
          </p:cNvSpPr>
          <p:nvPr/>
        </p:nvSpPr>
        <p:spPr bwMode="auto">
          <a:xfrm>
            <a:off x="5218113" y="6057900"/>
            <a:ext cx="719137" cy="307975"/>
          </a:xfrm>
          <a:prstGeom prst="rect">
            <a:avLst/>
          </a:prstGeom>
          <a:noFill/>
          <a:ln w="9525">
            <a:solidFill>
              <a:schemeClr val="tx1"/>
            </a:solidFill>
            <a:miter lim="800000"/>
          </a:ln>
          <a:extLst>
            <a:ext uri="{909E8E84-426E-40DD-AFC4-6F175D3DCCD1}">
              <a14:hiddenFill xmlns:a14="http://schemas.microsoft.com/office/drawing/2010/main">
                <a:solidFill>
                  <a:srgbClr val="FFFFFF"/>
                </a:solidFill>
              </a14:hiddenFill>
            </a:ext>
          </a:extLst>
        </p:spPr>
        <p:txBody>
          <a:bodyPr>
            <a:spAutoFit/>
          </a:bodyPr>
          <a:lstStyle/>
          <a:p>
            <a:pPr algn="ct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机器</a:t>
            </a:r>
            <a:r>
              <a:rPr lang="en-US" altLang="zh-CN" sz="1400">
                <a:solidFill>
                  <a:srgbClr val="000000"/>
                </a:solidFill>
                <a:latin typeface="Microsoft YaHei Light" panose="020B0503020204020204" pitchFamily="34" charset="-122"/>
                <a:ea typeface="Microsoft YaHei Light" panose="020B0503020204020204" pitchFamily="34" charset="-122"/>
              </a:rPr>
              <a:t>2</a:t>
            </a:r>
            <a:endParaRPr lang="zh-CN" altLang="en-US" sz="1400">
              <a:solidFill>
                <a:srgbClr val="000000"/>
              </a:solidFill>
              <a:latin typeface="Microsoft YaHei Light" panose="020B0503020204020204" pitchFamily="34" charset="-122"/>
              <a:ea typeface="Microsoft YaHei Light" panose="020B0503020204020204" pitchFamily="34" charset="-122"/>
            </a:endParaRPr>
          </a:p>
        </p:txBody>
      </p:sp>
      <p:sp>
        <p:nvSpPr>
          <p:cNvPr id="104" name="圆角矩形 103"/>
          <p:cNvSpPr/>
          <p:nvPr/>
        </p:nvSpPr>
        <p:spPr>
          <a:xfrm>
            <a:off x="2481263" y="2438400"/>
            <a:ext cx="5565775" cy="4076700"/>
          </a:xfrm>
          <a:prstGeom prst="round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105" name="云形 104"/>
          <p:cNvSpPr/>
          <p:nvPr/>
        </p:nvSpPr>
        <p:spPr>
          <a:xfrm>
            <a:off x="3273425" y="1141413"/>
            <a:ext cx="4321175" cy="647700"/>
          </a:xfrm>
          <a:prstGeom prst="cloud">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106" name="矩形 105"/>
          <p:cNvSpPr/>
          <p:nvPr/>
        </p:nvSpPr>
        <p:spPr>
          <a:xfrm>
            <a:off x="4210050" y="1285875"/>
            <a:ext cx="2663825" cy="360363"/>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a:solidFill>
                  <a:srgbClr val="000000"/>
                </a:solidFill>
                <a:latin typeface="Microsoft YaHei Light" panose="020B0503020204020204" pitchFamily="34" charset="-122"/>
                <a:ea typeface="Microsoft YaHei Light" panose="020B0503020204020204" pitchFamily="34" charset="-122"/>
              </a:rPr>
              <a:t>公众互联网</a:t>
            </a:r>
            <a:r>
              <a:rPr lang="en-US" altLang="zh-CN">
                <a:solidFill>
                  <a:srgbClr val="000000"/>
                </a:solidFill>
                <a:latin typeface="Microsoft YaHei Light" panose="020B0503020204020204" pitchFamily="34" charset="-122"/>
                <a:ea typeface="Microsoft YaHei Light" panose="020B0503020204020204" pitchFamily="34" charset="-122"/>
              </a:rPr>
              <a:t>/</a:t>
            </a:r>
            <a:r>
              <a:rPr lang="zh-CN" altLang="en-US">
                <a:solidFill>
                  <a:srgbClr val="000000"/>
                </a:solidFill>
                <a:latin typeface="Microsoft YaHei Light" panose="020B0503020204020204" pitchFamily="34" charset="-122"/>
                <a:ea typeface="Microsoft YaHei Light" panose="020B0503020204020204" pitchFamily="34" charset="-122"/>
              </a:rPr>
              <a:t>专线</a:t>
            </a:r>
          </a:p>
        </p:txBody>
      </p:sp>
      <p:cxnSp>
        <p:nvCxnSpPr>
          <p:cNvPr id="107" name="直接连接符 88"/>
          <p:cNvCxnSpPr>
            <a:stCxn id="96" idx="1"/>
            <a:endCxn id="103" idx="0"/>
          </p:cNvCxnSpPr>
          <p:nvPr/>
        </p:nvCxnSpPr>
        <p:spPr>
          <a:xfrm>
            <a:off x="5572125" y="5626100"/>
            <a:ext cx="6350" cy="431800"/>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08" name="TextBox 32"/>
          <p:cNvSpPr txBox="1">
            <a:spLocks noChangeArrowheads="1"/>
          </p:cNvSpPr>
          <p:nvPr/>
        </p:nvSpPr>
        <p:spPr bwMode="auto">
          <a:xfrm>
            <a:off x="4281488" y="6057900"/>
            <a:ext cx="720725" cy="307975"/>
          </a:xfrm>
          <a:prstGeom prst="rect">
            <a:avLst/>
          </a:prstGeom>
          <a:noFill/>
          <a:ln w="9525">
            <a:solidFill>
              <a:schemeClr val="tx1"/>
            </a:solidFill>
            <a:miter lim="800000"/>
          </a:ln>
          <a:extLst>
            <a:ext uri="{909E8E84-426E-40DD-AFC4-6F175D3DCCD1}">
              <a14:hiddenFill xmlns:a14="http://schemas.microsoft.com/office/drawing/2010/main">
                <a:solidFill>
                  <a:srgbClr val="FFFFFF"/>
                </a:solidFill>
              </a14:hiddenFill>
            </a:ext>
          </a:extLst>
        </p:spPr>
        <p:txBody>
          <a:bodyPr>
            <a:spAutoFit/>
          </a:bodyPr>
          <a:lstStyle/>
          <a:p>
            <a:pPr algn="ct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机器</a:t>
            </a:r>
            <a:r>
              <a:rPr lang="en-US" altLang="zh-CN" sz="1400">
                <a:solidFill>
                  <a:srgbClr val="000000"/>
                </a:solidFill>
                <a:latin typeface="Microsoft YaHei Light" panose="020B0503020204020204" pitchFamily="34" charset="-122"/>
                <a:ea typeface="Microsoft YaHei Light" panose="020B0503020204020204" pitchFamily="34" charset="-122"/>
              </a:rPr>
              <a:t>1</a:t>
            </a:r>
            <a:endParaRPr lang="zh-CN" altLang="en-US" sz="1400">
              <a:solidFill>
                <a:srgbClr val="000000"/>
              </a:solidFill>
              <a:latin typeface="Microsoft YaHei Light" panose="020B0503020204020204" pitchFamily="34" charset="-122"/>
              <a:ea typeface="Microsoft YaHei Light" panose="020B0503020204020204" pitchFamily="34" charset="-122"/>
            </a:endParaRPr>
          </a:p>
        </p:txBody>
      </p:sp>
      <p:sp>
        <p:nvSpPr>
          <p:cNvPr id="109" name="TextBox 33"/>
          <p:cNvSpPr txBox="1">
            <a:spLocks noChangeArrowheads="1"/>
          </p:cNvSpPr>
          <p:nvPr/>
        </p:nvSpPr>
        <p:spPr bwMode="auto">
          <a:xfrm>
            <a:off x="6153150" y="6057900"/>
            <a:ext cx="720725" cy="307975"/>
          </a:xfrm>
          <a:prstGeom prst="rect">
            <a:avLst/>
          </a:prstGeom>
          <a:noFill/>
          <a:ln w="9525">
            <a:solidFill>
              <a:schemeClr val="tx1"/>
            </a:solidFill>
            <a:miter lim="800000"/>
          </a:ln>
          <a:extLst>
            <a:ext uri="{909E8E84-426E-40DD-AFC4-6F175D3DCCD1}">
              <a14:hiddenFill xmlns:a14="http://schemas.microsoft.com/office/drawing/2010/main">
                <a:solidFill>
                  <a:srgbClr val="FFFFFF"/>
                </a:solidFill>
              </a14:hiddenFill>
            </a:ext>
          </a:extLst>
        </p:spPr>
        <p:txBody>
          <a:bodyPr>
            <a:spAutoFit/>
          </a:bodyPr>
          <a:lstStyle/>
          <a:p>
            <a:pPr algn="ct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机器</a:t>
            </a:r>
            <a:r>
              <a:rPr lang="en-US" altLang="zh-CN" sz="1400">
                <a:solidFill>
                  <a:srgbClr val="000000"/>
                </a:solidFill>
                <a:latin typeface="Microsoft YaHei Light" panose="020B0503020204020204" pitchFamily="34" charset="-122"/>
                <a:ea typeface="Microsoft YaHei Light" panose="020B0503020204020204" pitchFamily="34" charset="-122"/>
              </a:rPr>
              <a:t>3</a:t>
            </a:r>
            <a:endParaRPr lang="zh-CN" altLang="en-US" sz="1400">
              <a:solidFill>
                <a:srgbClr val="000000"/>
              </a:solidFill>
              <a:latin typeface="Microsoft YaHei Light" panose="020B0503020204020204" pitchFamily="34" charset="-122"/>
              <a:ea typeface="Microsoft YaHei Light" panose="020B0503020204020204" pitchFamily="34" charset="-122"/>
            </a:endParaRPr>
          </a:p>
        </p:txBody>
      </p:sp>
      <p:sp>
        <p:nvSpPr>
          <p:cNvPr id="110" name="矩形 109"/>
          <p:cNvSpPr/>
          <p:nvPr/>
        </p:nvSpPr>
        <p:spPr>
          <a:xfrm>
            <a:off x="2074863" y="2312988"/>
            <a:ext cx="1150937" cy="536575"/>
          </a:xfrm>
          <a:prstGeom prst="rect">
            <a:avLst/>
          </a:prstGeom>
          <a:solidFill>
            <a:schemeClr val="bg1"/>
          </a:solidFill>
          <a:ln>
            <a:noFill/>
          </a:ln>
          <a:effectLst/>
        </p:spPr>
        <p:style>
          <a:lnRef idx="1">
            <a:schemeClr val="accent5"/>
          </a:lnRef>
          <a:fillRef idx="3">
            <a:schemeClr val="accent5"/>
          </a:fillRef>
          <a:effectRef idx="2">
            <a:schemeClr val="accent5"/>
          </a:effectRef>
          <a:fontRef idx="minor">
            <a:schemeClr val="lt1"/>
          </a:fontRef>
        </p:style>
        <p:txBody>
          <a:bodyPr anchor="ctr"/>
          <a:lstStyle/>
          <a:p>
            <a:pPr algn="ctr" eaLnBrk="0" hangingPunct="0">
              <a:defRPr/>
            </a:pPr>
            <a:r>
              <a:rPr lang="zh-CN" altLang="en-US" sz="2000" dirty="0">
                <a:solidFill>
                  <a:srgbClr val="FF0000"/>
                </a:solidFill>
                <a:latin typeface="Microsoft YaHei Light" panose="020B0503020204020204" pitchFamily="34" charset="-122"/>
                <a:ea typeface="Microsoft YaHei Light" panose="020B0503020204020204" pitchFamily="34" charset="-122"/>
              </a:rPr>
              <a:t>工厂内</a:t>
            </a:r>
          </a:p>
        </p:txBody>
      </p:sp>
      <p:cxnSp>
        <p:nvCxnSpPr>
          <p:cNvPr id="111" name="直接连接符 92"/>
          <p:cNvCxnSpPr>
            <a:stCxn id="96" idx="1"/>
            <a:endCxn id="103" idx="0"/>
          </p:cNvCxnSpPr>
          <p:nvPr/>
        </p:nvCxnSpPr>
        <p:spPr>
          <a:xfrm>
            <a:off x="2625725" y="5146675"/>
            <a:ext cx="5294313" cy="0"/>
          </a:xfrm>
          <a:prstGeom prst="line">
            <a:avLst/>
          </a:prstGeom>
          <a:ln>
            <a:solidFill>
              <a:srgbClr val="FF0000"/>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12" name="直接连接符 93"/>
          <p:cNvCxnSpPr>
            <a:stCxn id="96" idx="1"/>
            <a:endCxn id="103" idx="0"/>
          </p:cNvCxnSpPr>
          <p:nvPr/>
        </p:nvCxnSpPr>
        <p:spPr>
          <a:xfrm>
            <a:off x="2625725" y="3662363"/>
            <a:ext cx="5294313" cy="0"/>
          </a:xfrm>
          <a:prstGeom prst="line">
            <a:avLst/>
          </a:prstGeom>
          <a:ln>
            <a:solidFill>
              <a:srgbClr val="FF0000"/>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13" name="直接连接符 94"/>
          <p:cNvCxnSpPr>
            <a:stCxn id="96" idx="1"/>
            <a:endCxn id="103" idx="0"/>
          </p:cNvCxnSpPr>
          <p:nvPr/>
        </p:nvCxnSpPr>
        <p:spPr>
          <a:xfrm>
            <a:off x="2573338" y="2244725"/>
            <a:ext cx="5346700" cy="0"/>
          </a:xfrm>
          <a:prstGeom prst="line">
            <a:avLst/>
          </a:prstGeom>
          <a:ln>
            <a:solidFill>
              <a:srgbClr val="FF0000"/>
            </a:solidFill>
            <a:prstDash val="dash"/>
            <a:tailEnd type="none"/>
          </a:ln>
        </p:spPr>
        <p:style>
          <a:lnRef idx="1">
            <a:schemeClr val="accent1"/>
          </a:lnRef>
          <a:fillRef idx="0">
            <a:schemeClr val="accent1"/>
          </a:fillRef>
          <a:effectRef idx="0">
            <a:schemeClr val="accent1"/>
          </a:effectRef>
          <a:fontRef idx="minor">
            <a:schemeClr val="tx1"/>
          </a:fontRef>
        </p:style>
      </p:cxnSp>
      <p:pic>
        <p:nvPicPr>
          <p:cNvPr id="114" name="图片 22"/>
          <p:cNvPicPr>
            <a:picLocks noChangeAspect="1" noChangeArrowheads="1"/>
          </p:cNvPicPr>
          <p:nvPr/>
        </p:nvPicPr>
        <p:blipFill>
          <a:blip r:embed="rId3">
            <a:clrChange>
              <a:clrFrom>
                <a:srgbClr val="F3F2F3"/>
              </a:clrFrom>
              <a:clrTo>
                <a:srgbClr val="F3F2F3">
                  <a:alpha val="0"/>
                </a:srgbClr>
              </a:clrTo>
            </a:clrChange>
            <a:extLst>
              <a:ext uri="{28A0092B-C50C-407E-A947-70E740481C1C}">
                <a14:useLocalDpi xmlns:a14="http://schemas.microsoft.com/office/drawing/2010/main" val="0"/>
              </a:ext>
            </a:extLst>
          </a:blip>
          <a:srcRect/>
          <a:stretch>
            <a:fillRect/>
          </a:stretch>
        </p:blipFill>
        <p:spPr bwMode="auto">
          <a:xfrm>
            <a:off x="5200650" y="2006600"/>
            <a:ext cx="600075"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云形 114"/>
          <p:cNvSpPr/>
          <p:nvPr/>
        </p:nvSpPr>
        <p:spPr>
          <a:xfrm>
            <a:off x="4065588" y="2690813"/>
            <a:ext cx="2536825" cy="574675"/>
          </a:xfrm>
          <a:prstGeom prst="cloud">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116" name="矩形 115"/>
          <p:cNvSpPr/>
          <p:nvPr/>
        </p:nvSpPr>
        <p:spPr>
          <a:xfrm>
            <a:off x="4352925" y="2782888"/>
            <a:ext cx="2305050" cy="360362"/>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en-US" altLang="zh-CN">
                <a:solidFill>
                  <a:srgbClr val="000000"/>
                </a:solidFill>
                <a:latin typeface="Microsoft YaHei Light" panose="020B0503020204020204" pitchFamily="34" charset="-122"/>
                <a:ea typeface="Microsoft YaHei Light" panose="020B0503020204020204" pitchFamily="34" charset="-122"/>
              </a:rPr>
              <a:t>IT</a:t>
            </a:r>
            <a:r>
              <a:rPr lang="zh-CN" altLang="en-US">
                <a:solidFill>
                  <a:srgbClr val="000000"/>
                </a:solidFill>
                <a:latin typeface="Microsoft YaHei Light" panose="020B0503020204020204" pitchFamily="34" charset="-122"/>
                <a:ea typeface="Microsoft YaHei Light" panose="020B0503020204020204" pitchFamily="34" charset="-122"/>
              </a:rPr>
              <a:t>网络</a:t>
            </a:r>
          </a:p>
        </p:txBody>
      </p:sp>
      <p:sp>
        <p:nvSpPr>
          <p:cNvPr id="117" name="云形 116"/>
          <p:cNvSpPr/>
          <p:nvPr/>
        </p:nvSpPr>
        <p:spPr>
          <a:xfrm>
            <a:off x="4354513" y="4154488"/>
            <a:ext cx="2247900" cy="647700"/>
          </a:xfrm>
          <a:prstGeom prst="cloud">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118" name="矩形 117"/>
          <p:cNvSpPr/>
          <p:nvPr/>
        </p:nvSpPr>
        <p:spPr>
          <a:xfrm>
            <a:off x="4065588" y="4310063"/>
            <a:ext cx="2808287" cy="360362"/>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sz="1400">
                <a:solidFill>
                  <a:srgbClr val="C00000"/>
                </a:solidFill>
                <a:latin typeface="Microsoft YaHei Light" panose="020B0503020204020204" pitchFamily="34" charset="-122"/>
                <a:ea typeface="Microsoft YaHei Light" panose="020B0503020204020204" pitchFamily="34" charset="-122"/>
              </a:rPr>
              <a:t>现场总线</a:t>
            </a:r>
            <a:r>
              <a:rPr lang="en-US" altLang="zh-CN" sz="1400">
                <a:solidFill>
                  <a:srgbClr val="C00000"/>
                </a:solidFill>
                <a:latin typeface="Microsoft YaHei Light" panose="020B0503020204020204" pitchFamily="34" charset="-122"/>
                <a:ea typeface="Microsoft YaHei Light" panose="020B0503020204020204" pitchFamily="34" charset="-122"/>
              </a:rPr>
              <a:t>/</a:t>
            </a:r>
            <a:r>
              <a:rPr lang="zh-CN" altLang="en-US" sz="1400">
                <a:solidFill>
                  <a:srgbClr val="C00000"/>
                </a:solidFill>
                <a:latin typeface="Microsoft YaHei Light" panose="020B0503020204020204" pitchFamily="34" charset="-122"/>
                <a:ea typeface="Microsoft YaHei Light" panose="020B0503020204020204" pitchFamily="34" charset="-122"/>
              </a:rPr>
              <a:t>工业以太网</a:t>
            </a:r>
            <a:r>
              <a:rPr lang="en-US" altLang="zh-CN" sz="1400">
                <a:solidFill>
                  <a:srgbClr val="C00000"/>
                </a:solidFill>
                <a:latin typeface="Microsoft YaHei Light" panose="020B0503020204020204" pitchFamily="34" charset="-122"/>
                <a:ea typeface="Microsoft YaHei Light" panose="020B0503020204020204" pitchFamily="34" charset="-122"/>
              </a:rPr>
              <a:t>/</a:t>
            </a:r>
          </a:p>
          <a:p>
            <a:pPr algn="ctr" eaLnBrk="0" hangingPunct="0"/>
            <a:r>
              <a:rPr lang="zh-CN" altLang="en-US" sz="1400">
                <a:solidFill>
                  <a:srgbClr val="C00000"/>
                </a:solidFill>
                <a:latin typeface="Microsoft YaHei Light" panose="020B0503020204020204" pitchFamily="34" charset="-122"/>
                <a:ea typeface="Microsoft YaHei Light" panose="020B0503020204020204" pitchFamily="34" charset="-122"/>
              </a:rPr>
              <a:t>无线网络</a:t>
            </a:r>
          </a:p>
        </p:txBody>
      </p:sp>
      <p:sp>
        <p:nvSpPr>
          <p:cNvPr id="119" name="TextBox 38"/>
          <p:cNvSpPr txBox="1">
            <a:spLocks noChangeArrowheads="1"/>
          </p:cNvSpPr>
          <p:nvPr/>
        </p:nvSpPr>
        <p:spPr bwMode="auto">
          <a:xfrm>
            <a:off x="4929188" y="3589338"/>
            <a:ext cx="1223962" cy="307975"/>
          </a:xfrm>
          <a:prstGeom prst="rect">
            <a:avLst/>
          </a:prstGeom>
          <a:solidFill>
            <a:srgbClr val="FFFF00"/>
          </a:solidFill>
          <a:ln w="9525">
            <a:solidFill>
              <a:schemeClr val="tx1"/>
            </a:solidFill>
            <a:miter lim="800000"/>
          </a:ln>
        </p:spPr>
        <p:txBody>
          <a:bodyPr>
            <a:spAutoFit/>
          </a:bodyPr>
          <a:lstStyle/>
          <a:p>
            <a:pPr algn="ct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网关</a:t>
            </a:r>
          </a:p>
        </p:txBody>
      </p:sp>
      <p:grpSp>
        <p:nvGrpSpPr>
          <p:cNvPr id="120" name="组合 19"/>
          <p:cNvGrpSpPr/>
          <p:nvPr/>
        </p:nvGrpSpPr>
        <p:grpSpPr bwMode="auto">
          <a:xfrm>
            <a:off x="4243388" y="3108325"/>
            <a:ext cx="758825" cy="481013"/>
            <a:chOff x="4716016" y="2709191"/>
            <a:chExt cx="758010" cy="480957"/>
          </a:xfrm>
        </p:grpSpPr>
        <p:sp>
          <p:nvSpPr>
            <p:cNvPr id="121" name="六边形 120"/>
            <p:cNvSpPr/>
            <p:nvPr/>
          </p:nvSpPr>
          <p:spPr>
            <a:xfrm>
              <a:off x="4733459" y="2709191"/>
              <a:ext cx="558200" cy="480957"/>
            </a:xfrm>
            <a:prstGeom prst="hexagon">
              <a:avLst/>
            </a:prstGeom>
            <a:solidFill>
              <a:srgbClr val="A6F0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000" dirty="0">
                <a:solidFill>
                  <a:prstClr val="black"/>
                </a:solidFill>
                <a:latin typeface="Microsoft YaHei Light" panose="020B0503020204020204" pitchFamily="34" charset="-122"/>
                <a:ea typeface="Microsoft YaHei Light" panose="020B0503020204020204" pitchFamily="34" charset="-122"/>
              </a:endParaRPr>
            </a:p>
          </p:txBody>
        </p:sp>
        <p:sp>
          <p:nvSpPr>
            <p:cNvPr id="122" name="TextBox 15"/>
            <p:cNvSpPr txBox="1">
              <a:spLocks noChangeArrowheads="1"/>
            </p:cNvSpPr>
            <p:nvPr/>
          </p:nvSpPr>
          <p:spPr bwMode="auto">
            <a:xfrm>
              <a:off x="4716016" y="2795017"/>
              <a:ext cx="75801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en-US" altLang="zh-CN" sz="1400">
                  <a:solidFill>
                    <a:srgbClr val="000000"/>
                  </a:solidFill>
                  <a:latin typeface="Microsoft YaHei Light" panose="020B0503020204020204" pitchFamily="34" charset="-122"/>
                  <a:ea typeface="Microsoft YaHei Light" panose="020B0503020204020204" pitchFamily="34" charset="-122"/>
                </a:rPr>
                <a:t>ERP</a:t>
              </a:r>
              <a:endParaRPr lang="zh-CN" altLang="en-US" sz="1400">
                <a:solidFill>
                  <a:srgbClr val="000000"/>
                </a:solidFill>
                <a:latin typeface="Microsoft YaHei Light" panose="020B0503020204020204" pitchFamily="34" charset="-122"/>
                <a:ea typeface="Microsoft YaHei Light" panose="020B0503020204020204" pitchFamily="34" charset="-122"/>
              </a:endParaRPr>
            </a:p>
          </p:txBody>
        </p:sp>
      </p:grpSp>
      <p:grpSp>
        <p:nvGrpSpPr>
          <p:cNvPr id="123" name="组合 50"/>
          <p:cNvGrpSpPr/>
          <p:nvPr/>
        </p:nvGrpSpPr>
        <p:grpSpPr bwMode="auto">
          <a:xfrm>
            <a:off x="6081713" y="3086100"/>
            <a:ext cx="758825" cy="481013"/>
            <a:chOff x="4716016" y="2709191"/>
            <a:chExt cx="758010" cy="480957"/>
          </a:xfrm>
        </p:grpSpPr>
        <p:sp>
          <p:nvSpPr>
            <p:cNvPr id="124" name="六边形 123"/>
            <p:cNvSpPr/>
            <p:nvPr/>
          </p:nvSpPr>
          <p:spPr>
            <a:xfrm>
              <a:off x="4733459" y="2709191"/>
              <a:ext cx="558200" cy="480957"/>
            </a:xfrm>
            <a:prstGeom prst="hexagon">
              <a:avLst/>
            </a:prstGeom>
            <a:solidFill>
              <a:srgbClr val="A6F0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000" dirty="0">
                <a:solidFill>
                  <a:prstClr val="black"/>
                </a:solidFill>
                <a:latin typeface="Microsoft YaHei Light" panose="020B0503020204020204" pitchFamily="34" charset="-122"/>
                <a:ea typeface="Microsoft YaHei Light" panose="020B0503020204020204" pitchFamily="34" charset="-122"/>
              </a:endParaRPr>
            </a:p>
          </p:txBody>
        </p:sp>
        <p:sp>
          <p:nvSpPr>
            <p:cNvPr id="125" name="TextBox 57"/>
            <p:cNvSpPr txBox="1">
              <a:spLocks noChangeArrowheads="1"/>
            </p:cNvSpPr>
            <p:nvPr/>
          </p:nvSpPr>
          <p:spPr bwMode="auto">
            <a:xfrm>
              <a:off x="4716016" y="2795017"/>
              <a:ext cx="75801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en-US" altLang="zh-CN" sz="1400">
                  <a:solidFill>
                    <a:srgbClr val="000000"/>
                  </a:solidFill>
                  <a:latin typeface="Microsoft YaHei Light" panose="020B0503020204020204" pitchFamily="34" charset="-122"/>
                  <a:ea typeface="Microsoft YaHei Light" panose="020B0503020204020204" pitchFamily="34" charset="-122"/>
                </a:rPr>
                <a:t>CRM</a:t>
              </a:r>
              <a:endParaRPr lang="zh-CN" altLang="en-US" sz="1400">
                <a:solidFill>
                  <a:srgbClr val="000000"/>
                </a:solidFill>
                <a:latin typeface="Microsoft YaHei Light" panose="020B0503020204020204" pitchFamily="34" charset="-122"/>
                <a:ea typeface="Microsoft YaHei Light" panose="020B0503020204020204" pitchFamily="34" charset="-122"/>
              </a:endParaRPr>
            </a:p>
          </p:txBody>
        </p:sp>
      </p:grpSp>
      <p:grpSp>
        <p:nvGrpSpPr>
          <p:cNvPr id="126" name="组合 58"/>
          <p:cNvGrpSpPr/>
          <p:nvPr/>
        </p:nvGrpSpPr>
        <p:grpSpPr bwMode="auto">
          <a:xfrm>
            <a:off x="6503988" y="2513013"/>
            <a:ext cx="757237" cy="481012"/>
            <a:chOff x="4716016" y="2709191"/>
            <a:chExt cx="758010" cy="480957"/>
          </a:xfrm>
        </p:grpSpPr>
        <p:sp>
          <p:nvSpPr>
            <p:cNvPr id="127" name="六边形 126"/>
            <p:cNvSpPr/>
            <p:nvPr/>
          </p:nvSpPr>
          <p:spPr>
            <a:xfrm>
              <a:off x="4733496" y="2709191"/>
              <a:ext cx="559370" cy="480957"/>
            </a:xfrm>
            <a:prstGeom prst="hexagon">
              <a:avLst/>
            </a:prstGeom>
            <a:solidFill>
              <a:srgbClr val="A6F0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000" dirty="0">
                <a:solidFill>
                  <a:prstClr val="black"/>
                </a:solidFill>
                <a:latin typeface="Microsoft YaHei Light" panose="020B0503020204020204" pitchFamily="34" charset="-122"/>
                <a:ea typeface="Microsoft YaHei Light" panose="020B0503020204020204" pitchFamily="34" charset="-122"/>
              </a:endParaRPr>
            </a:p>
          </p:txBody>
        </p:sp>
        <p:sp>
          <p:nvSpPr>
            <p:cNvPr id="128" name="TextBox 60"/>
            <p:cNvSpPr txBox="1">
              <a:spLocks noChangeArrowheads="1"/>
            </p:cNvSpPr>
            <p:nvPr/>
          </p:nvSpPr>
          <p:spPr bwMode="auto">
            <a:xfrm>
              <a:off x="4716016" y="2795017"/>
              <a:ext cx="75801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en-US" altLang="zh-CN" sz="1400">
                  <a:solidFill>
                    <a:srgbClr val="000000"/>
                  </a:solidFill>
                  <a:latin typeface="Microsoft YaHei Light" panose="020B0503020204020204" pitchFamily="34" charset="-122"/>
                  <a:ea typeface="Microsoft YaHei Light" panose="020B0503020204020204" pitchFamily="34" charset="-122"/>
                </a:rPr>
                <a:t>MES</a:t>
              </a:r>
              <a:endParaRPr lang="zh-CN" altLang="en-US" sz="1400">
                <a:solidFill>
                  <a:srgbClr val="000000"/>
                </a:solidFill>
                <a:latin typeface="Microsoft YaHei Light" panose="020B0503020204020204" pitchFamily="34" charset="-122"/>
                <a:ea typeface="Microsoft YaHei Light" panose="020B0503020204020204" pitchFamily="34" charset="-122"/>
              </a:endParaRPr>
            </a:p>
          </p:txBody>
        </p:sp>
      </p:grpSp>
      <p:grpSp>
        <p:nvGrpSpPr>
          <p:cNvPr id="129" name="组合 61"/>
          <p:cNvGrpSpPr/>
          <p:nvPr/>
        </p:nvGrpSpPr>
        <p:grpSpPr bwMode="auto">
          <a:xfrm>
            <a:off x="3921125" y="2533650"/>
            <a:ext cx="758825" cy="481013"/>
            <a:chOff x="4716016" y="2709191"/>
            <a:chExt cx="758010" cy="480957"/>
          </a:xfrm>
        </p:grpSpPr>
        <p:sp>
          <p:nvSpPr>
            <p:cNvPr id="130" name="六边形 129"/>
            <p:cNvSpPr/>
            <p:nvPr/>
          </p:nvSpPr>
          <p:spPr>
            <a:xfrm>
              <a:off x="4733460" y="2709191"/>
              <a:ext cx="558200" cy="480957"/>
            </a:xfrm>
            <a:prstGeom prst="hexagon">
              <a:avLst/>
            </a:prstGeom>
            <a:solidFill>
              <a:srgbClr val="A6F0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000" dirty="0">
                <a:solidFill>
                  <a:prstClr val="black"/>
                </a:solidFill>
                <a:latin typeface="Microsoft YaHei Light" panose="020B0503020204020204" pitchFamily="34" charset="-122"/>
                <a:ea typeface="Microsoft YaHei Light" panose="020B0503020204020204" pitchFamily="34" charset="-122"/>
              </a:endParaRPr>
            </a:p>
          </p:txBody>
        </p:sp>
        <p:sp>
          <p:nvSpPr>
            <p:cNvPr id="131" name="TextBox 63"/>
            <p:cNvSpPr txBox="1">
              <a:spLocks noChangeArrowheads="1"/>
            </p:cNvSpPr>
            <p:nvPr/>
          </p:nvSpPr>
          <p:spPr bwMode="auto">
            <a:xfrm>
              <a:off x="4716016" y="2795017"/>
              <a:ext cx="75801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en-US" altLang="zh-CN" sz="1400">
                  <a:solidFill>
                    <a:srgbClr val="000000"/>
                  </a:solidFill>
                  <a:latin typeface="Microsoft YaHei Light" panose="020B0503020204020204" pitchFamily="34" charset="-122"/>
                  <a:ea typeface="Microsoft YaHei Light" panose="020B0503020204020204" pitchFamily="34" charset="-122"/>
                </a:rPr>
                <a:t>SCM</a:t>
              </a:r>
              <a:endParaRPr lang="zh-CN" altLang="en-US" sz="1400">
                <a:solidFill>
                  <a:srgbClr val="000000"/>
                </a:solidFill>
                <a:latin typeface="Microsoft YaHei Light" panose="020B0503020204020204" pitchFamily="34" charset="-122"/>
                <a:ea typeface="Microsoft YaHei Light" panose="020B0503020204020204" pitchFamily="34" charset="-122"/>
              </a:endParaRPr>
            </a:p>
          </p:txBody>
        </p:sp>
      </p:grpSp>
      <p:cxnSp>
        <p:nvCxnSpPr>
          <p:cNvPr id="132" name="直接连接符 113"/>
          <p:cNvCxnSpPr>
            <a:stCxn id="96" idx="1"/>
            <a:endCxn id="108" idx="0"/>
          </p:cNvCxnSpPr>
          <p:nvPr/>
        </p:nvCxnSpPr>
        <p:spPr>
          <a:xfrm flipH="1">
            <a:off x="4641850" y="5589588"/>
            <a:ext cx="360363" cy="468312"/>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33" name="直接连接符 114"/>
          <p:cNvCxnSpPr>
            <a:stCxn id="96" idx="1"/>
            <a:endCxn id="109" idx="0"/>
          </p:cNvCxnSpPr>
          <p:nvPr/>
        </p:nvCxnSpPr>
        <p:spPr>
          <a:xfrm>
            <a:off x="6153150" y="5589588"/>
            <a:ext cx="360363" cy="468312"/>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34" name="TextBox 54"/>
          <p:cNvSpPr txBox="1">
            <a:spLocks noChangeArrowheads="1"/>
          </p:cNvSpPr>
          <p:nvPr/>
        </p:nvSpPr>
        <p:spPr bwMode="auto">
          <a:xfrm>
            <a:off x="936626" y="2752725"/>
            <a:ext cx="1503362" cy="3139321"/>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pPr eaLnBrk="0" hangingPunct="0">
              <a:spcAft>
                <a:spcPts val="600"/>
              </a:spcAft>
            </a:pPr>
            <a:r>
              <a:rPr lang="zh-CN" altLang="en-US" sz="2000">
                <a:solidFill>
                  <a:srgbClr val="FF0000"/>
                </a:solidFill>
                <a:latin typeface="Microsoft YaHei Light" panose="020B0503020204020204" pitchFamily="34" charset="-122"/>
                <a:ea typeface="Microsoft YaHei Light" panose="020B0503020204020204" pitchFamily="34" charset="-122"/>
              </a:rPr>
              <a:t>三级两层网络架构：</a:t>
            </a:r>
            <a:r>
              <a:rPr lang="zh-CN" altLang="en-US">
                <a:latin typeface="Microsoft YaHei Light" panose="020B0503020204020204" pitchFamily="34" charset="-122"/>
                <a:ea typeface="Microsoft YaHei Light" panose="020B0503020204020204" pitchFamily="34" charset="-122"/>
              </a:rPr>
              <a:t>相互隔离、封闭、标准林立</a:t>
            </a:r>
            <a:r>
              <a:rPr lang="zh-CN" altLang="en-US" sz="1600">
                <a:latin typeface="Microsoft YaHei Light" panose="020B0503020204020204" pitchFamily="34" charset="-122"/>
                <a:ea typeface="Microsoft YaHei Light" panose="020B0503020204020204" pitchFamily="34" charset="-122"/>
              </a:rPr>
              <a:t>（</a:t>
            </a:r>
            <a:r>
              <a:rPr lang="en-US" altLang="zh-CN" sz="1600">
                <a:latin typeface="Microsoft YaHei Light" panose="020B0503020204020204" pitchFamily="34" charset="-122"/>
                <a:ea typeface="Microsoft YaHei Light" panose="020B0503020204020204" pitchFamily="34" charset="-122"/>
              </a:rPr>
              <a:t>IEC</a:t>
            </a:r>
            <a:r>
              <a:rPr lang="zh-CN" altLang="en-US" sz="1600">
                <a:latin typeface="Microsoft YaHei Light" panose="020B0503020204020204" pitchFamily="34" charset="-122"/>
                <a:ea typeface="Microsoft YaHei Light" panose="020B0503020204020204" pitchFamily="34" charset="-122"/>
              </a:rPr>
              <a:t>标准有</a:t>
            </a:r>
            <a:r>
              <a:rPr lang="en-US" altLang="zh-CN" sz="1600">
                <a:latin typeface="Microsoft YaHei Light" panose="020B0503020204020204" pitchFamily="34" charset="-122"/>
                <a:ea typeface="Microsoft YaHei Light" panose="020B0503020204020204" pitchFamily="34" charset="-122"/>
              </a:rPr>
              <a:t>20</a:t>
            </a:r>
            <a:r>
              <a:rPr lang="zh-CN" altLang="en-US" sz="1600">
                <a:latin typeface="Microsoft YaHei Light" panose="020B0503020204020204" pitchFamily="34" charset="-122"/>
                <a:ea typeface="Microsoft YaHei Light" panose="020B0503020204020204" pitchFamily="34" charset="-122"/>
              </a:rPr>
              <a:t>多种，使用超过</a:t>
            </a:r>
            <a:r>
              <a:rPr lang="en-US" altLang="zh-CN" sz="1600">
                <a:latin typeface="Microsoft YaHei Light" panose="020B0503020204020204" pitchFamily="34" charset="-122"/>
                <a:ea typeface="Microsoft YaHei Light" panose="020B0503020204020204" pitchFamily="34" charset="-122"/>
              </a:rPr>
              <a:t>40</a:t>
            </a:r>
            <a:r>
              <a:rPr lang="zh-CN" altLang="en-US" sz="1600">
                <a:latin typeface="Microsoft YaHei Light" panose="020B0503020204020204" pitchFamily="34" charset="-122"/>
                <a:ea typeface="Microsoft YaHei Light" panose="020B0503020204020204" pitchFamily="34" charset="-122"/>
              </a:rPr>
              <a:t>种）</a:t>
            </a:r>
            <a:r>
              <a:rPr lang="zh-CN" altLang="en-US">
                <a:latin typeface="Microsoft YaHei Light" panose="020B0503020204020204" pitchFamily="34" charset="-122"/>
                <a:ea typeface="Microsoft YaHei Light" panose="020B0503020204020204" pitchFamily="34" charset="-122"/>
              </a:rPr>
              <a:t>，无法实现</a:t>
            </a:r>
            <a:r>
              <a:rPr lang="en-US" altLang="zh-CN">
                <a:latin typeface="Microsoft YaHei Light" panose="020B0503020204020204" pitchFamily="34" charset="-122"/>
                <a:ea typeface="Microsoft YaHei Light" panose="020B0503020204020204" pitchFamily="34" charset="-122"/>
              </a:rPr>
              <a:t>IT</a:t>
            </a:r>
            <a:r>
              <a:rPr lang="zh-CN" altLang="en-US">
                <a:latin typeface="Microsoft YaHei Light" panose="020B0503020204020204" pitchFamily="34" charset="-122"/>
                <a:ea typeface="Microsoft YaHei Light" panose="020B0503020204020204" pitchFamily="34" charset="-122"/>
              </a:rPr>
              <a:t>与</a:t>
            </a:r>
            <a:r>
              <a:rPr lang="en-US" altLang="zh-CN">
                <a:latin typeface="Microsoft YaHei Light" panose="020B0503020204020204" pitchFamily="34" charset="-122"/>
                <a:ea typeface="Microsoft YaHei Light" panose="020B0503020204020204" pitchFamily="34" charset="-122"/>
              </a:rPr>
              <a:t>OT</a:t>
            </a:r>
            <a:r>
              <a:rPr lang="zh-CN" altLang="en-US">
                <a:latin typeface="Microsoft YaHei Light" panose="020B0503020204020204" pitchFamily="34" charset="-122"/>
                <a:ea typeface="Microsoft YaHei Light" panose="020B0503020204020204" pitchFamily="34" charset="-122"/>
              </a:rPr>
              <a:t>的充分数据流动和共享</a:t>
            </a:r>
            <a:endParaRPr lang="en-US" altLang="zh-CN">
              <a:latin typeface="Microsoft YaHei Light" panose="020B0503020204020204" pitchFamily="34" charset="-122"/>
              <a:ea typeface="Microsoft YaHei Light" panose="020B0503020204020204" pitchFamily="34" charset="-122"/>
            </a:endParaRPr>
          </a:p>
        </p:txBody>
      </p:sp>
      <p:sp>
        <p:nvSpPr>
          <p:cNvPr id="135" name="矩形 116"/>
          <p:cNvSpPr>
            <a:spLocks noChangeArrowheads="1"/>
          </p:cNvSpPr>
          <p:nvPr/>
        </p:nvSpPr>
        <p:spPr bwMode="auto">
          <a:xfrm>
            <a:off x="5111750" y="4803775"/>
            <a:ext cx="969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eaLnBrk="0" hangingPunct="0"/>
            <a:r>
              <a:rPr lang="en-US" altLang="zh-CN">
                <a:solidFill>
                  <a:srgbClr val="000000"/>
                </a:solidFill>
                <a:latin typeface="Microsoft YaHei Light" panose="020B0503020204020204" pitchFamily="34" charset="-122"/>
                <a:ea typeface="Microsoft YaHei Light" panose="020B0503020204020204" pitchFamily="34" charset="-122"/>
              </a:rPr>
              <a:t>OT</a:t>
            </a:r>
            <a:r>
              <a:rPr lang="zh-CN" altLang="en-US">
                <a:solidFill>
                  <a:srgbClr val="000000"/>
                </a:solidFill>
                <a:latin typeface="Microsoft YaHei Light" panose="020B0503020204020204" pitchFamily="34" charset="-122"/>
                <a:ea typeface="Microsoft YaHei Light" panose="020B0503020204020204" pitchFamily="34" charset="-122"/>
              </a:rPr>
              <a:t>网络</a:t>
            </a:r>
          </a:p>
        </p:txBody>
      </p:sp>
      <p:grpSp>
        <p:nvGrpSpPr>
          <p:cNvPr id="136" name="组合 117"/>
          <p:cNvGrpSpPr/>
          <p:nvPr/>
        </p:nvGrpSpPr>
        <p:grpSpPr bwMode="auto">
          <a:xfrm>
            <a:off x="8591550" y="4953000"/>
            <a:ext cx="1657350" cy="1443038"/>
            <a:chOff x="8310773" y="3678260"/>
            <a:chExt cx="2784482" cy="1442812"/>
          </a:xfrm>
        </p:grpSpPr>
        <p:sp>
          <p:nvSpPr>
            <p:cNvPr id="137" name="矩形 6"/>
            <p:cNvSpPr>
              <a:spLocks noChangeArrowheads="1"/>
            </p:cNvSpPr>
            <p:nvPr/>
          </p:nvSpPr>
          <p:spPr bwMode="auto">
            <a:xfrm>
              <a:off x="8324254" y="3695184"/>
              <a:ext cx="1358293" cy="674687"/>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0" hangingPunct="0"/>
              <a:r>
                <a:rPr lang="zh-CN" altLang="en-US">
                  <a:solidFill>
                    <a:srgbClr val="FF0000"/>
                  </a:solidFill>
                  <a:latin typeface="Microsoft YaHei Light" panose="020B0503020204020204" pitchFamily="34" charset="-122"/>
                  <a:ea typeface="Microsoft YaHei Light" panose="020B0503020204020204" pitchFamily="34" charset="-122"/>
                </a:rPr>
                <a:t>①</a:t>
              </a:r>
              <a:r>
                <a:rPr lang="en-US" altLang="zh-CN">
                  <a:solidFill>
                    <a:srgbClr val="FF0000"/>
                  </a:solidFill>
                  <a:latin typeface="Microsoft YaHei Light" panose="020B0503020204020204" pitchFamily="34" charset="-122"/>
                  <a:ea typeface="Microsoft YaHei Light" panose="020B0503020204020204" pitchFamily="34" charset="-122"/>
                </a:rPr>
                <a:t> IP</a:t>
              </a:r>
              <a:r>
                <a:rPr lang="zh-CN" altLang="en-US">
                  <a:solidFill>
                    <a:srgbClr val="FF0000"/>
                  </a:solidFill>
                  <a:latin typeface="Microsoft YaHei Light" panose="020B0503020204020204" pitchFamily="34" charset="-122"/>
                  <a:ea typeface="Microsoft YaHei Light" panose="020B0503020204020204" pitchFamily="34" charset="-122"/>
                </a:rPr>
                <a:t>化</a:t>
              </a:r>
            </a:p>
          </p:txBody>
        </p:sp>
        <p:sp>
          <p:nvSpPr>
            <p:cNvPr id="138" name="矩形 7"/>
            <p:cNvSpPr>
              <a:spLocks noChangeArrowheads="1"/>
            </p:cNvSpPr>
            <p:nvPr/>
          </p:nvSpPr>
          <p:spPr bwMode="auto">
            <a:xfrm>
              <a:off x="9733121" y="3678260"/>
              <a:ext cx="1358293" cy="676275"/>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0" hangingPunct="0"/>
              <a:r>
                <a:rPr lang="zh-CN" altLang="en-US">
                  <a:solidFill>
                    <a:srgbClr val="FF0000"/>
                  </a:solidFill>
                  <a:latin typeface="Microsoft YaHei Light" panose="020B0503020204020204" pitchFamily="34" charset="-122"/>
                  <a:ea typeface="Microsoft YaHei Light" panose="020B0503020204020204" pitchFamily="34" charset="-122"/>
                </a:rPr>
                <a:t>②扁平化</a:t>
              </a:r>
            </a:p>
          </p:txBody>
        </p:sp>
        <p:sp>
          <p:nvSpPr>
            <p:cNvPr id="139" name="矩形 12"/>
            <p:cNvSpPr>
              <a:spLocks noChangeArrowheads="1"/>
            </p:cNvSpPr>
            <p:nvPr/>
          </p:nvSpPr>
          <p:spPr bwMode="auto">
            <a:xfrm>
              <a:off x="8310773" y="4444797"/>
              <a:ext cx="1358293" cy="676275"/>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0" hangingPunct="0"/>
              <a:r>
                <a:rPr lang="zh-CN" altLang="en-US">
                  <a:solidFill>
                    <a:srgbClr val="FF0000"/>
                  </a:solidFill>
                  <a:latin typeface="Microsoft YaHei Light" panose="020B0503020204020204" pitchFamily="34" charset="-122"/>
                  <a:ea typeface="Microsoft YaHei Light" panose="020B0503020204020204" pitchFamily="34" charset="-122"/>
                </a:rPr>
                <a:t>③无线化</a:t>
              </a:r>
            </a:p>
          </p:txBody>
        </p:sp>
        <p:sp>
          <p:nvSpPr>
            <p:cNvPr id="140" name="矩形 16"/>
            <p:cNvSpPr>
              <a:spLocks noChangeArrowheads="1"/>
            </p:cNvSpPr>
            <p:nvPr/>
          </p:nvSpPr>
          <p:spPr bwMode="auto">
            <a:xfrm>
              <a:off x="9733378" y="4444797"/>
              <a:ext cx="1361877" cy="676275"/>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0" hangingPunct="0"/>
              <a:r>
                <a:rPr lang="zh-CN" altLang="en-US">
                  <a:solidFill>
                    <a:srgbClr val="FF0000"/>
                  </a:solidFill>
                  <a:latin typeface="Microsoft YaHei Light" panose="020B0503020204020204" pitchFamily="34" charset="-122"/>
                  <a:ea typeface="Microsoft YaHei Light" panose="020B0503020204020204" pitchFamily="34" charset="-122"/>
                </a:rPr>
                <a:t>④灵活组网</a:t>
              </a:r>
            </a:p>
          </p:txBody>
        </p:sp>
      </p:grpSp>
      <p:sp>
        <p:nvSpPr>
          <p:cNvPr id="141" name="右箭头 140"/>
          <p:cNvSpPr/>
          <p:nvPr/>
        </p:nvSpPr>
        <p:spPr>
          <a:xfrm>
            <a:off x="8089900" y="5276850"/>
            <a:ext cx="539750" cy="515938"/>
          </a:xfrm>
          <a:prstGeom prst="rightArrow">
            <a:avLst/>
          </a:prstGeom>
          <a:solidFill>
            <a:srgbClr val="00B0F0"/>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Microsoft YaHei Light" panose="020B0503020204020204" pitchFamily="34" charset="-122"/>
              <a:ea typeface="Microsoft YaHei Light" panose="020B0503020204020204" pitchFamily="34" charset="-122"/>
            </a:endParaRPr>
          </a:p>
        </p:txBody>
      </p:sp>
      <p:sp>
        <p:nvSpPr>
          <p:cNvPr id="142" name="矩形 141"/>
          <p:cNvSpPr/>
          <p:nvPr/>
        </p:nvSpPr>
        <p:spPr>
          <a:xfrm>
            <a:off x="7966075" y="4826000"/>
            <a:ext cx="1031875" cy="360363"/>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zh-CN" altLang="en-US" dirty="0">
                <a:solidFill>
                  <a:prstClr val="black"/>
                </a:solidFill>
                <a:latin typeface="Microsoft YaHei Light" panose="020B0503020204020204" pitchFamily="34" charset="-122"/>
                <a:ea typeface="Microsoft YaHei Light" panose="020B0503020204020204" pitchFamily="34" charset="-122"/>
              </a:rPr>
              <a:t>方向</a:t>
            </a:r>
          </a:p>
        </p:txBody>
      </p:sp>
      <p:sp>
        <p:nvSpPr>
          <p:cNvPr id="143" name="TextBox 6"/>
          <p:cNvSpPr txBox="1">
            <a:spLocks noChangeArrowheads="1"/>
          </p:cNvSpPr>
          <p:nvPr/>
        </p:nvSpPr>
        <p:spPr bwMode="auto">
          <a:xfrm>
            <a:off x="8270875" y="1020763"/>
            <a:ext cx="2239963" cy="3795712"/>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lvl1pPr marL="285750" indent="-285750">
              <a:defRPr>
                <a:solidFill>
                  <a:schemeClr val="tx1"/>
                </a:solidFill>
                <a:latin typeface="Calibri" panose="020F0502020204030204" pitchFamily="34" charset="0"/>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0" hangingPunct="0">
              <a:spcBef>
                <a:spcPts val="500"/>
              </a:spcBef>
              <a:buFontTx/>
              <a:buChar char="•"/>
            </a:pPr>
            <a:r>
              <a:rPr lang="zh-CN" altLang="en-US" sz="1400">
                <a:solidFill>
                  <a:srgbClr val="FF0000"/>
                </a:solidFill>
                <a:latin typeface="Microsoft YaHei Light" panose="020B0503020204020204" pitchFamily="34" charset="-122"/>
                <a:ea typeface="Microsoft YaHei Light" panose="020B0503020204020204" pitchFamily="34" charset="-122"/>
              </a:rPr>
              <a:t>基于</a:t>
            </a:r>
            <a:r>
              <a:rPr lang="en-US" altLang="zh-CN" sz="1400">
                <a:solidFill>
                  <a:srgbClr val="FF0000"/>
                </a:solidFill>
                <a:latin typeface="Microsoft YaHei Light" panose="020B0503020204020204" pitchFamily="34" charset="-122"/>
                <a:ea typeface="Microsoft YaHei Light" panose="020B0503020204020204" pitchFamily="34" charset="-122"/>
              </a:rPr>
              <a:t>TCP/IP</a:t>
            </a:r>
            <a:r>
              <a:rPr lang="zh-CN" altLang="en-US" sz="1400">
                <a:solidFill>
                  <a:srgbClr val="FF0000"/>
                </a:solidFill>
                <a:latin typeface="Microsoft YaHei Light" panose="020B0503020204020204" pitchFamily="34" charset="-122"/>
                <a:ea typeface="Microsoft YaHei Light" panose="020B0503020204020204" pitchFamily="34" charset="-122"/>
              </a:rPr>
              <a:t>的互联网技术体系</a:t>
            </a:r>
            <a:r>
              <a:rPr lang="zh-CN" altLang="en-US" sz="1400">
                <a:latin typeface="Microsoft YaHei Light" panose="020B0503020204020204" pitchFamily="34" charset="-122"/>
                <a:ea typeface="Microsoft YaHei Light" panose="020B0503020204020204" pitchFamily="34" charset="-122"/>
              </a:rPr>
              <a:t>在较长时间内将是具有产业化共识的演进路径</a:t>
            </a:r>
            <a:endParaRPr lang="en-US" altLang="zh-CN" sz="1400">
              <a:latin typeface="Microsoft YaHei Light" panose="020B0503020204020204" pitchFamily="34" charset="-122"/>
              <a:ea typeface="Microsoft YaHei Light" panose="020B0503020204020204" pitchFamily="34" charset="-122"/>
            </a:endParaRPr>
          </a:p>
          <a:p>
            <a:pPr eaLnBrk="0" hangingPunct="0">
              <a:spcBef>
                <a:spcPts val="500"/>
              </a:spcBef>
              <a:buFontTx/>
              <a:buChar char="•"/>
            </a:pPr>
            <a:r>
              <a:rPr lang="zh-CN" altLang="en-US" sz="1400">
                <a:latin typeface="Microsoft YaHei Light" panose="020B0503020204020204" pitchFamily="34" charset="-122"/>
                <a:ea typeface="Microsoft YaHei Light" panose="020B0503020204020204" pitchFamily="34" charset="-122"/>
              </a:rPr>
              <a:t>某些环节的技术创新存在需求和可能</a:t>
            </a:r>
            <a:endParaRPr lang="en-US" altLang="zh-CN" sz="1400">
              <a:latin typeface="Microsoft YaHei Light" panose="020B0503020204020204" pitchFamily="34" charset="-122"/>
              <a:ea typeface="Microsoft YaHei Light" panose="020B0503020204020204" pitchFamily="34" charset="-122"/>
            </a:endParaRPr>
          </a:p>
          <a:p>
            <a:pPr eaLnBrk="0" hangingPunct="0">
              <a:spcBef>
                <a:spcPts val="500"/>
              </a:spcBef>
              <a:buFontTx/>
              <a:buChar char="•"/>
            </a:pPr>
            <a:r>
              <a:rPr lang="en-US" altLang="zh-CN" sz="1400">
                <a:solidFill>
                  <a:srgbClr val="FF0000"/>
                </a:solidFill>
                <a:latin typeface="Microsoft YaHei Light" panose="020B0503020204020204" pitchFamily="34" charset="-122"/>
                <a:ea typeface="Microsoft YaHei Light" panose="020B0503020204020204" pitchFamily="34" charset="-122"/>
              </a:rPr>
              <a:t>SDN+</a:t>
            </a:r>
            <a:r>
              <a:rPr lang="zh-CN" altLang="en-US" sz="1400">
                <a:solidFill>
                  <a:srgbClr val="FF0000"/>
                </a:solidFill>
                <a:latin typeface="Microsoft YaHei Light" panose="020B0503020204020204" pitchFamily="34" charset="-122"/>
                <a:ea typeface="Microsoft YaHei Light" panose="020B0503020204020204" pitchFamily="34" charset="-122"/>
              </a:rPr>
              <a:t>网络虚拟化有可能</a:t>
            </a:r>
            <a:r>
              <a:rPr lang="zh-CN" altLang="en-US" sz="1400">
                <a:latin typeface="Microsoft YaHei Light" panose="020B0503020204020204" pitchFamily="34" charset="-122"/>
                <a:ea typeface="Microsoft YaHei Light" panose="020B0503020204020204" pitchFamily="34" charset="-122"/>
              </a:rPr>
              <a:t>成为工业互联网网络技术发展的重要方向</a:t>
            </a:r>
            <a:endParaRPr lang="en-US" altLang="zh-CN" sz="1400">
              <a:latin typeface="Microsoft YaHei Light" panose="020B0503020204020204" pitchFamily="34" charset="-122"/>
              <a:ea typeface="Microsoft YaHei Light" panose="020B0503020204020204" pitchFamily="34" charset="-122"/>
            </a:endParaRPr>
          </a:p>
          <a:p>
            <a:pPr eaLnBrk="0" hangingPunct="0">
              <a:spcBef>
                <a:spcPts val="500"/>
              </a:spcBef>
              <a:buFontTx/>
              <a:buChar char="•"/>
            </a:pPr>
            <a:r>
              <a:rPr lang="en-US" altLang="zh-CN" sz="1400">
                <a:solidFill>
                  <a:srgbClr val="FF0000"/>
                </a:solidFill>
                <a:latin typeface="Microsoft YaHei Light" panose="020B0503020204020204" pitchFamily="34" charset="-122"/>
                <a:ea typeface="Microsoft YaHei Light" panose="020B0503020204020204" pitchFamily="34" charset="-122"/>
              </a:rPr>
              <a:t>5G</a:t>
            </a:r>
            <a:r>
              <a:rPr lang="zh-CN" altLang="en-US" sz="1400">
                <a:solidFill>
                  <a:srgbClr val="FF0000"/>
                </a:solidFill>
                <a:latin typeface="Microsoft YaHei Light" panose="020B0503020204020204" pitchFamily="34" charset="-122"/>
                <a:ea typeface="Microsoft YaHei Light" panose="020B0503020204020204" pitchFamily="34" charset="-122"/>
              </a:rPr>
              <a:t>网络</a:t>
            </a:r>
            <a:r>
              <a:rPr lang="zh-CN" altLang="en-US" sz="1400">
                <a:latin typeface="Microsoft YaHei Light" panose="020B0503020204020204" pitchFamily="34" charset="-122"/>
                <a:ea typeface="Microsoft YaHei Light" panose="020B0503020204020204" pitchFamily="34" charset="-122"/>
              </a:rPr>
              <a:t>将成为工业互联网接入层关键组成部分</a:t>
            </a:r>
            <a:endParaRPr lang="en-US" altLang="zh-CN" sz="1400">
              <a:latin typeface="Microsoft YaHei Light" panose="020B0503020204020204" pitchFamily="34" charset="-122"/>
              <a:ea typeface="Microsoft YaHei Light" panose="020B0503020204020204" pitchFamily="34" charset="-122"/>
            </a:endParaRPr>
          </a:p>
          <a:p>
            <a:pPr eaLnBrk="0" hangingPunct="0">
              <a:spcBef>
                <a:spcPts val="500"/>
              </a:spcBef>
              <a:buFontTx/>
              <a:buChar char="•"/>
            </a:pPr>
            <a:r>
              <a:rPr lang="zh-CN" altLang="en-US" sz="1400">
                <a:latin typeface="Microsoft YaHei Light" panose="020B0503020204020204" pitchFamily="34" charset="-122"/>
                <a:ea typeface="Microsoft YaHei Light" panose="020B0503020204020204" pitchFamily="34" charset="-122"/>
              </a:rPr>
              <a:t>技术改造提升网络能力（时延、带宽、资源定制、等）</a:t>
            </a:r>
            <a:endParaRPr lang="en-US" altLang="zh-CN" sz="1400">
              <a:latin typeface="Microsoft YaHei Light" panose="020B0503020204020204" pitchFamily="34" charset="-122"/>
              <a:ea typeface="Microsoft YaHei Light" panose="020B0503020204020204" pitchFamily="34" charset="-122"/>
            </a:endParaRPr>
          </a:p>
        </p:txBody>
      </p:sp>
      <p:sp>
        <p:nvSpPr>
          <p:cNvPr id="144" name="右箭头 143"/>
          <p:cNvSpPr/>
          <p:nvPr/>
        </p:nvSpPr>
        <p:spPr>
          <a:xfrm rot="1500360">
            <a:off x="7392988" y="1514475"/>
            <a:ext cx="800100" cy="515938"/>
          </a:xfrm>
          <a:prstGeom prst="rightArrow">
            <a:avLst/>
          </a:prstGeom>
          <a:solidFill>
            <a:srgbClr val="00B0F0"/>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Microsoft YaHei Light" panose="020B0503020204020204" pitchFamily="34" charset="-122"/>
              <a:ea typeface="Microsoft YaHei Light" panose="020B0503020204020204" pitchFamily="34" charset="-122"/>
            </a:endParaRPr>
          </a:p>
        </p:txBody>
      </p:sp>
      <p:sp>
        <p:nvSpPr>
          <p:cNvPr id="145" name="矩形 144"/>
          <p:cNvSpPr/>
          <p:nvPr/>
        </p:nvSpPr>
        <p:spPr>
          <a:xfrm>
            <a:off x="7234238" y="1169988"/>
            <a:ext cx="1031875" cy="360362"/>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zh-CN" altLang="en-US" dirty="0">
                <a:solidFill>
                  <a:prstClr val="black"/>
                </a:solidFill>
                <a:latin typeface="Microsoft YaHei Light" panose="020B0503020204020204" pitchFamily="34" charset="-122"/>
                <a:ea typeface="Microsoft YaHei Light" panose="020B0503020204020204" pitchFamily="34" charset="-122"/>
              </a:rPr>
              <a:t>方向</a:t>
            </a:r>
          </a:p>
        </p:txBody>
      </p:sp>
      <p:sp>
        <p:nvSpPr>
          <p:cNvPr id="146" name="矩形 145"/>
          <p:cNvSpPr/>
          <p:nvPr/>
        </p:nvSpPr>
        <p:spPr>
          <a:xfrm>
            <a:off x="2122488" y="1184275"/>
            <a:ext cx="1150937" cy="536575"/>
          </a:xfrm>
          <a:prstGeom prst="rect">
            <a:avLst/>
          </a:prstGeom>
          <a:solidFill>
            <a:schemeClr val="bg1"/>
          </a:solidFill>
          <a:ln>
            <a:noFill/>
          </a:ln>
          <a:effectLst/>
        </p:spPr>
        <p:style>
          <a:lnRef idx="1">
            <a:schemeClr val="accent5"/>
          </a:lnRef>
          <a:fillRef idx="3">
            <a:schemeClr val="accent5"/>
          </a:fillRef>
          <a:effectRef idx="2">
            <a:schemeClr val="accent5"/>
          </a:effectRef>
          <a:fontRef idx="minor">
            <a:schemeClr val="lt1"/>
          </a:fontRef>
        </p:style>
        <p:txBody>
          <a:bodyPr anchor="ctr"/>
          <a:lstStyle/>
          <a:p>
            <a:pPr algn="ctr" eaLnBrk="0" hangingPunct="0">
              <a:defRPr/>
            </a:pPr>
            <a:r>
              <a:rPr lang="zh-CN" altLang="en-US" sz="2000" dirty="0">
                <a:solidFill>
                  <a:srgbClr val="FF0000"/>
                </a:solidFill>
                <a:latin typeface="Microsoft YaHei Light" panose="020B0503020204020204" pitchFamily="34" charset="-122"/>
                <a:ea typeface="Microsoft YaHei Light" panose="020B0503020204020204" pitchFamily="34" charset="-122"/>
              </a:rPr>
              <a:t>工厂外</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工业互联网 </a:t>
            </a:r>
            <a:r>
              <a:rPr kumimoji="1" lang="en-US" altLang="zh-CN" dirty="0"/>
              <a:t>—</a:t>
            </a:r>
            <a:r>
              <a:rPr kumimoji="1" lang="zh-CN" altLang="en-US" dirty="0"/>
              <a:t> 信息集成</a:t>
            </a:r>
            <a:r>
              <a:rPr kumimoji="1" lang="en-US" altLang="zh-CN" dirty="0"/>
              <a:t>/</a:t>
            </a:r>
            <a:r>
              <a:rPr kumimoji="1" lang="zh-CN" altLang="en-US" dirty="0"/>
              <a:t>数据融合</a:t>
            </a:r>
            <a:endParaRPr lang="zh-CN" altLang="en-US" dirty="0"/>
          </a:p>
        </p:txBody>
      </p:sp>
      <p:sp>
        <p:nvSpPr>
          <p:cNvPr id="59" name="矩形 58"/>
          <p:cNvSpPr/>
          <p:nvPr/>
        </p:nvSpPr>
        <p:spPr>
          <a:xfrm>
            <a:off x="1527175" y="1682750"/>
            <a:ext cx="4248150" cy="4767263"/>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60" name="矩形 59"/>
          <p:cNvSpPr/>
          <p:nvPr/>
        </p:nvSpPr>
        <p:spPr>
          <a:xfrm>
            <a:off x="6064250" y="1673225"/>
            <a:ext cx="4248150" cy="4767263"/>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61" name="矩形 60"/>
          <p:cNvSpPr/>
          <p:nvPr/>
        </p:nvSpPr>
        <p:spPr>
          <a:xfrm>
            <a:off x="1527175" y="1673225"/>
            <a:ext cx="4289425" cy="354013"/>
          </a:xfrm>
          <a:prstGeom prst="rect">
            <a:avLst/>
          </a:prstGeom>
          <a:solidFill>
            <a:srgbClr val="00B0F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a:solidFill>
                  <a:srgbClr val="FFFFFF"/>
                </a:solidFill>
                <a:effectLst>
                  <a:outerShdw blurRad="38100" dist="38100" dir="2700000" algn="tl">
                    <a:srgbClr val="000000"/>
                  </a:outerShdw>
                </a:effectLst>
                <a:latin typeface="Microsoft YaHei Light" panose="020B0503020204020204" pitchFamily="34" charset="-122"/>
                <a:ea typeface="Microsoft YaHei Light" panose="020B0503020204020204" pitchFamily="34" charset="-122"/>
              </a:rPr>
              <a:t>工厂内不同系统间的数据集成</a:t>
            </a:r>
          </a:p>
        </p:txBody>
      </p:sp>
      <p:sp>
        <p:nvSpPr>
          <p:cNvPr id="62" name="矩形 61"/>
          <p:cNvSpPr/>
          <p:nvPr/>
        </p:nvSpPr>
        <p:spPr>
          <a:xfrm>
            <a:off x="6064250" y="1673225"/>
            <a:ext cx="4287838" cy="354013"/>
          </a:xfrm>
          <a:prstGeom prst="rect">
            <a:avLst/>
          </a:prstGeom>
          <a:solidFill>
            <a:srgbClr val="00B0F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a:solidFill>
                  <a:srgbClr val="FFFFFF"/>
                </a:solidFill>
                <a:effectLst>
                  <a:outerShdw blurRad="38100" dist="38100" dir="2700000" algn="tl">
                    <a:srgbClr val="000000"/>
                  </a:outerShdw>
                </a:effectLst>
                <a:latin typeface="Microsoft YaHei Light" panose="020B0503020204020204" pitchFamily="34" charset="-122"/>
                <a:ea typeface="Microsoft YaHei Light" panose="020B0503020204020204" pitchFamily="34" charset="-122"/>
              </a:rPr>
              <a:t>产品</a:t>
            </a:r>
            <a:r>
              <a:rPr lang="en-US" altLang="zh-CN">
                <a:solidFill>
                  <a:srgbClr val="FFFFFF"/>
                </a:solidFill>
                <a:effectLst>
                  <a:outerShdw blurRad="38100" dist="38100" dir="2700000" algn="tl">
                    <a:srgbClr val="000000"/>
                  </a:outerShdw>
                </a:effectLst>
                <a:latin typeface="Microsoft YaHei Light" panose="020B0503020204020204" pitchFamily="34" charset="-122"/>
                <a:ea typeface="Microsoft YaHei Light" panose="020B0503020204020204" pitchFamily="34" charset="-122"/>
              </a:rPr>
              <a:t>/</a:t>
            </a:r>
            <a:r>
              <a:rPr lang="zh-CN" altLang="en-US">
                <a:solidFill>
                  <a:srgbClr val="FFFFFF"/>
                </a:solidFill>
                <a:effectLst>
                  <a:outerShdw blurRad="38100" dist="38100" dir="2700000" algn="tl">
                    <a:srgbClr val="000000"/>
                  </a:outerShdw>
                </a:effectLst>
                <a:latin typeface="Microsoft YaHei Light" panose="020B0503020204020204" pitchFamily="34" charset="-122"/>
                <a:ea typeface="Microsoft YaHei Light" panose="020B0503020204020204" pitchFamily="34" charset="-122"/>
              </a:rPr>
              <a:t>设备到云平台的数据集成</a:t>
            </a:r>
          </a:p>
        </p:txBody>
      </p:sp>
      <p:sp>
        <p:nvSpPr>
          <p:cNvPr id="63" name="矩形 62"/>
          <p:cNvSpPr/>
          <p:nvPr/>
        </p:nvSpPr>
        <p:spPr>
          <a:xfrm>
            <a:off x="2463800" y="3627438"/>
            <a:ext cx="719138" cy="6477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600" dirty="0">
                <a:solidFill>
                  <a:prstClr val="black"/>
                </a:solidFill>
                <a:latin typeface="Microsoft YaHei Light" panose="020B0503020204020204" pitchFamily="34" charset="-122"/>
                <a:ea typeface="Microsoft YaHei Light" panose="020B0503020204020204" pitchFamily="34" charset="-122"/>
              </a:rPr>
              <a:t>PLC</a:t>
            </a:r>
            <a:endParaRPr lang="zh-CN" altLang="en-US" sz="1600" dirty="0">
              <a:solidFill>
                <a:prstClr val="black"/>
              </a:solidFill>
              <a:latin typeface="Microsoft YaHei Light" panose="020B0503020204020204" pitchFamily="34" charset="-122"/>
              <a:ea typeface="Microsoft YaHei Light" panose="020B0503020204020204" pitchFamily="34" charset="-122"/>
            </a:endParaRPr>
          </a:p>
        </p:txBody>
      </p:sp>
      <p:sp>
        <p:nvSpPr>
          <p:cNvPr id="64" name="矩形 63"/>
          <p:cNvSpPr/>
          <p:nvPr/>
        </p:nvSpPr>
        <p:spPr>
          <a:xfrm>
            <a:off x="3616325" y="3627438"/>
            <a:ext cx="719138" cy="6477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600" dirty="0">
                <a:solidFill>
                  <a:prstClr val="black"/>
                </a:solidFill>
                <a:latin typeface="Microsoft YaHei Light" panose="020B0503020204020204" pitchFamily="34" charset="-122"/>
                <a:ea typeface="Microsoft YaHei Light" panose="020B0503020204020204" pitchFamily="34" charset="-122"/>
              </a:rPr>
              <a:t>DCS</a:t>
            </a:r>
            <a:endParaRPr lang="zh-CN" altLang="en-US" sz="1600" dirty="0">
              <a:solidFill>
                <a:prstClr val="black"/>
              </a:solidFill>
              <a:latin typeface="Microsoft YaHei Light" panose="020B0503020204020204" pitchFamily="34" charset="-122"/>
              <a:ea typeface="Microsoft YaHei Light" panose="020B0503020204020204" pitchFamily="34" charset="-122"/>
            </a:endParaRPr>
          </a:p>
        </p:txBody>
      </p:sp>
      <p:sp>
        <p:nvSpPr>
          <p:cNvPr id="65" name="矩形 64"/>
          <p:cNvSpPr/>
          <p:nvPr/>
        </p:nvSpPr>
        <p:spPr>
          <a:xfrm>
            <a:off x="4695825" y="3627438"/>
            <a:ext cx="720725" cy="6477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600" dirty="0">
                <a:solidFill>
                  <a:prstClr val="black"/>
                </a:solidFill>
                <a:latin typeface="Microsoft YaHei Light" panose="020B0503020204020204" pitchFamily="34" charset="-122"/>
                <a:ea typeface="Microsoft YaHei Light" panose="020B0503020204020204" pitchFamily="34" charset="-122"/>
              </a:rPr>
              <a:t>FCS</a:t>
            </a:r>
            <a:endParaRPr lang="zh-CN" altLang="en-US" sz="1600" dirty="0">
              <a:solidFill>
                <a:prstClr val="black"/>
              </a:solidFill>
              <a:latin typeface="Microsoft YaHei Light" panose="020B0503020204020204" pitchFamily="34" charset="-122"/>
              <a:ea typeface="Microsoft YaHei Light" panose="020B0503020204020204" pitchFamily="34" charset="-122"/>
            </a:endParaRPr>
          </a:p>
        </p:txBody>
      </p:sp>
      <p:sp>
        <p:nvSpPr>
          <p:cNvPr id="66" name="TextBox 19"/>
          <p:cNvSpPr txBox="1">
            <a:spLocks noChangeArrowheads="1"/>
          </p:cNvSpPr>
          <p:nvPr/>
        </p:nvSpPr>
        <p:spPr bwMode="auto">
          <a:xfrm>
            <a:off x="1527175" y="3770313"/>
            <a:ext cx="9366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现场系统</a:t>
            </a:r>
          </a:p>
        </p:txBody>
      </p:sp>
      <p:sp>
        <p:nvSpPr>
          <p:cNvPr id="67" name="TextBox 25"/>
          <p:cNvSpPr txBox="1">
            <a:spLocks noChangeArrowheads="1"/>
          </p:cNvSpPr>
          <p:nvPr/>
        </p:nvSpPr>
        <p:spPr bwMode="auto">
          <a:xfrm>
            <a:off x="1435100" y="2859088"/>
            <a:ext cx="1028700"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sz="1400">
                <a:solidFill>
                  <a:srgbClr val="FF0000"/>
                </a:solidFill>
                <a:latin typeface="Microsoft YaHei Light" panose="020B0503020204020204" pitchFamily="34" charset="-122"/>
                <a:ea typeface="Microsoft YaHei Light" panose="020B0503020204020204" pitchFamily="34" charset="-122"/>
              </a:rPr>
              <a:t>应用支撑</a:t>
            </a:r>
            <a:r>
              <a:rPr lang="en-US" altLang="zh-CN" sz="1400">
                <a:solidFill>
                  <a:srgbClr val="FF0000"/>
                </a:solidFill>
                <a:latin typeface="Microsoft YaHei Light" panose="020B0503020204020204" pitchFamily="34" charset="-122"/>
                <a:ea typeface="Microsoft YaHei Light" panose="020B0503020204020204" pitchFamily="34" charset="-122"/>
              </a:rPr>
              <a:t>/</a:t>
            </a:r>
            <a:r>
              <a:rPr lang="zh-CN" altLang="en-US" sz="1400">
                <a:solidFill>
                  <a:srgbClr val="FF0000"/>
                </a:solidFill>
                <a:latin typeface="Microsoft YaHei Light" panose="020B0503020204020204" pitchFamily="34" charset="-122"/>
                <a:ea typeface="Microsoft YaHei Light" panose="020B0503020204020204" pitchFamily="34" charset="-122"/>
              </a:rPr>
              <a:t>数据集成协议</a:t>
            </a:r>
          </a:p>
        </p:txBody>
      </p:sp>
      <p:sp>
        <p:nvSpPr>
          <p:cNvPr id="68" name="TextBox 26"/>
          <p:cNvSpPr txBox="1">
            <a:spLocks noChangeArrowheads="1"/>
          </p:cNvSpPr>
          <p:nvPr/>
        </p:nvSpPr>
        <p:spPr bwMode="auto">
          <a:xfrm>
            <a:off x="1671638" y="2273300"/>
            <a:ext cx="79216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en-US" altLang="zh-CN" sz="1400">
                <a:solidFill>
                  <a:srgbClr val="000000"/>
                </a:solidFill>
                <a:latin typeface="Microsoft YaHei Light" panose="020B0503020204020204" pitchFamily="34" charset="-122"/>
                <a:ea typeface="Microsoft YaHei Light" panose="020B0503020204020204" pitchFamily="34" charset="-122"/>
              </a:rPr>
              <a:t>IT</a:t>
            </a:r>
            <a:r>
              <a:rPr lang="zh-CN" altLang="en-US" sz="1400">
                <a:solidFill>
                  <a:srgbClr val="000000"/>
                </a:solidFill>
                <a:latin typeface="Microsoft YaHei Light" panose="020B0503020204020204" pitchFamily="34" charset="-122"/>
                <a:ea typeface="Microsoft YaHei Light" panose="020B0503020204020204" pitchFamily="34" charset="-122"/>
              </a:rPr>
              <a:t>系统</a:t>
            </a:r>
          </a:p>
        </p:txBody>
      </p:sp>
      <p:sp>
        <p:nvSpPr>
          <p:cNvPr id="69" name="矩形 68"/>
          <p:cNvSpPr/>
          <p:nvPr/>
        </p:nvSpPr>
        <p:spPr>
          <a:xfrm>
            <a:off x="4445000" y="2109788"/>
            <a:ext cx="565150" cy="4873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200" dirty="0">
                <a:solidFill>
                  <a:prstClr val="black"/>
                </a:solidFill>
                <a:latin typeface="Microsoft YaHei Light" panose="020B0503020204020204" pitchFamily="34" charset="-122"/>
                <a:ea typeface="Microsoft YaHei Light" panose="020B0503020204020204" pitchFamily="34" charset="-122"/>
              </a:rPr>
              <a:t>MES</a:t>
            </a:r>
            <a:endParaRPr lang="zh-CN" altLang="en-US" sz="1200" dirty="0">
              <a:solidFill>
                <a:prstClr val="black"/>
              </a:solidFill>
              <a:latin typeface="Microsoft YaHei Light" panose="020B0503020204020204" pitchFamily="34" charset="-122"/>
              <a:ea typeface="Microsoft YaHei Light" panose="020B0503020204020204" pitchFamily="34" charset="-122"/>
            </a:endParaRPr>
          </a:p>
        </p:txBody>
      </p:sp>
      <p:sp>
        <p:nvSpPr>
          <p:cNvPr id="70" name="矩形 69"/>
          <p:cNvSpPr/>
          <p:nvPr/>
        </p:nvSpPr>
        <p:spPr>
          <a:xfrm>
            <a:off x="2378075" y="2109788"/>
            <a:ext cx="566738" cy="4873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200" dirty="0">
                <a:solidFill>
                  <a:prstClr val="black"/>
                </a:solidFill>
                <a:latin typeface="Microsoft YaHei Light" panose="020B0503020204020204" pitchFamily="34" charset="-122"/>
                <a:ea typeface="Microsoft YaHei Light" panose="020B0503020204020204" pitchFamily="34" charset="-122"/>
              </a:rPr>
              <a:t>ERP</a:t>
            </a:r>
            <a:endParaRPr lang="zh-CN" altLang="en-US" sz="1200" dirty="0">
              <a:solidFill>
                <a:prstClr val="black"/>
              </a:solidFill>
              <a:latin typeface="Microsoft YaHei Light" panose="020B0503020204020204" pitchFamily="34" charset="-122"/>
              <a:ea typeface="Microsoft YaHei Light" panose="020B0503020204020204" pitchFamily="34" charset="-122"/>
            </a:endParaRPr>
          </a:p>
        </p:txBody>
      </p:sp>
      <p:sp>
        <p:nvSpPr>
          <p:cNvPr id="71" name="矩形 70"/>
          <p:cNvSpPr/>
          <p:nvPr/>
        </p:nvSpPr>
        <p:spPr>
          <a:xfrm>
            <a:off x="3067050" y="2109788"/>
            <a:ext cx="566738" cy="4873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200" dirty="0">
                <a:solidFill>
                  <a:prstClr val="black"/>
                </a:solidFill>
                <a:latin typeface="Microsoft YaHei Light" panose="020B0503020204020204" pitchFamily="34" charset="-122"/>
                <a:ea typeface="Microsoft YaHei Light" panose="020B0503020204020204" pitchFamily="34" charset="-122"/>
              </a:rPr>
              <a:t>CRM</a:t>
            </a:r>
            <a:endParaRPr lang="zh-CN" altLang="en-US" sz="1200" dirty="0">
              <a:solidFill>
                <a:prstClr val="black"/>
              </a:solidFill>
              <a:latin typeface="Microsoft YaHei Light" panose="020B0503020204020204" pitchFamily="34" charset="-122"/>
              <a:ea typeface="Microsoft YaHei Light" panose="020B0503020204020204" pitchFamily="34" charset="-122"/>
            </a:endParaRPr>
          </a:p>
        </p:txBody>
      </p:sp>
      <p:sp>
        <p:nvSpPr>
          <p:cNvPr id="72" name="矩形 71"/>
          <p:cNvSpPr/>
          <p:nvPr/>
        </p:nvSpPr>
        <p:spPr>
          <a:xfrm>
            <a:off x="3756025" y="2109788"/>
            <a:ext cx="565150" cy="4873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200" dirty="0">
                <a:solidFill>
                  <a:prstClr val="black"/>
                </a:solidFill>
                <a:latin typeface="Microsoft YaHei Light" panose="020B0503020204020204" pitchFamily="34" charset="-122"/>
                <a:ea typeface="Microsoft YaHei Light" panose="020B0503020204020204" pitchFamily="34" charset="-122"/>
              </a:rPr>
              <a:t>PLM</a:t>
            </a:r>
            <a:endParaRPr lang="zh-CN" altLang="en-US" sz="1200" dirty="0">
              <a:solidFill>
                <a:prstClr val="black"/>
              </a:solidFill>
              <a:latin typeface="Microsoft YaHei Light" panose="020B0503020204020204" pitchFamily="34" charset="-122"/>
              <a:ea typeface="Microsoft YaHei Light" panose="020B0503020204020204" pitchFamily="34" charset="-122"/>
            </a:endParaRPr>
          </a:p>
        </p:txBody>
      </p:sp>
      <p:sp>
        <p:nvSpPr>
          <p:cNvPr id="73" name="椭圆 72"/>
          <p:cNvSpPr/>
          <p:nvPr/>
        </p:nvSpPr>
        <p:spPr>
          <a:xfrm>
            <a:off x="2247900" y="4632325"/>
            <a:ext cx="287338" cy="6477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sz="1200">
                <a:solidFill>
                  <a:srgbClr val="000000"/>
                </a:solidFill>
                <a:latin typeface="Microsoft YaHei Light" panose="020B0503020204020204" pitchFamily="34" charset="-122"/>
                <a:ea typeface="Microsoft YaHei Light" panose="020B0503020204020204" pitchFamily="34" charset="-122"/>
              </a:rPr>
              <a:t>传感器</a:t>
            </a:r>
          </a:p>
        </p:txBody>
      </p:sp>
      <p:sp>
        <p:nvSpPr>
          <p:cNvPr id="74" name="椭圆 73"/>
          <p:cNvSpPr/>
          <p:nvPr/>
        </p:nvSpPr>
        <p:spPr>
          <a:xfrm>
            <a:off x="2700338" y="4635500"/>
            <a:ext cx="287337" cy="6477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200" dirty="0">
                <a:solidFill>
                  <a:prstClr val="black"/>
                </a:solidFill>
                <a:latin typeface="Microsoft YaHei Light" panose="020B0503020204020204" pitchFamily="34" charset="-122"/>
                <a:ea typeface="Microsoft YaHei Light" panose="020B0503020204020204" pitchFamily="34" charset="-122"/>
              </a:rPr>
              <a:t>I/O</a:t>
            </a:r>
            <a:endParaRPr lang="zh-CN" altLang="en-US" sz="1200" dirty="0">
              <a:solidFill>
                <a:prstClr val="black"/>
              </a:solidFill>
              <a:latin typeface="Microsoft YaHei Light" panose="020B0503020204020204" pitchFamily="34" charset="-122"/>
              <a:ea typeface="Microsoft YaHei Light" panose="020B0503020204020204" pitchFamily="34" charset="-122"/>
            </a:endParaRPr>
          </a:p>
        </p:txBody>
      </p:sp>
      <p:sp>
        <p:nvSpPr>
          <p:cNvPr id="75" name="椭圆 74"/>
          <p:cNvSpPr/>
          <p:nvPr/>
        </p:nvSpPr>
        <p:spPr>
          <a:xfrm>
            <a:off x="3543300" y="4635500"/>
            <a:ext cx="288925" cy="6477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sz="1200">
                <a:solidFill>
                  <a:srgbClr val="000000"/>
                </a:solidFill>
                <a:latin typeface="Microsoft YaHei Light" panose="020B0503020204020204" pitchFamily="34" charset="-122"/>
                <a:ea typeface="Microsoft YaHei Light" panose="020B0503020204020204" pitchFamily="34" charset="-122"/>
              </a:rPr>
              <a:t>仪表</a:t>
            </a:r>
          </a:p>
        </p:txBody>
      </p:sp>
      <p:sp>
        <p:nvSpPr>
          <p:cNvPr id="76" name="椭圆 75"/>
          <p:cNvSpPr/>
          <p:nvPr/>
        </p:nvSpPr>
        <p:spPr>
          <a:xfrm>
            <a:off x="3995738" y="4632325"/>
            <a:ext cx="288925" cy="6477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zh-CN" altLang="en-US" sz="1200" dirty="0">
                <a:solidFill>
                  <a:prstClr val="black"/>
                </a:solidFill>
                <a:latin typeface="Microsoft YaHei Light" panose="020B0503020204020204" pitchFamily="34" charset="-122"/>
                <a:ea typeface="Microsoft YaHei Light" panose="020B0503020204020204" pitchFamily="34" charset="-122"/>
              </a:rPr>
              <a:t>伺服</a:t>
            </a:r>
          </a:p>
        </p:txBody>
      </p:sp>
      <p:cxnSp>
        <p:nvCxnSpPr>
          <p:cNvPr id="77" name="直接连接符 21"/>
          <p:cNvCxnSpPr/>
          <p:nvPr/>
        </p:nvCxnSpPr>
        <p:spPr>
          <a:xfrm>
            <a:off x="1958975" y="4419600"/>
            <a:ext cx="3413125" cy="0"/>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78" name="TextBox 88086"/>
          <p:cNvSpPr txBox="1">
            <a:spLocks noChangeArrowheads="1"/>
          </p:cNvSpPr>
          <p:nvPr/>
        </p:nvSpPr>
        <p:spPr bwMode="auto">
          <a:xfrm>
            <a:off x="1600200" y="5421313"/>
            <a:ext cx="40989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a:solidFill>
                  <a:srgbClr val="FF0000"/>
                </a:solidFill>
                <a:latin typeface="Microsoft YaHei Light" panose="020B0503020204020204" pitchFamily="34" charset="-122"/>
                <a:ea typeface="Microsoft YaHei Light" panose="020B0503020204020204" pitchFamily="34" charset="-122"/>
              </a:rPr>
              <a:t>生产现场系统数据接口各异，应用支撑协议是工厂内各现场系统向</a:t>
            </a:r>
            <a:r>
              <a:rPr lang="en-US" altLang="zh-CN">
                <a:solidFill>
                  <a:srgbClr val="FF0000"/>
                </a:solidFill>
                <a:latin typeface="Microsoft YaHei Light" panose="020B0503020204020204" pitchFamily="34" charset="-122"/>
                <a:ea typeface="Microsoft YaHei Light" panose="020B0503020204020204" pitchFamily="34" charset="-122"/>
              </a:rPr>
              <a:t>IT</a:t>
            </a:r>
            <a:r>
              <a:rPr lang="zh-CN" altLang="en-US">
                <a:solidFill>
                  <a:srgbClr val="FF0000"/>
                </a:solidFill>
                <a:latin typeface="Microsoft YaHei Light" panose="020B0503020204020204" pitchFamily="34" charset="-122"/>
                <a:ea typeface="Microsoft YaHei Light" panose="020B0503020204020204" pitchFamily="34" charset="-122"/>
              </a:rPr>
              <a:t>系统实现数据集成的统一“数据总线”</a:t>
            </a:r>
          </a:p>
        </p:txBody>
      </p:sp>
      <p:sp>
        <p:nvSpPr>
          <p:cNvPr id="79" name="KSO_Shape"/>
          <p:cNvSpPr/>
          <p:nvPr/>
        </p:nvSpPr>
        <p:spPr>
          <a:xfrm>
            <a:off x="7086600" y="2085975"/>
            <a:ext cx="2159000" cy="1262063"/>
          </a:xfrm>
          <a:custGeom>
            <a:avLst/>
            <a:gdLst/>
            <a:ahLst/>
            <a:cxnLst/>
            <a:rect l="l" t="t" r="r" b="b"/>
            <a:pathLst>
              <a:path w="3095883" h="2092590">
                <a:moveTo>
                  <a:pt x="1714326" y="115005"/>
                </a:moveTo>
                <a:cubicBezTo>
                  <a:pt x="1363633" y="115005"/>
                  <a:pt x="1067904" y="350339"/>
                  <a:pt x="980351" y="672716"/>
                </a:cubicBezTo>
                <a:cubicBezTo>
                  <a:pt x="1054204" y="688080"/>
                  <a:pt x="1123613" y="714214"/>
                  <a:pt x="1186949" y="749118"/>
                </a:cubicBezTo>
                <a:lnTo>
                  <a:pt x="1146949" y="851829"/>
                </a:lnTo>
                <a:cubicBezTo>
                  <a:pt x="1045110" y="792678"/>
                  <a:pt x="924045" y="759572"/>
                  <a:pt x="794454" y="759572"/>
                </a:cubicBezTo>
                <a:cubicBezTo>
                  <a:pt x="421493" y="759572"/>
                  <a:pt x="119149" y="1033787"/>
                  <a:pt x="119149" y="1372048"/>
                </a:cubicBezTo>
                <a:cubicBezTo>
                  <a:pt x="119149" y="1679144"/>
                  <a:pt x="368346" y="1933451"/>
                  <a:pt x="693810" y="1973790"/>
                </a:cubicBezTo>
                <a:lnTo>
                  <a:pt x="2644062" y="1973790"/>
                </a:lnTo>
                <a:cubicBezTo>
                  <a:pt x="2845151" y="1916500"/>
                  <a:pt x="2989619" y="1749402"/>
                  <a:pt x="2989619" y="1552531"/>
                </a:cubicBezTo>
                <a:cubicBezTo>
                  <a:pt x="2989619" y="1330357"/>
                  <a:pt x="2805628" y="1146101"/>
                  <a:pt x="2564544" y="1113415"/>
                </a:cubicBezTo>
                <a:cubicBezTo>
                  <a:pt x="2546404" y="1180567"/>
                  <a:pt x="2519482" y="1244124"/>
                  <a:pt x="2485002" y="1303018"/>
                </a:cubicBezTo>
                <a:lnTo>
                  <a:pt x="2377950" y="1260252"/>
                </a:lnTo>
                <a:cubicBezTo>
                  <a:pt x="2444874" y="1149958"/>
                  <a:pt x="2481419" y="1020296"/>
                  <a:pt x="2481419" y="882098"/>
                </a:cubicBezTo>
                <a:cubicBezTo>
                  <a:pt x="2481419" y="458444"/>
                  <a:pt x="2137980" y="115005"/>
                  <a:pt x="1714326" y="115005"/>
                </a:cubicBezTo>
                <a:close/>
                <a:moveTo>
                  <a:pt x="1714326" y="0"/>
                </a:moveTo>
                <a:cubicBezTo>
                  <a:pt x="2201495" y="0"/>
                  <a:pt x="2596424" y="394929"/>
                  <a:pt x="2596424" y="882098"/>
                </a:cubicBezTo>
                <a:cubicBezTo>
                  <a:pt x="2596424" y="929587"/>
                  <a:pt x="2592672" y="976199"/>
                  <a:pt x="2584027" y="1021384"/>
                </a:cubicBezTo>
                <a:cubicBezTo>
                  <a:pt x="2874515" y="1061994"/>
                  <a:pt x="3095883" y="1284452"/>
                  <a:pt x="3095883" y="1552530"/>
                </a:cubicBezTo>
                <a:cubicBezTo>
                  <a:pt x="3095883" y="1808471"/>
                  <a:pt x="2894108" y="2022828"/>
                  <a:pt x="2623005" y="2077281"/>
                </a:cubicBezTo>
                <a:cubicBezTo>
                  <a:pt x="2590159" y="2087878"/>
                  <a:pt x="2555435" y="2092590"/>
                  <a:pt x="2519757" y="2092590"/>
                </a:cubicBezTo>
                <a:lnTo>
                  <a:pt x="2483815" y="2092590"/>
                </a:lnTo>
                <a:lnTo>
                  <a:pt x="719703" y="2092590"/>
                </a:lnTo>
                <a:cubicBezTo>
                  <a:pt x="662513" y="2092590"/>
                  <a:pt x="607773" y="2080483"/>
                  <a:pt x="557775" y="2057460"/>
                </a:cubicBezTo>
                <a:cubicBezTo>
                  <a:pt x="234310" y="1968384"/>
                  <a:pt x="0" y="1695034"/>
                  <a:pt x="0" y="1372049"/>
                </a:cubicBezTo>
                <a:cubicBezTo>
                  <a:pt x="0" y="974105"/>
                  <a:pt x="355689" y="651508"/>
                  <a:pt x="794454" y="651508"/>
                </a:cubicBezTo>
                <a:lnTo>
                  <a:pt x="864744" y="655744"/>
                </a:lnTo>
                <a:lnTo>
                  <a:pt x="862837" y="654982"/>
                </a:lnTo>
                <a:cubicBezTo>
                  <a:pt x="962103" y="277743"/>
                  <a:pt x="1305780" y="0"/>
                  <a:pt x="171432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720000" anchor="b"/>
          <a:lstStyle/>
          <a:p>
            <a:pPr algn="ctr" eaLnBrk="0" hangingPunct="0">
              <a:defRPr/>
            </a:pPr>
            <a:endParaRPr lang="zh-CN" altLang="en-US" dirty="0">
              <a:solidFill>
                <a:prstClr val="black"/>
              </a:solidFill>
              <a:latin typeface="Microsoft YaHei Light" panose="020B0503020204020204" pitchFamily="34" charset="-122"/>
              <a:ea typeface="Microsoft YaHei Light" panose="020B0503020204020204" pitchFamily="34" charset="-122"/>
            </a:endParaRPr>
          </a:p>
        </p:txBody>
      </p:sp>
      <p:sp>
        <p:nvSpPr>
          <p:cNvPr id="80" name="TextBox 88087"/>
          <p:cNvSpPr txBox="1">
            <a:spLocks noChangeArrowheads="1"/>
          </p:cNvSpPr>
          <p:nvPr/>
        </p:nvSpPr>
        <p:spPr bwMode="auto">
          <a:xfrm>
            <a:off x="7294563" y="2944813"/>
            <a:ext cx="2154237"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sz="1600">
                <a:solidFill>
                  <a:srgbClr val="000000"/>
                </a:solidFill>
                <a:latin typeface="Microsoft YaHei Light" panose="020B0503020204020204" pitchFamily="34" charset="-122"/>
                <a:ea typeface="Microsoft YaHei Light" panose="020B0503020204020204" pitchFamily="34" charset="-122"/>
              </a:rPr>
              <a:t>数据分析服务平台</a:t>
            </a:r>
          </a:p>
        </p:txBody>
      </p:sp>
      <p:sp>
        <p:nvSpPr>
          <p:cNvPr id="81" name="流程图: 磁盘 25"/>
          <p:cNvSpPr/>
          <p:nvPr/>
        </p:nvSpPr>
        <p:spPr>
          <a:xfrm>
            <a:off x="7443788" y="2355850"/>
            <a:ext cx="328612" cy="509588"/>
          </a:xfrm>
          <a:prstGeom prst="flowChartMagneticDisk">
            <a:avLst/>
          </a:prstGeom>
        </p:spPr>
        <p:style>
          <a:lnRef idx="1">
            <a:schemeClr val="accent1"/>
          </a:lnRef>
          <a:fillRef idx="2">
            <a:schemeClr val="accent1"/>
          </a:fillRef>
          <a:effectRef idx="1">
            <a:schemeClr val="accent1"/>
          </a:effectRef>
          <a:fontRef idx="minor">
            <a:schemeClr val="dk1"/>
          </a:fontRef>
        </p:style>
        <p:txBody>
          <a:bodyPr anchor="ctr"/>
          <a:lstStyle/>
          <a:p>
            <a:pPr algn="ctr" eaLnBrk="0" hangingPunct="0"/>
            <a:r>
              <a:rPr lang="zh-CN" altLang="en-US" sz="1200">
                <a:solidFill>
                  <a:srgbClr val="000000"/>
                </a:solidFill>
                <a:latin typeface="Microsoft YaHei Light" panose="020B0503020204020204" pitchFamily="34" charset="-122"/>
                <a:ea typeface="Microsoft YaHei Light" panose="020B0503020204020204" pitchFamily="34" charset="-122"/>
              </a:rPr>
              <a:t>服务</a:t>
            </a:r>
            <a:r>
              <a:rPr lang="en-US" altLang="zh-CN" sz="1200">
                <a:solidFill>
                  <a:srgbClr val="000000"/>
                </a:solidFill>
                <a:latin typeface="Microsoft YaHei Light" panose="020B0503020204020204" pitchFamily="34" charset="-122"/>
                <a:ea typeface="Microsoft YaHei Light" panose="020B0503020204020204" pitchFamily="34" charset="-122"/>
              </a:rPr>
              <a:t>1</a:t>
            </a:r>
            <a:endParaRPr lang="zh-CN" altLang="en-US" sz="1200">
              <a:solidFill>
                <a:srgbClr val="000000"/>
              </a:solidFill>
              <a:latin typeface="Microsoft YaHei Light" panose="020B0503020204020204" pitchFamily="34" charset="-122"/>
              <a:ea typeface="Microsoft YaHei Light" panose="020B0503020204020204" pitchFamily="34" charset="-122"/>
            </a:endParaRPr>
          </a:p>
        </p:txBody>
      </p:sp>
      <p:sp>
        <p:nvSpPr>
          <p:cNvPr id="82" name="流程图: 磁盘 26"/>
          <p:cNvSpPr/>
          <p:nvPr/>
        </p:nvSpPr>
        <p:spPr>
          <a:xfrm>
            <a:off x="8008938" y="2068513"/>
            <a:ext cx="328612" cy="509587"/>
          </a:xfrm>
          <a:prstGeom prst="flowChartMagneticDisk">
            <a:avLst/>
          </a:prstGeom>
        </p:spPr>
        <p:style>
          <a:lnRef idx="1">
            <a:schemeClr val="accent1"/>
          </a:lnRef>
          <a:fillRef idx="2">
            <a:schemeClr val="accent1"/>
          </a:fillRef>
          <a:effectRef idx="1">
            <a:schemeClr val="accent1"/>
          </a:effectRef>
          <a:fontRef idx="minor">
            <a:schemeClr val="dk1"/>
          </a:fontRef>
        </p:style>
        <p:txBody>
          <a:bodyPr anchor="ctr"/>
          <a:lstStyle/>
          <a:p>
            <a:pPr algn="ctr" eaLnBrk="0" hangingPunct="0"/>
            <a:r>
              <a:rPr lang="zh-CN" altLang="en-US" sz="1200">
                <a:solidFill>
                  <a:srgbClr val="000000"/>
                </a:solidFill>
                <a:latin typeface="Microsoft YaHei Light" panose="020B0503020204020204" pitchFamily="34" charset="-122"/>
                <a:ea typeface="Microsoft YaHei Light" panose="020B0503020204020204" pitchFamily="34" charset="-122"/>
              </a:rPr>
              <a:t>服务</a:t>
            </a:r>
            <a:r>
              <a:rPr lang="en-US" altLang="zh-CN" sz="1200">
                <a:solidFill>
                  <a:srgbClr val="000000"/>
                </a:solidFill>
                <a:latin typeface="Microsoft YaHei Light" panose="020B0503020204020204" pitchFamily="34" charset="-122"/>
                <a:ea typeface="Microsoft YaHei Light" panose="020B0503020204020204" pitchFamily="34" charset="-122"/>
              </a:rPr>
              <a:t>2</a:t>
            </a:r>
            <a:endParaRPr lang="zh-CN" altLang="en-US" sz="1200">
              <a:solidFill>
                <a:srgbClr val="000000"/>
              </a:solidFill>
              <a:latin typeface="Microsoft YaHei Light" panose="020B0503020204020204" pitchFamily="34" charset="-122"/>
              <a:ea typeface="Microsoft YaHei Light" panose="020B0503020204020204" pitchFamily="34" charset="-122"/>
            </a:endParaRPr>
          </a:p>
        </p:txBody>
      </p:sp>
      <p:sp>
        <p:nvSpPr>
          <p:cNvPr id="83" name="流程图: 磁盘 27"/>
          <p:cNvSpPr/>
          <p:nvPr/>
        </p:nvSpPr>
        <p:spPr>
          <a:xfrm>
            <a:off x="8512175" y="2357438"/>
            <a:ext cx="328613" cy="509587"/>
          </a:xfrm>
          <a:prstGeom prst="flowChartMagneticDisk">
            <a:avLst/>
          </a:prstGeom>
        </p:spPr>
        <p:style>
          <a:lnRef idx="1">
            <a:schemeClr val="accent1"/>
          </a:lnRef>
          <a:fillRef idx="2">
            <a:schemeClr val="accent1"/>
          </a:fillRef>
          <a:effectRef idx="1">
            <a:schemeClr val="accent1"/>
          </a:effectRef>
          <a:fontRef idx="minor">
            <a:schemeClr val="dk1"/>
          </a:fontRef>
        </p:style>
        <p:txBody>
          <a:bodyPr anchor="ctr"/>
          <a:lstStyle/>
          <a:p>
            <a:pPr algn="ctr" eaLnBrk="0" hangingPunct="0"/>
            <a:r>
              <a:rPr lang="zh-CN" altLang="en-US" sz="1200">
                <a:solidFill>
                  <a:srgbClr val="000000"/>
                </a:solidFill>
                <a:latin typeface="Microsoft YaHei Light" panose="020B0503020204020204" pitchFamily="34" charset="-122"/>
                <a:ea typeface="Microsoft YaHei Light" panose="020B0503020204020204" pitchFamily="34" charset="-122"/>
              </a:rPr>
              <a:t>服务</a:t>
            </a:r>
            <a:r>
              <a:rPr lang="en-US" altLang="zh-CN" sz="1200">
                <a:solidFill>
                  <a:srgbClr val="000000"/>
                </a:solidFill>
                <a:latin typeface="Microsoft YaHei Light" panose="020B0503020204020204" pitchFamily="34" charset="-122"/>
                <a:ea typeface="Microsoft YaHei Light" panose="020B0503020204020204" pitchFamily="34" charset="-122"/>
              </a:rPr>
              <a:t>3</a:t>
            </a:r>
            <a:endParaRPr lang="zh-CN" altLang="en-US" sz="1200">
              <a:solidFill>
                <a:srgbClr val="000000"/>
              </a:solidFill>
              <a:latin typeface="Microsoft YaHei Light" panose="020B0503020204020204" pitchFamily="34" charset="-122"/>
              <a:ea typeface="Microsoft YaHei Light" panose="020B0503020204020204" pitchFamily="34" charset="-122"/>
            </a:endParaRPr>
          </a:p>
        </p:txBody>
      </p:sp>
      <p:pic>
        <p:nvPicPr>
          <p:cNvPr id="84" name="Picture 10"/>
          <p:cNvPicPr>
            <a:picLocks noChangeAspect="1" noChangeArrowheads="1"/>
          </p:cNvPicPr>
          <p:nvPr/>
        </p:nvPicPr>
        <p:blipFill>
          <a:blip r:embed="rId3" cstate="print">
            <a:clrChange>
              <a:clrFrom>
                <a:srgbClr val="FFFFFF"/>
              </a:clrFrom>
              <a:clrTo>
                <a:srgbClr val="FFFFFF">
                  <a:alpha val="0"/>
                </a:srgbClr>
              </a:clrTo>
            </a:clrChange>
            <a:duotone>
              <a:prstClr val="black"/>
              <a:schemeClr val="accent1">
                <a:tint val="45000"/>
                <a:satMod val="400000"/>
              </a:schemeClr>
            </a:duotone>
          </a:blip>
          <a:srcRect/>
          <a:stretch>
            <a:fillRect/>
          </a:stretch>
        </p:blipFill>
        <p:spPr bwMode="auto">
          <a:xfrm>
            <a:off x="9253990" y="4279680"/>
            <a:ext cx="535205" cy="386070"/>
          </a:xfrm>
          <a:prstGeom prst="rect">
            <a:avLst/>
          </a:prstGeom>
          <a:noFill/>
        </p:spPr>
      </p:pic>
      <p:pic>
        <p:nvPicPr>
          <p:cNvPr id="85" name="Picture 10"/>
          <p:cNvPicPr>
            <a:picLocks noChangeAspect="1" noChangeArrowheads="1"/>
          </p:cNvPicPr>
          <p:nvPr/>
        </p:nvPicPr>
        <p:blipFill>
          <a:blip r:embed="rId3" cstate="print">
            <a:clrChange>
              <a:clrFrom>
                <a:srgbClr val="FFFFFF"/>
              </a:clrFrom>
              <a:clrTo>
                <a:srgbClr val="FFFFFF">
                  <a:alpha val="0"/>
                </a:srgbClr>
              </a:clrTo>
            </a:clrChange>
            <a:duotone>
              <a:prstClr val="black"/>
              <a:schemeClr val="accent1">
                <a:tint val="45000"/>
                <a:satMod val="400000"/>
              </a:schemeClr>
            </a:duotone>
          </a:blip>
          <a:srcRect/>
          <a:stretch>
            <a:fillRect/>
          </a:stretch>
        </p:blipFill>
        <p:spPr bwMode="auto">
          <a:xfrm>
            <a:off x="8826733" y="5022749"/>
            <a:ext cx="535205" cy="386070"/>
          </a:xfrm>
          <a:prstGeom prst="rect">
            <a:avLst/>
          </a:prstGeom>
          <a:noFill/>
        </p:spPr>
      </p:pic>
      <p:pic>
        <p:nvPicPr>
          <p:cNvPr id="86" name="Picture 10"/>
          <p:cNvPicPr>
            <a:picLocks noChangeAspect="1" noChangeArrowheads="1"/>
          </p:cNvPicPr>
          <p:nvPr/>
        </p:nvPicPr>
        <p:blipFill>
          <a:blip r:embed="rId3" cstate="print">
            <a:clrChange>
              <a:clrFrom>
                <a:srgbClr val="FFFFFF"/>
              </a:clrFrom>
              <a:clrTo>
                <a:srgbClr val="FFFFFF">
                  <a:alpha val="0"/>
                </a:srgbClr>
              </a:clrTo>
            </a:clrChange>
            <a:duotone>
              <a:prstClr val="black"/>
              <a:schemeClr val="accent1">
                <a:tint val="45000"/>
                <a:satMod val="400000"/>
              </a:schemeClr>
            </a:duotone>
          </a:blip>
          <a:srcRect/>
          <a:stretch>
            <a:fillRect/>
          </a:stretch>
        </p:blipFill>
        <p:spPr bwMode="auto">
          <a:xfrm>
            <a:off x="9633273" y="5015671"/>
            <a:ext cx="535205" cy="386070"/>
          </a:xfrm>
          <a:prstGeom prst="rect">
            <a:avLst/>
          </a:prstGeom>
          <a:noFill/>
        </p:spPr>
      </p:pic>
      <p:pic>
        <p:nvPicPr>
          <p:cNvPr id="87" name="Picture 4" descr="http://image.big5.made-in-china.com/25f20j01ltDQvjJdCTWi/made-in-china.jpg"/>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408738" y="4513263"/>
            <a:ext cx="1060450" cy="67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 name="Picture 4" descr="http://icongal.com/gallery/image/53780/production_factory_manufacturer_indust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91425" y="4275138"/>
            <a:ext cx="1065213" cy="106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9" name="直接箭头连接符 33"/>
          <p:cNvCxnSpPr/>
          <p:nvPr/>
        </p:nvCxnSpPr>
        <p:spPr>
          <a:xfrm flipV="1">
            <a:off x="8123238" y="3284538"/>
            <a:ext cx="0" cy="1228725"/>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0" name="TextBox 43"/>
          <p:cNvSpPr txBox="1">
            <a:spLocks noChangeArrowheads="1"/>
          </p:cNvSpPr>
          <p:nvPr/>
        </p:nvSpPr>
        <p:spPr bwMode="auto">
          <a:xfrm>
            <a:off x="6424613" y="5216525"/>
            <a:ext cx="11318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智能机器</a:t>
            </a:r>
          </a:p>
        </p:txBody>
      </p:sp>
      <p:sp>
        <p:nvSpPr>
          <p:cNvPr id="147" name="TextBox 88"/>
          <p:cNvSpPr txBox="1">
            <a:spLocks noChangeArrowheads="1"/>
          </p:cNvSpPr>
          <p:nvPr/>
        </p:nvSpPr>
        <p:spPr bwMode="auto">
          <a:xfrm>
            <a:off x="7740650" y="5216525"/>
            <a:ext cx="1131888"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企业</a:t>
            </a:r>
            <a:r>
              <a:rPr lang="en-US" altLang="zh-CN" sz="1400">
                <a:solidFill>
                  <a:srgbClr val="000000"/>
                </a:solidFill>
                <a:latin typeface="Microsoft YaHei Light" panose="020B0503020204020204" pitchFamily="34" charset="-122"/>
                <a:ea typeface="Microsoft YaHei Light" panose="020B0503020204020204" pitchFamily="34" charset="-122"/>
              </a:rPr>
              <a:t>IT</a:t>
            </a:r>
            <a:endParaRPr lang="zh-CN" altLang="en-US" sz="1400">
              <a:solidFill>
                <a:srgbClr val="000000"/>
              </a:solidFill>
              <a:latin typeface="Microsoft YaHei Light" panose="020B0503020204020204" pitchFamily="34" charset="-122"/>
              <a:ea typeface="Microsoft YaHei Light" panose="020B0503020204020204" pitchFamily="34" charset="-122"/>
            </a:endParaRPr>
          </a:p>
        </p:txBody>
      </p:sp>
      <p:sp>
        <p:nvSpPr>
          <p:cNvPr id="148" name="TextBox 89"/>
          <p:cNvSpPr txBox="1">
            <a:spLocks noChangeArrowheads="1"/>
          </p:cNvSpPr>
          <p:nvPr/>
        </p:nvSpPr>
        <p:spPr bwMode="auto">
          <a:xfrm>
            <a:off x="9017000" y="5411788"/>
            <a:ext cx="113188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智能产品</a:t>
            </a:r>
          </a:p>
        </p:txBody>
      </p:sp>
      <p:sp>
        <p:nvSpPr>
          <p:cNvPr id="149" name="TextBox 90"/>
          <p:cNvSpPr txBox="1">
            <a:spLocks noChangeArrowheads="1"/>
          </p:cNvSpPr>
          <p:nvPr/>
        </p:nvSpPr>
        <p:spPr bwMode="auto">
          <a:xfrm>
            <a:off x="6116638" y="5568950"/>
            <a:ext cx="4211637"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zh-CN" altLang="en-US">
                <a:solidFill>
                  <a:srgbClr val="FF0000"/>
                </a:solidFill>
                <a:latin typeface="Microsoft YaHei Light" panose="020B0503020204020204" pitchFamily="34" charset="-122"/>
                <a:ea typeface="Microsoft YaHei Light" panose="020B0503020204020204" pitchFamily="34" charset="-122"/>
              </a:rPr>
              <a:t>通过互联网，应用支撑协议、网关等实现智能机器、产品、终端等的数据向云端的集成</a:t>
            </a:r>
          </a:p>
        </p:txBody>
      </p:sp>
      <p:sp>
        <p:nvSpPr>
          <p:cNvPr id="150" name="椭圆 149"/>
          <p:cNvSpPr/>
          <p:nvPr/>
        </p:nvSpPr>
        <p:spPr>
          <a:xfrm>
            <a:off x="4675188" y="4635500"/>
            <a:ext cx="288925" cy="6477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sz="1200">
                <a:solidFill>
                  <a:srgbClr val="000000"/>
                </a:solidFill>
                <a:latin typeface="Microsoft YaHei Light" panose="020B0503020204020204" pitchFamily="34" charset="-122"/>
                <a:ea typeface="Microsoft YaHei Light" panose="020B0503020204020204" pitchFamily="34" charset="-122"/>
              </a:rPr>
              <a:t>传感器</a:t>
            </a:r>
          </a:p>
        </p:txBody>
      </p:sp>
      <p:sp>
        <p:nvSpPr>
          <p:cNvPr id="151" name="椭圆 150"/>
          <p:cNvSpPr/>
          <p:nvPr/>
        </p:nvSpPr>
        <p:spPr>
          <a:xfrm>
            <a:off x="5127625" y="4638675"/>
            <a:ext cx="288925" cy="647700"/>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200" dirty="0">
                <a:solidFill>
                  <a:prstClr val="black"/>
                </a:solidFill>
                <a:latin typeface="Microsoft YaHei Light" panose="020B0503020204020204" pitchFamily="34" charset="-122"/>
                <a:ea typeface="Microsoft YaHei Light" panose="020B0503020204020204" pitchFamily="34" charset="-122"/>
              </a:rPr>
              <a:t>I/O</a:t>
            </a:r>
            <a:endParaRPr lang="zh-CN" altLang="en-US" sz="1200" dirty="0">
              <a:solidFill>
                <a:prstClr val="black"/>
              </a:solidFill>
              <a:latin typeface="Microsoft YaHei Light" panose="020B0503020204020204" pitchFamily="34" charset="-122"/>
              <a:ea typeface="Microsoft YaHei Light" panose="020B0503020204020204" pitchFamily="34" charset="-122"/>
            </a:endParaRPr>
          </a:p>
        </p:txBody>
      </p:sp>
      <p:cxnSp>
        <p:nvCxnSpPr>
          <p:cNvPr id="152" name="直接连接符 40"/>
          <p:cNvCxnSpPr/>
          <p:nvPr/>
        </p:nvCxnSpPr>
        <p:spPr>
          <a:xfrm>
            <a:off x="2247900" y="4491038"/>
            <a:ext cx="739775" cy="0"/>
          </a:xfrm>
          <a:prstGeom prst="line">
            <a:avLst/>
          </a:prstGeom>
          <a:ln w="2857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53" name="直接连接符 41"/>
          <p:cNvCxnSpPr/>
          <p:nvPr/>
        </p:nvCxnSpPr>
        <p:spPr>
          <a:xfrm flipV="1">
            <a:off x="2392363" y="4543425"/>
            <a:ext cx="0" cy="88900"/>
          </a:xfrm>
          <a:prstGeom prst="line">
            <a:avLst/>
          </a:prstGeom>
          <a:ln w="2857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54" name="直接连接符 42"/>
          <p:cNvCxnSpPr/>
          <p:nvPr/>
        </p:nvCxnSpPr>
        <p:spPr>
          <a:xfrm>
            <a:off x="2824163" y="4513263"/>
            <a:ext cx="0" cy="122237"/>
          </a:xfrm>
          <a:prstGeom prst="line">
            <a:avLst/>
          </a:prstGeom>
          <a:ln w="2857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55" name="直接连接符 43"/>
          <p:cNvCxnSpPr>
            <a:stCxn id="63" idx="2"/>
          </p:cNvCxnSpPr>
          <p:nvPr/>
        </p:nvCxnSpPr>
        <p:spPr>
          <a:xfrm>
            <a:off x="2824163" y="4275138"/>
            <a:ext cx="0" cy="215900"/>
          </a:xfrm>
          <a:prstGeom prst="line">
            <a:avLst/>
          </a:prstGeom>
          <a:ln w="2857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56" name="直接连接符 44"/>
          <p:cNvCxnSpPr>
            <a:stCxn id="63" idx="2"/>
          </p:cNvCxnSpPr>
          <p:nvPr/>
        </p:nvCxnSpPr>
        <p:spPr>
          <a:xfrm>
            <a:off x="3595688" y="4491038"/>
            <a:ext cx="739775" cy="0"/>
          </a:xfrm>
          <a:prstGeom prst="line">
            <a:avLst/>
          </a:prstGeom>
          <a:ln w="28575">
            <a:solidFill>
              <a:schemeClr val="tx2"/>
            </a:solidFill>
            <a:tailEnd type="none"/>
          </a:ln>
        </p:spPr>
        <p:style>
          <a:lnRef idx="1">
            <a:schemeClr val="accent1"/>
          </a:lnRef>
          <a:fillRef idx="0">
            <a:schemeClr val="accent1"/>
          </a:fillRef>
          <a:effectRef idx="0">
            <a:schemeClr val="accent1"/>
          </a:effectRef>
          <a:fontRef idx="minor">
            <a:schemeClr val="tx1"/>
          </a:fontRef>
        </p:style>
      </p:cxnSp>
      <p:cxnSp>
        <p:nvCxnSpPr>
          <p:cNvPr id="157" name="直接连接符 45"/>
          <p:cNvCxnSpPr>
            <a:stCxn id="63" idx="2"/>
            <a:endCxn id="76" idx="0"/>
          </p:cNvCxnSpPr>
          <p:nvPr/>
        </p:nvCxnSpPr>
        <p:spPr>
          <a:xfrm>
            <a:off x="4140200" y="4275138"/>
            <a:ext cx="0" cy="357187"/>
          </a:xfrm>
          <a:prstGeom prst="line">
            <a:avLst/>
          </a:prstGeom>
          <a:ln w="28575">
            <a:solidFill>
              <a:schemeClr val="tx2"/>
            </a:solidFill>
            <a:tailEnd type="none"/>
          </a:ln>
        </p:spPr>
        <p:style>
          <a:lnRef idx="1">
            <a:schemeClr val="accent1"/>
          </a:lnRef>
          <a:fillRef idx="0">
            <a:schemeClr val="accent1"/>
          </a:fillRef>
          <a:effectRef idx="0">
            <a:schemeClr val="accent1"/>
          </a:effectRef>
          <a:fontRef idx="minor">
            <a:schemeClr val="tx1"/>
          </a:fontRef>
        </p:style>
      </p:cxnSp>
      <p:cxnSp>
        <p:nvCxnSpPr>
          <p:cNvPr id="158" name="直接连接符 46"/>
          <p:cNvCxnSpPr>
            <a:stCxn id="63" idx="2"/>
            <a:endCxn id="76" idx="0"/>
          </p:cNvCxnSpPr>
          <p:nvPr/>
        </p:nvCxnSpPr>
        <p:spPr>
          <a:xfrm flipV="1">
            <a:off x="3687763" y="4491038"/>
            <a:ext cx="0" cy="88900"/>
          </a:xfrm>
          <a:prstGeom prst="line">
            <a:avLst/>
          </a:prstGeom>
          <a:ln w="28575">
            <a:solidFill>
              <a:schemeClr val="tx2"/>
            </a:solidFill>
            <a:tailEnd type="none"/>
          </a:ln>
        </p:spPr>
        <p:style>
          <a:lnRef idx="1">
            <a:schemeClr val="accent1"/>
          </a:lnRef>
          <a:fillRef idx="0">
            <a:schemeClr val="accent1"/>
          </a:fillRef>
          <a:effectRef idx="0">
            <a:schemeClr val="accent1"/>
          </a:effectRef>
          <a:fontRef idx="minor">
            <a:schemeClr val="tx1"/>
          </a:fontRef>
        </p:style>
      </p:cxnSp>
      <p:cxnSp>
        <p:nvCxnSpPr>
          <p:cNvPr id="159" name="直接连接符 47"/>
          <p:cNvCxnSpPr>
            <a:stCxn id="63" idx="2"/>
            <a:endCxn id="76" idx="0"/>
          </p:cNvCxnSpPr>
          <p:nvPr/>
        </p:nvCxnSpPr>
        <p:spPr>
          <a:xfrm>
            <a:off x="4675188" y="4491038"/>
            <a:ext cx="741362" cy="0"/>
          </a:xfrm>
          <a:prstGeom prst="line">
            <a:avLst/>
          </a:prstGeom>
          <a:ln w="285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160" name="直接连接符 48"/>
          <p:cNvCxnSpPr>
            <a:stCxn id="63" idx="2"/>
            <a:endCxn id="76" idx="0"/>
          </p:cNvCxnSpPr>
          <p:nvPr/>
        </p:nvCxnSpPr>
        <p:spPr>
          <a:xfrm>
            <a:off x="5272088" y="4275138"/>
            <a:ext cx="0" cy="357187"/>
          </a:xfrm>
          <a:prstGeom prst="line">
            <a:avLst/>
          </a:prstGeom>
          <a:ln w="285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161" name="直接连接符 49"/>
          <p:cNvCxnSpPr>
            <a:stCxn id="63" idx="2"/>
            <a:endCxn id="76" idx="0"/>
          </p:cNvCxnSpPr>
          <p:nvPr/>
        </p:nvCxnSpPr>
        <p:spPr>
          <a:xfrm flipV="1">
            <a:off x="4840288" y="4491038"/>
            <a:ext cx="0" cy="88900"/>
          </a:xfrm>
          <a:prstGeom prst="line">
            <a:avLst/>
          </a:prstGeom>
          <a:ln w="28575">
            <a:solidFill>
              <a:schemeClr val="accent6"/>
            </a:solidFill>
            <a:tailEnd type="none"/>
          </a:ln>
        </p:spPr>
        <p:style>
          <a:lnRef idx="1">
            <a:schemeClr val="accent1"/>
          </a:lnRef>
          <a:fillRef idx="0">
            <a:schemeClr val="accent1"/>
          </a:fillRef>
          <a:effectRef idx="0">
            <a:schemeClr val="accent1"/>
          </a:effectRef>
          <a:fontRef idx="minor">
            <a:schemeClr val="tx1"/>
          </a:fontRef>
        </p:style>
      </p:cxnSp>
      <p:sp>
        <p:nvSpPr>
          <p:cNvPr id="162" name="云形 161"/>
          <p:cNvSpPr/>
          <p:nvPr/>
        </p:nvSpPr>
        <p:spPr>
          <a:xfrm>
            <a:off x="7086600" y="3563938"/>
            <a:ext cx="2159000" cy="361950"/>
          </a:xfrm>
          <a:prstGeom prst="cloud">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a:solidFill>
                  <a:srgbClr val="000000"/>
                </a:solidFill>
                <a:latin typeface="Microsoft YaHei Light" panose="020B0503020204020204" pitchFamily="34" charset="-122"/>
                <a:ea typeface="Microsoft YaHei Light" panose="020B0503020204020204" pitchFamily="34" charset="-122"/>
              </a:rPr>
              <a:t>互联网</a:t>
            </a:r>
          </a:p>
        </p:txBody>
      </p:sp>
      <p:sp>
        <p:nvSpPr>
          <p:cNvPr id="163" name="任意多边形 51"/>
          <p:cNvSpPr/>
          <p:nvPr/>
        </p:nvSpPr>
        <p:spPr>
          <a:xfrm>
            <a:off x="7038975" y="3227388"/>
            <a:ext cx="977900" cy="1401762"/>
          </a:xfrm>
          <a:custGeom>
            <a:avLst/>
            <a:gdLst>
              <a:gd name="connsiteX0" fmla="*/ 0 w 977462"/>
              <a:gd name="connsiteY0" fmla="*/ 1592318 h 1592318"/>
              <a:gd name="connsiteX1" fmla="*/ 614855 w 977462"/>
              <a:gd name="connsiteY1" fmla="*/ 1229711 h 1592318"/>
              <a:gd name="connsiteX2" fmla="*/ 977462 w 977462"/>
              <a:gd name="connsiteY2" fmla="*/ 0 h 1592318"/>
            </a:gdLst>
            <a:ahLst/>
            <a:cxnLst>
              <a:cxn ang="0">
                <a:pos x="connsiteX0" y="connsiteY0"/>
              </a:cxn>
              <a:cxn ang="0">
                <a:pos x="connsiteX1" y="connsiteY1"/>
              </a:cxn>
              <a:cxn ang="0">
                <a:pos x="connsiteX2" y="connsiteY2"/>
              </a:cxn>
            </a:cxnLst>
            <a:rect l="l" t="t" r="r" b="b"/>
            <a:pathLst>
              <a:path w="977462" h="1592318">
                <a:moveTo>
                  <a:pt x="0" y="1592318"/>
                </a:moveTo>
                <a:cubicBezTo>
                  <a:pt x="225972" y="1543707"/>
                  <a:pt x="451945" y="1495097"/>
                  <a:pt x="614855" y="1229711"/>
                </a:cubicBezTo>
                <a:cubicBezTo>
                  <a:pt x="777765" y="964325"/>
                  <a:pt x="877613" y="482162"/>
                  <a:pt x="977462" y="0"/>
                </a:cubicBezTo>
              </a:path>
            </a:pathLst>
          </a:custGeom>
          <a:noFill/>
          <a:ln w="28575">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164" name="任意多边形 52"/>
          <p:cNvSpPr/>
          <p:nvPr/>
        </p:nvSpPr>
        <p:spPr>
          <a:xfrm>
            <a:off x="8237538" y="3284538"/>
            <a:ext cx="741362" cy="1817687"/>
          </a:xfrm>
          <a:custGeom>
            <a:avLst/>
            <a:gdLst>
              <a:gd name="connsiteX0" fmla="*/ 740979 w 740979"/>
              <a:gd name="connsiteY0" fmla="*/ 2065283 h 2065283"/>
              <a:gd name="connsiteX1" fmla="*/ 189186 w 740979"/>
              <a:gd name="connsiteY1" fmla="*/ 1261242 h 2065283"/>
              <a:gd name="connsiteX2" fmla="*/ 0 w 740979"/>
              <a:gd name="connsiteY2" fmla="*/ 0 h 2065283"/>
            </a:gdLst>
            <a:ahLst/>
            <a:cxnLst>
              <a:cxn ang="0">
                <a:pos x="connsiteX0" y="connsiteY0"/>
              </a:cxn>
              <a:cxn ang="0">
                <a:pos x="connsiteX1" y="connsiteY1"/>
              </a:cxn>
              <a:cxn ang="0">
                <a:pos x="connsiteX2" y="connsiteY2"/>
              </a:cxn>
            </a:cxnLst>
            <a:rect l="l" t="t" r="r" b="b"/>
            <a:pathLst>
              <a:path w="740979" h="2065283">
                <a:moveTo>
                  <a:pt x="740979" y="2065283"/>
                </a:moveTo>
                <a:cubicBezTo>
                  <a:pt x="526830" y="1835369"/>
                  <a:pt x="312682" y="1605456"/>
                  <a:pt x="189186" y="1261242"/>
                </a:cubicBezTo>
                <a:cubicBezTo>
                  <a:pt x="65689" y="917028"/>
                  <a:pt x="32844" y="458514"/>
                  <a:pt x="0" y="0"/>
                </a:cubicBezTo>
              </a:path>
            </a:pathLst>
          </a:custGeom>
          <a:noFill/>
          <a:ln w="28575">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165" name="任意多边形 53"/>
          <p:cNvSpPr/>
          <p:nvPr/>
        </p:nvSpPr>
        <p:spPr>
          <a:xfrm>
            <a:off x="8301038" y="3327400"/>
            <a:ext cx="1355725" cy="1901825"/>
          </a:xfrm>
          <a:custGeom>
            <a:avLst/>
            <a:gdLst>
              <a:gd name="connsiteX0" fmla="*/ 1355835 w 1355835"/>
              <a:gd name="connsiteY0" fmla="*/ 2159875 h 2159875"/>
              <a:gd name="connsiteX1" fmla="*/ 346841 w 1355835"/>
              <a:gd name="connsiteY1" fmla="*/ 1308537 h 2159875"/>
              <a:gd name="connsiteX2" fmla="*/ 0 w 1355835"/>
              <a:gd name="connsiteY2" fmla="*/ 0 h 2159875"/>
            </a:gdLst>
            <a:ahLst/>
            <a:cxnLst>
              <a:cxn ang="0">
                <a:pos x="connsiteX0" y="connsiteY0"/>
              </a:cxn>
              <a:cxn ang="0">
                <a:pos x="connsiteX1" y="connsiteY1"/>
              </a:cxn>
              <a:cxn ang="0">
                <a:pos x="connsiteX2" y="connsiteY2"/>
              </a:cxn>
            </a:cxnLst>
            <a:rect l="l" t="t" r="r" b="b"/>
            <a:pathLst>
              <a:path w="1355835" h="2159875">
                <a:moveTo>
                  <a:pt x="1355835" y="2159875"/>
                </a:moveTo>
                <a:cubicBezTo>
                  <a:pt x="964324" y="1914195"/>
                  <a:pt x="572813" y="1668516"/>
                  <a:pt x="346841" y="1308537"/>
                </a:cubicBezTo>
                <a:cubicBezTo>
                  <a:pt x="120868" y="948558"/>
                  <a:pt x="60434" y="474279"/>
                  <a:pt x="0" y="0"/>
                </a:cubicBezTo>
              </a:path>
            </a:pathLst>
          </a:custGeom>
          <a:noFill/>
          <a:ln w="28575">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166" name="任意多边形 54"/>
          <p:cNvSpPr/>
          <p:nvPr/>
        </p:nvSpPr>
        <p:spPr>
          <a:xfrm>
            <a:off x="8362950" y="3236913"/>
            <a:ext cx="930275" cy="1235075"/>
          </a:xfrm>
          <a:custGeom>
            <a:avLst/>
            <a:gdLst>
              <a:gd name="connsiteX0" fmla="*/ 930166 w 930166"/>
              <a:gd name="connsiteY0" fmla="*/ 1403131 h 1403131"/>
              <a:gd name="connsiteX1" fmla="*/ 315311 w 930166"/>
              <a:gd name="connsiteY1" fmla="*/ 1008993 h 1403131"/>
              <a:gd name="connsiteX2" fmla="*/ 0 w 930166"/>
              <a:gd name="connsiteY2" fmla="*/ 0 h 1403131"/>
            </a:gdLst>
            <a:ahLst/>
            <a:cxnLst>
              <a:cxn ang="0">
                <a:pos x="connsiteX0" y="connsiteY0"/>
              </a:cxn>
              <a:cxn ang="0">
                <a:pos x="connsiteX1" y="connsiteY1"/>
              </a:cxn>
              <a:cxn ang="0">
                <a:pos x="connsiteX2" y="connsiteY2"/>
              </a:cxn>
            </a:cxnLst>
            <a:rect l="l" t="t" r="r" b="b"/>
            <a:pathLst>
              <a:path w="930166" h="1403131">
                <a:moveTo>
                  <a:pt x="930166" y="1403131"/>
                </a:moveTo>
                <a:cubicBezTo>
                  <a:pt x="700252" y="1322989"/>
                  <a:pt x="470339" y="1242848"/>
                  <a:pt x="315311" y="1008993"/>
                </a:cubicBezTo>
                <a:cubicBezTo>
                  <a:pt x="160283" y="775138"/>
                  <a:pt x="80141" y="387569"/>
                  <a:pt x="0" y="0"/>
                </a:cubicBezTo>
              </a:path>
            </a:pathLst>
          </a:custGeom>
          <a:noFill/>
          <a:ln w="28575">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solidFill>
                <a:prstClr val="white"/>
              </a:solidFill>
              <a:latin typeface="Microsoft YaHei Light" panose="020B0503020204020204" pitchFamily="34" charset="-122"/>
              <a:ea typeface="Microsoft YaHei Light" panose="020B0503020204020204" pitchFamily="34" charset="-122"/>
            </a:endParaRPr>
          </a:p>
        </p:txBody>
      </p:sp>
      <p:sp>
        <p:nvSpPr>
          <p:cNvPr id="167" name="矩形 166"/>
          <p:cNvSpPr/>
          <p:nvPr/>
        </p:nvSpPr>
        <p:spPr>
          <a:xfrm>
            <a:off x="7034213" y="3994150"/>
            <a:ext cx="2276475" cy="284163"/>
          </a:xfrm>
          <a:prstGeom prst="rect">
            <a:avLst/>
          </a:prstGeom>
          <a:solidFill>
            <a:schemeClr val="bg1"/>
          </a:solidFill>
          <a:ln w="127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r>
              <a:rPr lang="zh-CN" altLang="en-US" sz="1400">
                <a:solidFill>
                  <a:srgbClr val="000000"/>
                </a:solidFill>
                <a:latin typeface="Microsoft YaHei Light" panose="020B0503020204020204" pitchFamily="34" charset="-122"/>
                <a:ea typeface="Microsoft YaHei Light" panose="020B0503020204020204" pitchFamily="34" charset="-122"/>
              </a:rPr>
              <a:t>网关</a:t>
            </a:r>
          </a:p>
        </p:txBody>
      </p:sp>
      <p:sp>
        <p:nvSpPr>
          <p:cNvPr id="168" name="矩形 167"/>
          <p:cNvSpPr/>
          <p:nvPr/>
        </p:nvSpPr>
        <p:spPr>
          <a:xfrm>
            <a:off x="5132388" y="2109788"/>
            <a:ext cx="566737" cy="4873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200" dirty="0">
                <a:solidFill>
                  <a:prstClr val="black"/>
                </a:solidFill>
                <a:latin typeface="Microsoft YaHei Light" panose="020B0503020204020204" pitchFamily="34" charset="-122"/>
                <a:ea typeface="Microsoft YaHei Light" panose="020B0503020204020204" pitchFamily="34" charset="-122"/>
              </a:rPr>
              <a:t>……</a:t>
            </a:r>
            <a:endParaRPr lang="zh-CN" altLang="en-US" sz="1200" dirty="0">
              <a:solidFill>
                <a:prstClr val="black"/>
              </a:solidFill>
              <a:latin typeface="Microsoft YaHei Light" panose="020B0503020204020204" pitchFamily="34" charset="-122"/>
              <a:ea typeface="Microsoft YaHei Light" panose="020B0503020204020204" pitchFamily="34" charset="-122"/>
            </a:endParaRPr>
          </a:p>
        </p:txBody>
      </p:sp>
      <p:cxnSp>
        <p:nvCxnSpPr>
          <p:cNvPr id="169" name="直接连接符 57"/>
          <p:cNvCxnSpPr>
            <a:stCxn id="67" idx="3"/>
            <a:endCxn id="76" idx="0"/>
          </p:cNvCxnSpPr>
          <p:nvPr/>
        </p:nvCxnSpPr>
        <p:spPr>
          <a:xfrm>
            <a:off x="2463800" y="3228975"/>
            <a:ext cx="3095625" cy="0"/>
          </a:xfrm>
          <a:prstGeom prst="line">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0" name="直接连接符 58"/>
          <p:cNvCxnSpPr>
            <a:stCxn id="67" idx="3"/>
            <a:endCxn id="76" idx="0"/>
          </p:cNvCxnSpPr>
          <p:nvPr/>
        </p:nvCxnSpPr>
        <p:spPr>
          <a:xfrm>
            <a:off x="5064125" y="3227388"/>
            <a:ext cx="0" cy="371475"/>
          </a:xfrm>
          <a:prstGeom prst="line">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1" name="直接连接符 59"/>
          <p:cNvCxnSpPr>
            <a:stCxn id="67" idx="3"/>
            <a:endCxn id="76" idx="0"/>
          </p:cNvCxnSpPr>
          <p:nvPr/>
        </p:nvCxnSpPr>
        <p:spPr>
          <a:xfrm>
            <a:off x="4000500" y="3230563"/>
            <a:ext cx="0" cy="369887"/>
          </a:xfrm>
          <a:prstGeom prst="line">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2" name="直接连接符 60"/>
          <p:cNvCxnSpPr>
            <a:stCxn id="67" idx="3"/>
            <a:endCxn id="76" idx="0"/>
          </p:cNvCxnSpPr>
          <p:nvPr/>
        </p:nvCxnSpPr>
        <p:spPr>
          <a:xfrm>
            <a:off x="2816225" y="3232150"/>
            <a:ext cx="0" cy="371475"/>
          </a:xfrm>
          <a:prstGeom prst="line">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3" name="直接连接符 61"/>
          <p:cNvCxnSpPr>
            <a:stCxn id="67" idx="3"/>
            <a:endCxn id="76" idx="0"/>
          </p:cNvCxnSpPr>
          <p:nvPr/>
        </p:nvCxnSpPr>
        <p:spPr>
          <a:xfrm>
            <a:off x="2668588" y="2581275"/>
            <a:ext cx="0" cy="646113"/>
          </a:xfrm>
          <a:prstGeom prst="line">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4" name="直接连接符 62"/>
          <p:cNvCxnSpPr>
            <a:stCxn id="67" idx="3"/>
            <a:endCxn id="76" idx="0"/>
          </p:cNvCxnSpPr>
          <p:nvPr/>
        </p:nvCxnSpPr>
        <p:spPr>
          <a:xfrm>
            <a:off x="3349625" y="2592388"/>
            <a:ext cx="0" cy="646112"/>
          </a:xfrm>
          <a:prstGeom prst="line">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5" name="直接连接符 63"/>
          <p:cNvCxnSpPr>
            <a:stCxn id="67" idx="3"/>
            <a:endCxn id="76" idx="0"/>
          </p:cNvCxnSpPr>
          <p:nvPr/>
        </p:nvCxnSpPr>
        <p:spPr>
          <a:xfrm>
            <a:off x="4038600" y="2597150"/>
            <a:ext cx="0" cy="646113"/>
          </a:xfrm>
          <a:prstGeom prst="line">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6" name="直接连接符 64"/>
          <p:cNvCxnSpPr>
            <a:stCxn id="67" idx="3"/>
            <a:endCxn id="76" idx="0"/>
          </p:cNvCxnSpPr>
          <p:nvPr/>
        </p:nvCxnSpPr>
        <p:spPr>
          <a:xfrm>
            <a:off x="4695825" y="2597150"/>
            <a:ext cx="0" cy="646113"/>
          </a:xfrm>
          <a:prstGeom prst="line">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7" name="直接连接符 65"/>
          <p:cNvCxnSpPr>
            <a:stCxn id="67" idx="3"/>
            <a:endCxn id="76" idx="0"/>
          </p:cNvCxnSpPr>
          <p:nvPr/>
        </p:nvCxnSpPr>
        <p:spPr>
          <a:xfrm>
            <a:off x="5416550" y="2597150"/>
            <a:ext cx="0" cy="646113"/>
          </a:xfrm>
          <a:prstGeom prst="line">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78" name="TextBox 88093"/>
          <p:cNvSpPr txBox="1"/>
          <p:nvPr/>
        </p:nvSpPr>
        <p:spPr>
          <a:xfrm>
            <a:off x="1536700" y="985838"/>
            <a:ext cx="8775700" cy="646112"/>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eaLnBrk="0" hangingPunct="0"/>
            <a:r>
              <a:rPr lang="zh-CN" altLang="en-US" dirty="0">
                <a:solidFill>
                  <a:srgbClr val="000000"/>
                </a:solidFill>
                <a:latin typeface="Microsoft YaHei Light" panose="020B0503020204020204" pitchFamily="34" charset="-122"/>
                <a:ea typeface="Microsoft YaHei Light" panose="020B0503020204020204" pitchFamily="34" charset="-122"/>
              </a:rPr>
              <a:t>应用支撑体系包括实现</a:t>
            </a:r>
            <a:r>
              <a:rPr lang="en-US" altLang="zh-CN" dirty="0">
                <a:solidFill>
                  <a:srgbClr val="000000"/>
                </a:solidFill>
                <a:latin typeface="Microsoft YaHei Light" panose="020B0503020204020204" pitchFamily="34" charset="-122"/>
                <a:ea typeface="Microsoft YaHei Light" panose="020B0503020204020204" pitchFamily="34" charset="-122"/>
              </a:rPr>
              <a:t>IT</a:t>
            </a:r>
            <a:r>
              <a:rPr lang="zh-CN" altLang="en-US" dirty="0">
                <a:solidFill>
                  <a:srgbClr val="000000"/>
                </a:solidFill>
                <a:latin typeface="Microsoft YaHei Light" panose="020B0503020204020204" pitchFamily="34" charset="-122"/>
                <a:ea typeface="Microsoft YaHei Light" panose="020B0503020204020204" pitchFamily="34" charset="-122"/>
              </a:rPr>
              <a:t>系统与生产系统间数据集成的服务器、网关设备、中间件软件、数据集成协议等</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工业互联网 </a:t>
            </a:r>
            <a:r>
              <a:rPr kumimoji="1" lang="en-US" altLang="zh-CN" dirty="0"/>
              <a:t>—</a:t>
            </a:r>
            <a:r>
              <a:rPr kumimoji="1" lang="zh-CN" altLang="en-US" dirty="0"/>
              <a:t> 数据平台和云平台</a:t>
            </a:r>
            <a:endParaRPr lang="zh-CN" altLang="en-US" dirty="0"/>
          </a:p>
        </p:txBody>
      </p:sp>
      <p:sp>
        <p:nvSpPr>
          <p:cNvPr id="91" name="矩形 90"/>
          <p:cNvSpPr/>
          <p:nvPr/>
        </p:nvSpPr>
        <p:spPr>
          <a:xfrm>
            <a:off x="2028825" y="3228181"/>
            <a:ext cx="2451100" cy="504825"/>
          </a:xfrm>
          <a:prstGeom prst="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600">
                <a:solidFill>
                  <a:schemeClr val="bg1"/>
                </a:solidFill>
                <a:effectLst>
                  <a:outerShdw blurRad="38100" dist="38100" dir="2700000" algn="tl">
                    <a:srgbClr val="000000"/>
                  </a:outerShdw>
                </a:effectLst>
                <a:latin typeface="Microsoft YaHei Light" panose="020B0503020204020204" pitchFamily="34" charset="-122"/>
                <a:ea typeface="Microsoft YaHei Light" panose="020B0503020204020204" pitchFamily="34" charset="-122"/>
              </a:rPr>
              <a:t>工业数据平台</a:t>
            </a:r>
          </a:p>
        </p:txBody>
      </p:sp>
      <p:sp>
        <p:nvSpPr>
          <p:cNvPr id="92" name="矩形 91"/>
          <p:cNvSpPr/>
          <p:nvPr/>
        </p:nvSpPr>
        <p:spPr>
          <a:xfrm>
            <a:off x="2028825" y="4237831"/>
            <a:ext cx="736600" cy="1055688"/>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智能装备</a:t>
            </a:r>
          </a:p>
        </p:txBody>
      </p:sp>
      <p:sp>
        <p:nvSpPr>
          <p:cNvPr id="93" name="矩形 92"/>
          <p:cNvSpPr/>
          <p:nvPr/>
        </p:nvSpPr>
        <p:spPr>
          <a:xfrm>
            <a:off x="2886075" y="4069556"/>
            <a:ext cx="736600" cy="1057275"/>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传感器</a:t>
            </a:r>
          </a:p>
        </p:txBody>
      </p:sp>
      <p:sp>
        <p:nvSpPr>
          <p:cNvPr id="94" name="矩形 93"/>
          <p:cNvSpPr/>
          <p:nvPr/>
        </p:nvSpPr>
        <p:spPr>
          <a:xfrm>
            <a:off x="3743325" y="3902869"/>
            <a:ext cx="736600" cy="1055687"/>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控制系统</a:t>
            </a:r>
          </a:p>
        </p:txBody>
      </p:sp>
      <p:cxnSp>
        <p:nvCxnSpPr>
          <p:cNvPr id="95" name="直接箭头连接符 37"/>
          <p:cNvCxnSpPr>
            <a:stCxn id="92" idx="0"/>
          </p:cNvCxnSpPr>
          <p:nvPr/>
        </p:nvCxnSpPr>
        <p:spPr>
          <a:xfrm flipH="1" flipV="1">
            <a:off x="2395538" y="3733006"/>
            <a:ext cx="1587" cy="5048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38"/>
          <p:cNvCxnSpPr>
            <a:stCxn id="93" idx="0"/>
            <a:endCxn id="91" idx="2"/>
          </p:cNvCxnSpPr>
          <p:nvPr/>
        </p:nvCxnSpPr>
        <p:spPr>
          <a:xfrm flipV="1">
            <a:off x="3254375" y="3733006"/>
            <a:ext cx="0" cy="3365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直接箭头连接符 39"/>
          <p:cNvCxnSpPr>
            <a:stCxn id="94" idx="0"/>
            <a:endCxn id="91" idx="2"/>
          </p:cNvCxnSpPr>
          <p:nvPr/>
        </p:nvCxnSpPr>
        <p:spPr>
          <a:xfrm flipV="1">
            <a:off x="4111625" y="3733006"/>
            <a:ext cx="0" cy="1698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直接箭头连接符 41"/>
          <p:cNvCxnSpPr>
            <a:stCxn id="92" idx="3"/>
            <a:endCxn id="91" idx="2"/>
          </p:cNvCxnSpPr>
          <p:nvPr/>
        </p:nvCxnSpPr>
        <p:spPr>
          <a:xfrm>
            <a:off x="2765425" y="4764881"/>
            <a:ext cx="12065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接箭头连接符 42"/>
          <p:cNvCxnSpPr>
            <a:stCxn id="93" idx="3"/>
            <a:endCxn id="91" idx="2"/>
          </p:cNvCxnSpPr>
          <p:nvPr/>
        </p:nvCxnSpPr>
        <p:spPr>
          <a:xfrm>
            <a:off x="3622675" y="4598194"/>
            <a:ext cx="12065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0" name="矩形 99"/>
          <p:cNvSpPr/>
          <p:nvPr/>
        </p:nvSpPr>
        <p:spPr>
          <a:xfrm>
            <a:off x="2028825" y="1715294"/>
            <a:ext cx="1127125" cy="1176337"/>
          </a:xfrm>
          <a:prstGeom prst="rect">
            <a:avLst/>
          </a:prstGeom>
          <a:solidFill>
            <a:schemeClr val="tx2">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工业软件</a:t>
            </a:r>
          </a:p>
        </p:txBody>
      </p:sp>
      <p:sp>
        <p:nvSpPr>
          <p:cNvPr id="101" name="矩形 100"/>
          <p:cNvSpPr/>
          <p:nvPr/>
        </p:nvSpPr>
        <p:spPr>
          <a:xfrm>
            <a:off x="3352800" y="2350294"/>
            <a:ext cx="1127125" cy="528637"/>
          </a:xfrm>
          <a:prstGeom prst="rect">
            <a:avLst/>
          </a:prstGeom>
          <a:solidFill>
            <a:schemeClr val="tx2">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大数据处理</a:t>
            </a:r>
          </a:p>
        </p:txBody>
      </p:sp>
      <p:sp>
        <p:nvSpPr>
          <p:cNvPr id="102" name="矩形 101"/>
          <p:cNvSpPr/>
          <p:nvPr/>
        </p:nvSpPr>
        <p:spPr>
          <a:xfrm>
            <a:off x="3352800" y="1715294"/>
            <a:ext cx="1127125" cy="527050"/>
          </a:xfrm>
          <a:prstGeom prst="rect">
            <a:avLst/>
          </a:prstGeom>
          <a:solidFill>
            <a:schemeClr val="tx2">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400">
                <a:solidFill>
                  <a:schemeClr val="bg1"/>
                </a:solidFill>
                <a:latin typeface="Microsoft YaHei Light" panose="020B0503020204020204" pitchFamily="34" charset="-122"/>
                <a:ea typeface="Microsoft YaHei Light" panose="020B0503020204020204" pitchFamily="34" charset="-122"/>
              </a:rPr>
              <a:t>工业</a:t>
            </a:r>
            <a:r>
              <a:rPr lang="en-US" altLang="zh-CN" sz="1400">
                <a:solidFill>
                  <a:schemeClr val="bg1"/>
                </a:solidFill>
                <a:latin typeface="Microsoft YaHei Light" panose="020B0503020204020204" pitchFamily="34" charset="-122"/>
                <a:ea typeface="Microsoft YaHei Light" panose="020B0503020204020204" pitchFamily="34" charset="-122"/>
              </a:rPr>
              <a:t>APP</a:t>
            </a:r>
            <a:endParaRPr lang="zh-CN" altLang="en-US" sz="1400">
              <a:solidFill>
                <a:schemeClr val="bg1"/>
              </a:solidFill>
              <a:latin typeface="Microsoft YaHei Light" panose="020B0503020204020204" pitchFamily="34" charset="-122"/>
              <a:ea typeface="Microsoft YaHei Light" panose="020B0503020204020204" pitchFamily="34" charset="-122"/>
            </a:endParaRPr>
          </a:p>
        </p:txBody>
      </p:sp>
      <p:cxnSp>
        <p:nvCxnSpPr>
          <p:cNvPr id="103" name="直接箭头连接符 46"/>
          <p:cNvCxnSpPr>
            <a:stCxn id="101" idx="0"/>
            <a:endCxn id="102" idx="2"/>
          </p:cNvCxnSpPr>
          <p:nvPr/>
        </p:nvCxnSpPr>
        <p:spPr>
          <a:xfrm flipV="1">
            <a:off x="3916363" y="2242344"/>
            <a:ext cx="0" cy="107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直接箭头连接符 47"/>
          <p:cNvCxnSpPr>
            <a:stCxn id="101" idx="0"/>
            <a:endCxn id="101" idx="2"/>
          </p:cNvCxnSpPr>
          <p:nvPr/>
        </p:nvCxnSpPr>
        <p:spPr>
          <a:xfrm flipV="1">
            <a:off x="3916363" y="2878931"/>
            <a:ext cx="0" cy="3492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接箭头连接符 48"/>
          <p:cNvCxnSpPr>
            <a:stCxn id="101" idx="0"/>
            <a:endCxn id="101" idx="2"/>
          </p:cNvCxnSpPr>
          <p:nvPr/>
        </p:nvCxnSpPr>
        <p:spPr>
          <a:xfrm>
            <a:off x="3155950" y="2615406"/>
            <a:ext cx="19685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直接箭头连接符 49"/>
          <p:cNvCxnSpPr>
            <a:stCxn id="101" idx="0"/>
            <a:endCxn id="100" idx="2"/>
          </p:cNvCxnSpPr>
          <p:nvPr/>
        </p:nvCxnSpPr>
        <p:spPr>
          <a:xfrm flipV="1">
            <a:off x="2589213" y="2891631"/>
            <a:ext cx="0" cy="3365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7" name="矩形 106"/>
          <p:cNvSpPr/>
          <p:nvPr/>
        </p:nvSpPr>
        <p:spPr>
          <a:xfrm>
            <a:off x="1914525" y="3847306"/>
            <a:ext cx="2651125" cy="1965325"/>
          </a:xfrm>
          <a:prstGeom prst="rect">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Microsoft YaHei Light" panose="020B0503020204020204" pitchFamily="34" charset="-122"/>
              <a:ea typeface="Microsoft YaHei Light" panose="020B0503020204020204" pitchFamily="34" charset="-122"/>
            </a:endParaRPr>
          </a:p>
        </p:txBody>
      </p:sp>
      <p:sp>
        <p:nvSpPr>
          <p:cNvPr id="108" name="文本框 75"/>
          <p:cNvSpPr txBox="1">
            <a:spLocks noChangeArrowheads="1"/>
          </p:cNvSpPr>
          <p:nvPr/>
        </p:nvSpPr>
        <p:spPr bwMode="auto">
          <a:xfrm>
            <a:off x="2211388" y="5439569"/>
            <a:ext cx="20574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400">
                <a:latin typeface="Microsoft YaHei Light" panose="020B0503020204020204" pitchFamily="34" charset="-122"/>
                <a:ea typeface="Microsoft YaHei Light" panose="020B0503020204020204" pitchFamily="34" charset="-122"/>
              </a:rPr>
              <a:t>软件定义机器</a:t>
            </a:r>
            <a:r>
              <a:rPr lang="en-US" altLang="zh-CN" sz="1400">
                <a:latin typeface="Microsoft YaHei Light" panose="020B0503020204020204" pitchFamily="34" charset="-122"/>
                <a:ea typeface="Microsoft YaHei Light" panose="020B0503020204020204" pitchFamily="34" charset="-122"/>
              </a:rPr>
              <a:t>/</a:t>
            </a:r>
            <a:r>
              <a:rPr lang="zh-CN" altLang="en-US" sz="1400">
                <a:latin typeface="Microsoft YaHei Light" panose="020B0503020204020204" pitchFamily="34" charset="-122"/>
                <a:ea typeface="Microsoft YaHei Light" panose="020B0503020204020204" pitchFamily="34" charset="-122"/>
              </a:rPr>
              <a:t>智能机器</a:t>
            </a:r>
          </a:p>
        </p:txBody>
      </p:sp>
      <p:sp>
        <p:nvSpPr>
          <p:cNvPr id="109" name="矩形 108"/>
          <p:cNvSpPr/>
          <p:nvPr/>
        </p:nvSpPr>
        <p:spPr>
          <a:xfrm>
            <a:off x="1914525" y="1112044"/>
            <a:ext cx="2651125" cy="1963737"/>
          </a:xfrm>
          <a:prstGeom prst="rect">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Microsoft YaHei Light" panose="020B0503020204020204" pitchFamily="34" charset="-122"/>
              <a:ea typeface="Microsoft YaHei Light" panose="020B0503020204020204" pitchFamily="34" charset="-122"/>
            </a:endParaRPr>
          </a:p>
        </p:txBody>
      </p:sp>
      <p:sp>
        <p:nvSpPr>
          <p:cNvPr id="110" name="文本框 77"/>
          <p:cNvSpPr txBox="1">
            <a:spLocks noChangeArrowheads="1"/>
          </p:cNvSpPr>
          <p:nvPr/>
        </p:nvSpPr>
        <p:spPr bwMode="auto">
          <a:xfrm>
            <a:off x="1914525" y="1210469"/>
            <a:ext cx="2651125"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1400">
                <a:latin typeface="Microsoft YaHei Light" panose="020B0503020204020204" pitchFamily="34" charset="-122"/>
                <a:ea typeface="Microsoft YaHei Light" panose="020B0503020204020204" pitchFamily="34" charset="-122"/>
              </a:rPr>
              <a:t>工业应用</a:t>
            </a:r>
          </a:p>
        </p:txBody>
      </p:sp>
      <p:sp>
        <p:nvSpPr>
          <p:cNvPr id="111" name="上下箭头 78"/>
          <p:cNvSpPr>
            <a:spLocks noChangeArrowheads="1"/>
          </p:cNvSpPr>
          <p:nvPr/>
        </p:nvSpPr>
        <p:spPr bwMode="auto">
          <a:xfrm>
            <a:off x="4889500" y="939006"/>
            <a:ext cx="863600" cy="5083175"/>
          </a:xfrm>
          <a:prstGeom prst="upDownArrow">
            <a:avLst>
              <a:gd name="adj1" fmla="val 50000"/>
              <a:gd name="adj2" fmla="val 49977"/>
            </a:avLst>
          </a:prstGeom>
          <a:solidFill>
            <a:srgbClr val="FFCC66"/>
          </a:solidFill>
          <a:ln>
            <a:noFill/>
          </a:ln>
          <a:effectLst>
            <a:outerShdw dist="38100" dir="2700000" algn="ctr" rotWithShape="0">
              <a:srgbClr val="000000">
                <a:alpha val="39000"/>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en-US" sz="1400">
              <a:solidFill>
                <a:srgbClr val="FFFFFF"/>
              </a:solidFill>
              <a:latin typeface="Microsoft YaHei Light" panose="020B0503020204020204" pitchFamily="34" charset="-122"/>
              <a:ea typeface="Microsoft YaHei Light" panose="020B0503020204020204" pitchFamily="34" charset="-122"/>
            </a:endParaRPr>
          </a:p>
        </p:txBody>
      </p:sp>
      <p:grpSp>
        <p:nvGrpSpPr>
          <p:cNvPr id="112" name="Group 16"/>
          <p:cNvGrpSpPr/>
          <p:nvPr/>
        </p:nvGrpSpPr>
        <p:grpSpPr bwMode="auto">
          <a:xfrm>
            <a:off x="4630738" y="1404144"/>
            <a:ext cx="1382712" cy="1655762"/>
            <a:chOff x="0" y="0"/>
            <a:chExt cx="2138" cy="1371"/>
          </a:xfrm>
        </p:grpSpPr>
        <p:pic>
          <p:nvPicPr>
            <p:cNvPr id="113" name="云形 5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138" cy="1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4" name="Text Box 18"/>
            <p:cNvSpPr txBox="1">
              <a:spLocks noChangeArrowheads="1"/>
            </p:cNvSpPr>
            <p:nvPr/>
          </p:nvSpPr>
          <p:spPr bwMode="auto">
            <a:xfrm>
              <a:off x="295" y="206"/>
              <a:ext cx="1393" cy="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en-US" sz="1400">
                <a:latin typeface="Microsoft YaHei Light" panose="020B0503020204020204" pitchFamily="34" charset="-122"/>
                <a:ea typeface="Microsoft YaHei Light" panose="020B0503020204020204" pitchFamily="34" charset="-122"/>
              </a:endParaRPr>
            </a:p>
          </p:txBody>
        </p:sp>
      </p:grpSp>
      <p:grpSp>
        <p:nvGrpSpPr>
          <p:cNvPr id="115" name="Group 16"/>
          <p:cNvGrpSpPr/>
          <p:nvPr/>
        </p:nvGrpSpPr>
        <p:grpSpPr bwMode="auto">
          <a:xfrm>
            <a:off x="4629150" y="3926681"/>
            <a:ext cx="1382713" cy="1655763"/>
            <a:chOff x="0" y="0"/>
            <a:chExt cx="2138" cy="1371"/>
          </a:xfrm>
        </p:grpSpPr>
        <p:pic>
          <p:nvPicPr>
            <p:cNvPr id="116" name="云形 5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138" cy="1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7" name="Text Box 18"/>
            <p:cNvSpPr txBox="1">
              <a:spLocks noChangeArrowheads="1"/>
            </p:cNvSpPr>
            <p:nvPr/>
          </p:nvSpPr>
          <p:spPr bwMode="auto">
            <a:xfrm>
              <a:off x="295" y="206"/>
              <a:ext cx="1393" cy="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en-US" sz="1400">
                <a:latin typeface="Microsoft YaHei Light" panose="020B0503020204020204" pitchFamily="34" charset="-122"/>
                <a:ea typeface="Microsoft YaHei Light" panose="020B0503020204020204" pitchFamily="34" charset="-122"/>
              </a:endParaRPr>
            </a:p>
          </p:txBody>
        </p:sp>
      </p:grpSp>
      <p:sp>
        <p:nvSpPr>
          <p:cNvPr id="118" name="矩形 85"/>
          <p:cNvSpPr>
            <a:spLocks noChangeArrowheads="1"/>
          </p:cNvSpPr>
          <p:nvPr/>
        </p:nvSpPr>
        <p:spPr bwMode="auto">
          <a:xfrm>
            <a:off x="4852988" y="1691481"/>
            <a:ext cx="966787"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0" hangingPunct="0">
              <a:lnSpc>
                <a:spcPct val="130000"/>
              </a:lnSpc>
            </a:pPr>
            <a:r>
              <a:rPr lang="zh-CN" altLang="en-US" sz="1400">
                <a:latin typeface="Microsoft YaHei Light" panose="020B0503020204020204" pitchFamily="34" charset="-122"/>
                <a:ea typeface="Microsoft YaHei Light" panose="020B0503020204020204" pitchFamily="34" charset="-122"/>
              </a:rPr>
              <a:t>大量第三方工业应用开发商</a:t>
            </a:r>
            <a:endParaRPr lang="en-US" altLang="zh-CN" sz="1400">
              <a:latin typeface="Microsoft YaHei Light" panose="020B0503020204020204" pitchFamily="34" charset="-122"/>
              <a:ea typeface="Microsoft YaHei Light" panose="020B0503020204020204" pitchFamily="34" charset="-122"/>
            </a:endParaRPr>
          </a:p>
        </p:txBody>
      </p:sp>
      <p:sp>
        <p:nvSpPr>
          <p:cNvPr id="119" name="矩形 86"/>
          <p:cNvSpPr>
            <a:spLocks noChangeArrowheads="1"/>
          </p:cNvSpPr>
          <p:nvPr/>
        </p:nvSpPr>
        <p:spPr bwMode="auto">
          <a:xfrm>
            <a:off x="4789488" y="4239419"/>
            <a:ext cx="1073150"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0" hangingPunct="0">
              <a:lnSpc>
                <a:spcPct val="130000"/>
              </a:lnSpc>
            </a:pPr>
            <a:r>
              <a:rPr lang="zh-CN" altLang="en-US" sz="1400">
                <a:latin typeface="Microsoft YaHei Light" panose="020B0503020204020204" pitchFamily="34" charset="-122"/>
                <a:ea typeface="Microsoft YaHei Light" panose="020B0503020204020204" pitchFamily="34" charset="-122"/>
              </a:rPr>
              <a:t>不同装备、传感和工控自动化厂商</a:t>
            </a:r>
            <a:endParaRPr lang="en-US" altLang="zh-CN" sz="1400">
              <a:latin typeface="Microsoft YaHei Light" panose="020B0503020204020204" pitchFamily="34" charset="-122"/>
              <a:ea typeface="Microsoft YaHei Light" panose="020B0503020204020204" pitchFamily="34" charset="-122"/>
            </a:endParaRPr>
          </a:p>
        </p:txBody>
      </p:sp>
      <p:pic>
        <p:nvPicPr>
          <p:cNvPr id="120" name="图片 6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59450" y="1726406"/>
            <a:ext cx="5148263" cy="3405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工业互联网 </a:t>
            </a:r>
            <a:r>
              <a:rPr kumimoji="1" lang="en-US" altLang="zh-CN" dirty="0"/>
              <a:t>—</a:t>
            </a:r>
            <a:r>
              <a:rPr kumimoji="1" lang="zh-CN" altLang="en-US" dirty="0"/>
              <a:t> 安全</a:t>
            </a:r>
            <a:endParaRPr lang="zh-CN" altLang="en-US" dirty="0"/>
          </a:p>
        </p:txBody>
      </p:sp>
      <p:pic>
        <p:nvPicPr>
          <p:cNvPr id="91" name="图片 90"/>
          <p:cNvPicPr>
            <a:picLocks noChangeAspect="1"/>
          </p:cNvPicPr>
          <p:nvPr/>
        </p:nvPicPr>
        <p:blipFill>
          <a:blip r:embed="rId3"/>
          <a:stretch>
            <a:fillRect/>
          </a:stretch>
        </p:blipFill>
        <p:spPr>
          <a:xfrm>
            <a:off x="1070139" y="5666702"/>
            <a:ext cx="8755157" cy="840903"/>
          </a:xfrm>
          <a:prstGeom prst="rect">
            <a:avLst/>
          </a:prstGeom>
        </p:spPr>
      </p:pic>
      <p:sp>
        <p:nvSpPr>
          <p:cNvPr id="92" name="TextBox 111"/>
          <p:cNvSpPr txBox="1"/>
          <p:nvPr/>
        </p:nvSpPr>
        <p:spPr>
          <a:xfrm>
            <a:off x="431371" y="1050800"/>
            <a:ext cx="11329259" cy="523348"/>
          </a:xfrm>
          <a:prstGeom prst="rect">
            <a:avLst/>
          </a:prstGeom>
          <a:solidFill>
            <a:schemeClr val="bg1">
              <a:lumMod val="95000"/>
            </a:schemeClr>
          </a:solidFill>
        </p:spPr>
        <p:txBody>
          <a:bodyPr wrap="square" rtlCol="0">
            <a:spAutoFit/>
          </a:bodyPr>
          <a:lstStyle/>
          <a:p>
            <a:pPr marL="380990" indent="-380990">
              <a:lnSpc>
                <a:spcPct val="150000"/>
              </a:lnSpc>
              <a:buClr>
                <a:srgbClr val="C00000"/>
              </a:buClr>
              <a:buFont typeface="Wingdings" panose="05000000000000000000" pitchFamily="2" charset="2"/>
              <a:buChar char="n"/>
            </a:pPr>
            <a:r>
              <a:rPr lang="zh-CN" altLang="en-US" sz="1867" b="1" dirty="0">
                <a:solidFill>
                  <a:srgbClr val="FF0000"/>
                </a:solidFill>
                <a:latin typeface="微软雅黑" panose="020B0503020204020204" pitchFamily="34" charset="-122"/>
                <a:ea typeface="微软雅黑" panose="020B0503020204020204" pitchFamily="34" charset="-122"/>
              </a:rPr>
              <a:t>以工控安全网关为基础，利用态势感知的智能分析能力，云网端协同联动，实现主动安全防御体系</a:t>
            </a:r>
            <a:endParaRPr lang="en-US" altLang="zh-CN" sz="1867" b="1" dirty="0">
              <a:solidFill>
                <a:srgbClr val="FF0000"/>
              </a:solidFill>
              <a:latin typeface="微软雅黑" panose="020B0503020204020204" pitchFamily="34" charset="-122"/>
              <a:ea typeface="微软雅黑" panose="020B0503020204020204" pitchFamily="34" charset="-122"/>
            </a:endParaRPr>
          </a:p>
        </p:txBody>
      </p:sp>
      <p:grpSp>
        <p:nvGrpSpPr>
          <p:cNvPr id="93" name="组合 92"/>
          <p:cNvGrpSpPr/>
          <p:nvPr/>
        </p:nvGrpSpPr>
        <p:grpSpPr>
          <a:xfrm>
            <a:off x="609809" y="1796819"/>
            <a:ext cx="3277947" cy="1158768"/>
            <a:chOff x="457357" y="1347614"/>
            <a:chExt cx="2458460" cy="869076"/>
          </a:xfrm>
        </p:grpSpPr>
        <p:sp>
          <p:nvSpPr>
            <p:cNvPr id="94" name="Freeform 10"/>
            <p:cNvSpPr>
              <a:spLocks/>
            </p:cNvSpPr>
            <p:nvPr/>
          </p:nvSpPr>
          <p:spPr bwMode="auto">
            <a:xfrm>
              <a:off x="457357" y="1347614"/>
              <a:ext cx="2458460" cy="869076"/>
            </a:xfrm>
            <a:custGeom>
              <a:avLst/>
              <a:gdLst>
                <a:gd name="T0" fmla="*/ 1135 w 1997"/>
                <a:gd name="T1" fmla="*/ 0 h 1333"/>
                <a:gd name="T2" fmla="*/ 709 w 1997"/>
                <a:gd name="T3" fmla="*/ 230 h 1333"/>
                <a:gd name="T4" fmla="*/ 598 w 1997"/>
                <a:gd name="T5" fmla="*/ 210 h 1333"/>
                <a:gd name="T6" fmla="*/ 254 w 1997"/>
                <a:gd name="T7" fmla="*/ 545 h 1333"/>
                <a:gd name="T8" fmla="*/ 0 w 1997"/>
                <a:gd name="T9" fmla="*/ 925 h 1333"/>
                <a:gd name="T10" fmla="*/ 359 w 1997"/>
                <a:gd name="T11" fmla="*/ 1323 h 1333"/>
                <a:gd name="T12" fmla="*/ 390 w 1997"/>
                <a:gd name="T13" fmla="*/ 1326 h 1333"/>
                <a:gd name="T14" fmla="*/ 1569 w 1997"/>
                <a:gd name="T15" fmla="*/ 1326 h 1333"/>
                <a:gd name="T16" fmla="*/ 1636 w 1997"/>
                <a:gd name="T17" fmla="*/ 1333 h 1333"/>
                <a:gd name="T18" fmla="*/ 1997 w 1997"/>
                <a:gd name="T19" fmla="*/ 935 h 1333"/>
                <a:gd name="T20" fmla="*/ 1825 w 1997"/>
                <a:gd name="T21" fmla="*/ 596 h 1333"/>
                <a:gd name="T22" fmla="*/ 1673 w 1997"/>
                <a:gd name="T23" fmla="*/ 529 h 1333"/>
                <a:gd name="T24" fmla="*/ 1135 w 1997"/>
                <a:gd name="T25" fmla="*/ 0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97" h="1333">
                  <a:moveTo>
                    <a:pt x="1135" y="0"/>
                  </a:moveTo>
                  <a:cubicBezTo>
                    <a:pt x="962" y="0"/>
                    <a:pt x="808" y="89"/>
                    <a:pt x="709" y="230"/>
                  </a:cubicBezTo>
                  <a:cubicBezTo>
                    <a:pt x="674" y="216"/>
                    <a:pt x="638" y="210"/>
                    <a:pt x="598" y="210"/>
                  </a:cubicBezTo>
                  <a:cubicBezTo>
                    <a:pt x="422" y="210"/>
                    <a:pt x="276" y="356"/>
                    <a:pt x="254" y="545"/>
                  </a:cubicBezTo>
                  <a:cubicBezTo>
                    <a:pt x="107" y="596"/>
                    <a:pt x="0" y="747"/>
                    <a:pt x="0" y="925"/>
                  </a:cubicBezTo>
                  <a:cubicBezTo>
                    <a:pt x="0" y="1145"/>
                    <a:pt x="160" y="1323"/>
                    <a:pt x="359" y="1323"/>
                  </a:cubicBezTo>
                  <a:cubicBezTo>
                    <a:pt x="369" y="1325"/>
                    <a:pt x="379" y="1326"/>
                    <a:pt x="390" y="1326"/>
                  </a:cubicBezTo>
                  <a:cubicBezTo>
                    <a:pt x="1569" y="1326"/>
                    <a:pt x="1569" y="1326"/>
                    <a:pt x="1569" y="1326"/>
                  </a:cubicBezTo>
                  <a:cubicBezTo>
                    <a:pt x="1591" y="1330"/>
                    <a:pt x="1613" y="1333"/>
                    <a:pt x="1636" y="1333"/>
                  </a:cubicBezTo>
                  <a:cubicBezTo>
                    <a:pt x="1836" y="1333"/>
                    <a:pt x="1997" y="1155"/>
                    <a:pt x="1997" y="935"/>
                  </a:cubicBezTo>
                  <a:cubicBezTo>
                    <a:pt x="1997" y="792"/>
                    <a:pt x="1928" y="666"/>
                    <a:pt x="1825" y="596"/>
                  </a:cubicBezTo>
                  <a:cubicBezTo>
                    <a:pt x="1781" y="562"/>
                    <a:pt x="1729" y="537"/>
                    <a:pt x="1673" y="529"/>
                  </a:cubicBezTo>
                  <a:cubicBezTo>
                    <a:pt x="1642" y="230"/>
                    <a:pt x="1412" y="0"/>
                    <a:pt x="1135" y="0"/>
                  </a:cubicBezTo>
                </a:path>
              </a:pathLst>
            </a:custGeom>
            <a:solidFill>
              <a:schemeClr val="bg2">
                <a:lumMod val="20000"/>
                <a:lumOff val="80000"/>
              </a:schemeClr>
            </a:solidFill>
            <a:ln>
              <a:noFill/>
            </a:ln>
          </p:spPr>
          <p:txBody>
            <a:bodyPr vert="horz" wrap="square" lIns="59107" tIns="29553" rIns="59107" bIns="29553" numCol="1" anchor="t" anchorCtr="0" compatLnSpc="1">
              <a:prstTxWarp prst="textNoShape">
                <a:avLst/>
              </a:prstTxWarp>
            </a:bodyPr>
            <a:lstStyle/>
            <a:p>
              <a:endParaRPr lang="zh-CN" altLang="en-US" sz="933">
                <a:solidFill>
                  <a:srgbClr val="000000"/>
                </a:solidFill>
                <a:latin typeface="微软雅黑" panose="020B0503020204020204" pitchFamily="34" charset="-122"/>
                <a:ea typeface="微软雅黑" panose="020B0503020204020204" pitchFamily="34" charset="-122"/>
              </a:endParaRPr>
            </a:p>
          </p:txBody>
        </p:sp>
        <p:grpSp>
          <p:nvGrpSpPr>
            <p:cNvPr id="95" name="组合 94"/>
            <p:cNvGrpSpPr/>
            <p:nvPr/>
          </p:nvGrpSpPr>
          <p:grpSpPr>
            <a:xfrm>
              <a:off x="611560" y="1707654"/>
              <a:ext cx="1064142" cy="457324"/>
              <a:chOff x="2255531" y="565439"/>
              <a:chExt cx="1046756" cy="563866"/>
            </a:xfrm>
          </p:grpSpPr>
          <p:sp>
            <p:nvSpPr>
              <p:cNvPr id="101" name="圆角矩形 100"/>
              <p:cNvSpPr/>
              <p:nvPr/>
            </p:nvSpPr>
            <p:spPr>
              <a:xfrm>
                <a:off x="2255531" y="565439"/>
                <a:ext cx="1046756" cy="563866"/>
              </a:xfrm>
              <a:prstGeom prst="roundRect">
                <a:avLst/>
              </a:prstGeom>
              <a:noFill/>
              <a:ln w="12700" cap="flat" cmpd="sng" algn="ctr">
                <a:noFill/>
                <a:prstDash val="dash"/>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02" name="矩形 101"/>
              <p:cNvSpPr/>
              <p:nvPr/>
            </p:nvSpPr>
            <p:spPr>
              <a:xfrm>
                <a:off x="2463296" y="610997"/>
                <a:ext cx="792117" cy="373733"/>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03" name="矩形 102"/>
              <p:cNvSpPr/>
              <p:nvPr/>
            </p:nvSpPr>
            <p:spPr>
              <a:xfrm>
                <a:off x="2335991" y="700440"/>
                <a:ext cx="739408" cy="397762"/>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r>
                  <a:rPr lang="zh-CN" altLang="en-US" sz="1333" b="1" dirty="0">
                    <a:solidFill>
                      <a:srgbClr val="FFFFFF"/>
                    </a:solidFill>
                    <a:latin typeface="微软雅黑" panose="020B0503020204020204" pitchFamily="34" charset="-122"/>
                    <a:ea typeface="微软雅黑" panose="020B0503020204020204" pitchFamily="34" charset="-122"/>
                  </a:rPr>
                  <a:t>代码审查</a:t>
                </a:r>
              </a:p>
            </p:txBody>
          </p:sp>
        </p:grpSp>
        <p:grpSp>
          <p:nvGrpSpPr>
            <p:cNvPr id="96" name="组合 95"/>
            <p:cNvGrpSpPr/>
            <p:nvPr/>
          </p:nvGrpSpPr>
          <p:grpSpPr>
            <a:xfrm>
              <a:off x="1635650" y="1707654"/>
              <a:ext cx="1064142" cy="457324"/>
              <a:chOff x="2255531" y="565439"/>
              <a:chExt cx="1046756" cy="563866"/>
            </a:xfrm>
          </p:grpSpPr>
          <p:sp>
            <p:nvSpPr>
              <p:cNvPr id="98" name="圆角矩形 97"/>
              <p:cNvSpPr/>
              <p:nvPr/>
            </p:nvSpPr>
            <p:spPr>
              <a:xfrm>
                <a:off x="2255531" y="565439"/>
                <a:ext cx="1046756" cy="563866"/>
              </a:xfrm>
              <a:prstGeom prst="roundRect">
                <a:avLst/>
              </a:prstGeom>
              <a:noFill/>
              <a:ln w="12700" cap="flat" cmpd="sng" algn="ctr">
                <a:noFill/>
                <a:prstDash val="dash"/>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99" name="矩形 98"/>
              <p:cNvSpPr/>
              <p:nvPr/>
            </p:nvSpPr>
            <p:spPr>
              <a:xfrm>
                <a:off x="2463296" y="610997"/>
                <a:ext cx="792117" cy="373733"/>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00" name="矩形 99"/>
              <p:cNvSpPr/>
              <p:nvPr/>
            </p:nvSpPr>
            <p:spPr>
              <a:xfrm>
                <a:off x="2335991" y="700440"/>
                <a:ext cx="824633" cy="397762"/>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r>
                  <a:rPr lang="zh-CN" altLang="en-US" sz="1333" b="1" dirty="0">
                    <a:solidFill>
                      <a:srgbClr val="FFFFFF"/>
                    </a:solidFill>
                    <a:latin typeface="微软雅黑" panose="020B0503020204020204" pitchFamily="34" charset="-122"/>
                    <a:ea typeface="微软雅黑" panose="020B0503020204020204" pitchFamily="34" charset="-122"/>
                  </a:rPr>
                  <a:t>数据防泄漏</a:t>
                </a:r>
              </a:p>
            </p:txBody>
          </p:sp>
        </p:grpSp>
        <p:sp>
          <p:nvSpPr>
            <p:cNvPr id="97" name="Rectangle 6"/>
            <p:cNvSpPr>
              <a:spLocks noChangeArrowheads="1"/>
            </p:cNvSpPr>
            <p:nvPr/>
          </p:nvSpPr>
          <p:spPr bwMode="auto">
            <a:xfrm>
              <a:off x="1126225" y="1512687"/>
              <a:ext cx="1231106"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591053"/>
              <a:r>
                <a:rPr lang="zh-CN" altLang="en-US" sz="1600" dirty="0">
                  <a:solidFill>
                    <a:srgbClr val="000000"/>
                  </a:solidFill>
                  <a:latin typeface="微软雅黑" panose="020B0503020204020204" pitchFamily="34" charset="-122"/>
                  <a:ea typeface="微软雅黑" panose="020B0503020204020204" pitchFamily="34" charset="-122"/>
                  <a:cs typeface="宋体" pitchFamily="2" charset="-122"/>
                </a:rPr>
                <a:t>基础安全能力中心</a:t>
              </a:r>
              <a:endParaRPr lang="zh-CN" altLang="en-US" sz="1333" dirty="0">
                <a:solidFill>
                  <a:srgbClr val="000000"/>
                </a:solidFill>
                <a:latin typeface="微软雅黑" panose="020B0503020204020204" pitchFamily="34" charset="-122"/>
                <a:ea typeface="微软雅黑" panose="020B0503020204020204" pitchFamily="34" charset="-122"/>
                <a:cs typeface="宋体" pitchFamily="2" charset="-122"/>
              </a:endParaRPr>
            </a:p>
          </p:txBody>
        </p:sp>
      </p:grpSp>
      <p:pic>
        <p:nvPicPr>
          <p:cNvPr id="104" name="Picture 2" descr="D:\天喻2012\天喻通讯VI\天喻通讯ppt模板\visio小图标png\云.png"/>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64231" y="3317299"/>
            <a:ext cx="9957856" cy="1588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5" name="组合 104"/>
          <p:cNvGrpSpPr/>
          <p:nvPr/>
        </p:nvGrpSpPr>
        <p:grpSpPr>
          <a:xfrm>
            <a:off x="3983765" y="1804935"/>
            <a:ext cx="3277947" cy="1158768"/>
            <a:chOff x="457357" y="1347614"/>
            <a:chExt cx="2458460" cy="869076"/>
          </a:xfrm>
        </p:grpSpPr>
        <p:sp>
          <p:nvSpPr>
            <p:cNvPr id="106" name="Freeform 10"/>
            <p:cNvSpPr>
              <a:spLocks/>
            </p:cNvSpPr>
            <p:nvPr/>
          </p:nvSpPr>
          <p:spPr bwMode="auto">
            <a:xfrm>
              <a:off x="457357" y="1347614"/>
              <a:ext cx="2458460" cy="869076"/>
            </a:xfrm>
            <a:custGeom>
              <a:avLst/>
              <a:gdLst>
                <a:gd name="T0" fmla="*/ 1135 w 1997"/>
                <a:gd name="T1" fmla="*/ 0 h 1333"/>
                <a:gd name="T2" fmla="*/ 709 w 1997"/>
                <a:gd name="T3" fmla="*/ 230 h 1333"/>
                <a:gd name="T4" fmla="*/ 598 w 1997"/>
                <a:gd name="T5" fmla="*/ 210 h 1333"/>
                <a:gd name="T6" fmla="*/ 254 w 1997"/>
                <a:gd name="T7" fmla="*/ 545 h 1333"/>
                <a:gd name="T8" fmla="*/ 0 w 1997"/>
                <a:gd name="T9" fmla="*/ 925 h 1333"/>
                <a:gd name="T10" fmla="*/ 359 w 1997"/>
                <a:gd name="T11" fmla="*/ 1323 h 1333"/>
                <a:gd name="T12" fmla="*/ 390 w 1997"/>
                <a:gd name="T13" fmla="*/ 1326 h 1333"/>
                <a:gd name="T14" fmla="*/ 1569 w 1997"/>
                <a:gd name="T15" fmla="*/ 1326 h 1333"/>
                <a:gd name="T16" fmla="*/ 1636 w 1997"/>
                <a:gd name="T17" fmla="*/ 1333 h 1333"/>
                <a:gd name="T18" fmla="*/ 1997 w 1997"/>
                <a:gd name="T19" fmla="*/ 935 h 1333"/>
                <a:gd name="T20" fmla="*/ 1825 w 1997"/>
                <a:gd name="T21" fmla="*/ 596 h 1333"/>
                <a:gd name="T22" fmla="*/ 1673 w 1997"/>
                <a:gd name="T23" fmla="*/ 529 h 1333"/>
                <a:gd name="T24" fmla="*/ 1135 w 1997"/>
                <a:gd name="T25" fmla="*/ 0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97" h="1333">
                  <a:moveTo>
                    <a:pt x="1135" y="0"/>
                  </a:moveTo>
                  <a:cubicBezTo>
                    <a:pt x="962" y="0"/>
                    <a:pt x="808" y="89"/>
                    <a:pt x="709" y="230"/>
                  </a:cubicBezTo>
                  <a:cubicBezTo>
                    <a:pt x="674" y="216"/>
                    <a:pt x="638" y="210"/>
                    <a:pt x="598" y="210"/>
                  </a:cubicBezTo>
                  <a:cubicBezTo>
                    <a:pt x="422" y="210"/>
                    <a:pt x="276" y="356"/>
                    <a:pt x="254" y="545"/>
                  </a:cubicBezTo>
                  <a:cubicBezTo>
                    <a:pt x="107" y="596"/>
                    <a:pt x="0" y="747"/>
                    <a:pt x="0" y="925"/>
                  </a:cubicBezTo>
                  <a:cubicBezTo>
                    <a:pt x="0" y="1145"/>
                    <a:pt x="160" y="1323"/>
                    <a:pt x="359" y="1323"/>
                  </a:cubicBezTo>
                  <a:cubicBezTo>
                    <a:pt x="369" y="1325"/>
                    <a:pt x="379" y="1326"/>
                    <a:pt x="390" y="1326"/>
                  </a:cubicBezTo>
                  <a:cubicBezTo>
                    <a:pt x="1569" y="1326"/>
                    <a:pt x="1569" y="1326"/>
                    <a:pt x="1569" y="1326"/>
                  </a:cubicBezTo>
                  <a:cubicBezTo>
                    <a:pt x="1591" y="1330"/>
                    <a:pt x="1613" y="1333"/>
                    <a:pt x="1636" y="1333"/>
                  </a:cubicBezTo>
                  <a:cubicBezTo>
                    <a:pt x="1836" y="1333"/>
                    <a:pt x="1997" y="1155"/>
                    <a:pt x="1997" y="935"/>
                  </a:cubicBezTo>
                  <a:cubicBezTo>
                    <a:pt x="1997" y="792"/>
                    <a:pt x="1928" y="666"/>
                    <a:pt x="1825" y="596"/>
                  </a:cubicBezTo>
                  <a:cubicBezTo>
                    <a:pt x="1781" y="562"/>
                    <a:pt x="1729" y="537"/>
                    <a:pt x="1673" y="529"/>
                  </a:cubicBezTo>
                  <a:cubicBezTo>
                    <a:pt x="1642" y="230"/>
                    <a:pt x="1412" y="0"/>
                    <a:pt x="1135" y="0"/>
                  </a:cubicBezTo>
                </a:path>
              </a:pathLst>
            </a:custGeom>
            <a:solidFill>
              <a:schemeClr val="bg2">
                <a:lumMod val="20000"/>
                <a:lumOff val="80000"/>
              </a:schemeClr>
            </a:solidFill>
            <a:ln>
              <a:noFill/>
            </a:ln>
          </p:spPr>
          <p:txBody>
            <a:bodyPr vert="horz" wrap="square" lIns="59107" tIns="29553" rIns="59107" bIns="29553" numCol="1" anchor="t" anchorCtr="0" compatLnSpc="1">
              <a:prstTxWarp prst="textNoShape">
                <a:avLst/>
              </a:prstTxWarp>
            </a:bodyPr>
            <a:lstStyle/>
            <a:p>
              <a:endParaRPr lang="zh-CN" altLang="en-US" sz="933">
                <a:solidFill>
                  <a:srgbClr val="000000"/>
                </a:solidFill>
                <a:latin typeface="微软雅黑" panose="020B0503020204020204" pitchFamily="34" charset="-122"/>
                <a:ea typeface="微软雅黑" panose="020B0503020204020204" pitchFamily="34" charset="-122"/>
              </a:endParaRPr>
            </a:p>
          </p:txBody>
        </p:sp>
        <p:grpSp>
          <p:nvGrpSpPr>
            <p:cNvPr id="107" name="组合 106"/>
            <p:cNvGrpSpPr/>
            <p:nvPr/>
          </p:nvGrpSpPr>
          <p:grpSpPr>
            <a:xfrm>
              <a:off x="611560" y="1707654"/>
              <a:ext cx="1064142" cy="457324"/>
              <a:chOff x="2255531" y="565439"/>
              <a:chExt cx="1046756" cy="563866"/>
            </a:xfrm>
          </p:grpSpPr>
          <p:sp>
            <p:nvSpPr>
              <p:cNvPr id="113" name="圆角矩形 112"/>
              <p:cNvSpPr/>
              <p:nvPr/>
            </p:nvSpPr>
            <p:spPr>
              <a:xfrm>
                <a:off x="2255531" y="565439"/>
                <a:ext cx="1046756" cy="563866"/>
              </a:xfrm>
              <a:prstGeom prst="roundRect">
                <a:avLst/>
              </a:prstGeom>
              <a:noFill/>
              <a:ln w="12700" cap="flat" cmpd="sng" algn="ctr">
                <a:noFill/>
                <a:prstDash val="dash"/>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14" name="矩形 113"/>
              <p:cNvSpPr/>
              <p:nvPr/>
            </p:nvSpPr>
            <p:spPr>
              <a:xfrm>
                <a:off x="2463296" y="610997"/>
                <a:ext cx="792117" cy="373733"/>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15" name="矩形 114"/>
              <p:cNvSpPr/>
              <p:nvPr/>
            </p:nvSpPr>
            <p:spPr>
              <a:xfrm>
                <a:off x="2335991" y="700440"/>
                <a:ext cx="739408" cy="397762"/>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r>
                  <a:rPr lang="zh-CN" altLang="en-US" sz="1333" b="1" dirty="0">
                    <a:solidFill>
                      <a:srgbClr val="FFFFFF"/>
                    </a:solidFill>
                    <a:latin typeface="微软雅黑" panose="020B0503020204020204" pitchFamily="34" charset="-122"/>
                    <a:ea typeface="微软雅黑" panose="020B0503020204020204" pitchFamily="34" charset="-122"/>
                  </a:rPr>
                  <a:t>态势分析</a:t>
                </a:r>
              </a:p>
            </p:txBody>
          </p:sp>
        </p:grpSp>
        <p:grpSp>
          <p:nvGrpSpPr>
            <p:cNvPr id="108" name="组合 107"/>
            <p:cNvGrpSpPr/>
            <p:nvPr/>
          </p:nvGrpSpPr>
          <p:grpSpPr>
            <a:xfrm>
              <a:off x="1635650" y="1707654"/>
              <a:ext cx="1064142" cy="457324"/>
              <a:chOff x="2255531" y="565439"/>
              <a:chExt cx="1046756" cy="563866"/>
            </a:xfrm>
          </p:grpSpPr>
          <p:sp>
            <p:nvSpPr>
              <p:cNvPr id="110" name="圆角矩形 109"/>
              <p:cNvSpPr/>
              <p:nvPr/>
            </p:nvSpPr>
            <p:spPr>
              <a:xfrm>
                <a:off x="2255531" y="565439"/>
                <a:ext cx="1046756" cy="563866"/>
              </a:xfrm>
              <a:prstGeom prst="roundRect">
                <a:avLst/>
              </a:prstGeom>
              <a:noFill/>
              <a:ln w="12700" cap="flat" cmpd="sng" algn="ctr">
                <a:noFill/>
                <a:prstDash val="dash"/>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11" name="矩形 110"/>
              <p:cNvSpPr/>
              <p:nvPr/>
            </p:nvSpPr>
            <p:spPr>
              <a:xfrm>
                <a:off x="2463296" y="610997"/>
                <a:ext cx="792117" cy="373733"/>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12" name="矩形 111"/>
              <p:cNvSpPr/>
              <p:nvPr/>
            </p:nvSpPr>
            <p:spPr>
              <a:xfrm>
                <a:off x="2335991" y="700440"/>
                <a:ext cx="739408" cy="397762"/>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r>
                  <a:rPr lang="zh-CN" altLang="en-US" sz="1333" b="1" dirty="0">
                    <a:solidFill>
                      <a:srgbClr val="FFFFFF"/>
                    </a:solidFill>
                    <a:latin typeface="微软雅黑" panose="020B0503020204020204" pitchFamily="34" charset="-122"/>
                    <a:ea typeface="微软雅黑" panose="020B0503020204020204" pitchFamily="34" charset="-122"/>
                  </a:rPr>
                  <a:t>协同联动</a:t>
                </a:r>
              </a:p>
            </p:txBody>
          </p:sp>
        </p:grpSp>
        <p:sp>
          <p:nvSpPr>
            <p:cNvPr id="109" name="Rectangle 6"/>
            <p:cNvSpPr>
              <a:spLocks noChangeArrowheads="1"/>
            </p:cNvSpPr>
            <p:nvPr/>
          </p:nvSpPr>
          <p:spPr bwMode="auto">
            <a:xfrm>
              <a:off x="1287216" y="1512010"/>
              <a:ext cx="923329"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591053"/>
              <a:r>
                <a:rPr lang="zh-CN" altLang="en-US" sz="1600" dirty="0">
                  <a:solidFill>
                    <a:srgbClr val="000000"/>
                  </a:solidFill>
                  <a:latin typeface="微软雅黑" panose="020B0503020204020204" pitchFamily="34" charset="-122"/>
                  <a:ea typeface="微软雅黑" panose="020B0503020204020204" pitchFamily="34" charset="-122"/>
                  <a:cs typeface="宋体" pitchFamily="2" charset="-122"/>
                </a:rPr>
                <a:t>态势感知中心</a:t>
              </a:r>
              <a:endParaRPr lang="zh-CN" altLang="en-US" sz="1333" dirty="0">
                <a:solidFill>
                  <a:srgbClr val="000000"/>
                </a:solidFill>
                <a:latin typeface="微软雅黑" panose="020B0503020204020204" pitchFamily="34" charset="-122"/>
                <a:ea typeface="微软雅黑" panose="020B0503020204020204" pitchFamily="34" charset="-122"/>
                <a:cs typeface="宋体" pitchFamily="2" charset="-122"/>
              </a:endParaRPr>
            </a:p>
          </p:txBody>
        </p:sp>
      </p:grpSp>
      <p:grpSp>
        <p:nvGrpSpPr>
          <p:cNvPr id="116" name="组合 115"/>
          <p:cNvGrpSpPr/>
          <p:nvPr/>
        </p:nvGrpSpPr>
        <p:grpSpPr>
          <a:xfrm>
            <a:off x="7344139" y="1836552"/>
            <a:ext cx="3277947" cy="1158768"/>
            <a:chOff x="457357" y="1347614"/>
            <a:chExt cx="2458460" cy="869076"/>
          </a:xfrm>
        </p:grpSpPr>
        <p:sp>
          <p:nvSpPr>
            <p:cNvPr id="117" name="Freeform 10"/>
            <p:cNvSpPr>
              <a:spLocks/>
            </p:cNvSpPr>
            <p:nvPr/>
          </p:nvSpPr>
          <p:spPr bwMode="auto">
            <a:xfrm>
              <a:off x="457357" y="1347614"/>
              <a:ext cx="2458460" cy="869076"/>
            </a:xfrm>
            <a:custGeom>
              <a:avLst/>
              <a:gdLst>
                <a:gd name="T0" fmla="*/ 1135 w 1997"/>
                <a:gd name="T1" fmla="*/ 0 h 1333"/>
                <a:gd name="T2" fmla="*/ 709 w 1997"/>
                <a:gd name="T3" fmla="*/ 230 h 1333"/>
                <a:gd name="T4" fmla="*/ 598 w 1997"/>
                <a:gd name="T5" fmla="*/ 210 h 1333"/>
                <a:gd name="T6" fmla="*/ 254 w 1997"/>
                <a:gd name="T7" fmla="*/ 545 h 1333"/>
                <a:gd name="T8" fmla="*/ 0 w 1997"/>
                <a:gd name="T9" fmla="*/ 925 h 1333"/>
                <a:gd name="T10" fmla="*/ 359 w 1997"/>
                <a:gd name="T11" fmla="*/ 1323 h 1333"/>
                <a:gd name="T12" fmla="*/ 390 w 1997"/>
                <a:gd name="T13" fmla="*/ 1326 h 1333"/>
                <a:gd name="T14" fmla="*/ 1569 w 1997"/>
                <a:gd name="T15" fmla="*/ 1326 h 1333"/>
                <a:gd name="T16" fmla="*/ 1636 w 1997"/>
                <a:gd name="T17" fmla="*/ 1333 h 1333"/>
                <a:gd name="T18" fmla="*/ 1997 w 1997"/>
                <a:gd name="T19" fmla="*/ 935 h 1333"/>
                <a:gd name="T20" fmla="*/ 1825 w 1997"/>
                <a:gd name="T21" fmla="*/ 596 h 1333"/>
                <a:gd name="T22" fmla="*/ 1673 w 1997"/>
                <a:gd name="T23" fmla="*/ 529 h 1333"/>
                <a:gd name="T24" fmla="*/ 1135 w 1997"/>
                <a:gd name="T25" fmla="*/ 0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97" h="1333">
                  <a:moveTo>
                    <a:pt x="1135" y="0"/>
                  </a:moveTo>
                  <a:cubicBezTo>
                    <a:pt x="962" y="0"/>
                    <a:pt x="808" y="89"/>
                    <a:pt x="709" y="230"/>
                  </a:cubicBezTo>
                  <a:cubicBezTo>
                    <a:pt x="674" y="216"/>
                    <a:pt x="638" y="210"/>
                    <a:pt x="598" y="210"/>
                  </a:cubicBezTo>
                  <a:cubicBezTo>
                    <a:pt x="422" y="210"/>
                    <a:pt x="276" y="356"/>
                    <a:pt x="254" y="545"/>
                  </a:cubicBezTo>
                  <a:cubicBezTo>
                    <a:pt x="107" y="596"/>
                    <a:pt x="0" y="747"/>
                    <a:pt x="0" y="925"/>
                  </a:cubicBezTo>
                  <a:cubicBezTo>
                    <a:pt x="0" y="1145"/>
                    <a:pt x="160" y="1323"/>
                    <a:pt x="359" y="1323"/>
                  </a:cubicBezTo>
                  <a:cubicBezTo>
                    <a:pt x="369" y="1325"/>
                    <a:pt x="379" y="1326"/>
                    <a:pt x="390" y="1326"/>
                  </a:cubicBezTo>
                  <a:cubicBezTo>
                    <a:pt x="1569" y="1326"/>
                    <a:pt x="1569" y="1326"/>
                    <a:pt x="1569" y="1326"/>
                  </a:cubicBezTo>
                  <a:cubicBezTo>
                    <a:pt x="1591" y="1330"/>
                    <a:pt x="1613" y="1333"/>
                    <a:pt x="1636" y="1333"/>
                  </a:cubicBezTo>
                  <a:cubicBezTo>
                    <a:pt x="1836" y="1333"/>
                    <a:pt x="1997" y="1155"/>
                    <a:pt x="1997" y="935"/>
                  </a:cubicBezTo>
                  <a:cubicBezTo>
                    <a:pt x="1997" y="792"/>
                    <a:pt x="1928" y="666"/>
                    <a:pt x="1825" y="596"/>
                  </a:cubicBezTo>
                  <a:cubicBezTo>
                    <a:pt x="1781" y="562"/>
                    <a:pt x="1729" y="537"/>
                    <a:pt x="1673" y="529"/>
                  </a:cubicBezTo>
                  <a:cubicBezTo>
                    <a:pt x="1642" y="230"/>
                    <a:pt x="1412" y="0"/>
                    <a:pt x="1135" y="0"/>
                  </a:cubicBezTo>
                </a:path>
              </a:pathLst>
            </a:custGeom>
            <a:solidFill>
              <a:schemeClr val="bg2">
                <a:lumMod val="20000"/>
                <a:lumOff val="80000"/>
              </a:schemeClr>
            </a:solidFill>
            <a:ln>
              <a:noFill/>
            </a:ln>
          </p:spPr>
          <p:txBody>
            <a:bodyPr vert="horz" wrap="square" lIns="59107" tIns="29553" rIns="59107" bIns="29553" numCol="1" anchor="t" anchorCtr="0" compatLnSpc="1">
              <a:prstTxWarp prst="textNoShape">
                <a:avLst/>
              </a:prstTxWarp>
            </a:bodyPr>
            <a:lstStyle/>
            <a:p>
              <a:endParaRPr lang="zh-CN" altLang="en-US" sz="933">
                <a:solidFill>
                  <a:srgbClr val="000000"/>
                </a:solidFill>
                <a:latin typeface="微软雅黑" panose="020B0503020204020204" pitchFamily="34" charset="-122"/>
                <a:ea typeface="微软雅黑" panose="020B0503020204020204" pitchFamily="34" charset="-122"/>
              </a:endParaRPr>
            </a:p>
          </p:txBody>
        </p:sp>
        <p:grpSp>
          <p:nvGrpSpPr>
            <p:cNvPr id="118" name="组合 117"/>
            <p:cNvGrpSpPr/>
            <p:nvPr/>
          </p:nvGrpSpPr>
          <p:grpSpPr>
            <a:xfrm>
              <a:off x="611560" y="1707654"/>
              <a:ext cx="1064142" cy="457324"/>
              <a:chOff x="2255531" y="565439"/>
              <a:chExt cx="1046756" cy="563866"/>
            </a:xfrm>
          </p:grpSpPr>
          <p:sp>
            <p:nvSpPr>
              <p:cNvPr id="149" name="圆角矩形 148"/>
              <p:cNvSpPr/>
              <p:nvPr/>
            </p:nvSpPr>
            <p:spPr>
              <a:xfrm>
                <a:off x="2255531" y="565439"/>
                <a:ext cx="1046756" cy="563866"/>
              </a:xfrm>
              <a:prstGeom prst="roundRect">
                <a:avLst/>
              </a:prstGeom>
              <a:noFill/>
              <a:ln w="12700" cap="flat" cmpd="sng" algn="ctr">
                <a:noFill/>
                <a:prstDash val="dash"/>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50" name="矩形 149"/>
              <p:cNvSpPr/>
              <p:nvPr/>
            </p:nvSpPr>
            <p:spPr>
              <a:xfrm>
                <a:off x="2463296" y="610997"/>
                <a:ext cx="792117" cy="373733"/>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51" name="矩形 150"/>
              <p:cNvSpPr/>
              <p:nvPr/>
            </p:nvSpPr>
            <p:spPr>
              <a:xfrm>
                <a:off x="2335991" y="700440"/>
                <a:ext cx="739408" cy="397762"/>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r>
                  <a:rPr lang="zh-CN" altLang="en-US" sz="1333" b="1" dirty="0">
                    <a:solidFill>
                      <a:srgbClr val="FFFFFF"/>
                    </a:solidFill>
                    <a:latin typeface="微软雅黑" panose="020B0503020204020204" pitchFamily="34" charset="-122"/>
                    <a:ea typeface="微软雅黑" panose="020B0503020204020204" pitchFamily="34" charset="-122"/>
                  </a:rPr>
                  <a:t>行业安全应用</a:t>
                </a:r>
              </a:p>
            </p:txBody>
          </p:sp>
        </p:grpSp>
        <p:grpSp>
          <p:nvGrpSpPr>
            <p:cNvPr id="119" name="组合 118"/>
            <p:cNvGrpSpPr/>
            <p:nvPr/>
          </p:nvGrpSpPr>
          <p:grpSpPr>
            <a:xfrm>
              <a:off x="1635650" y="1707654"/>
              <a:ext cx="1064142" cy="457324"/>
              <a:chOff x="2255531" y="565439"/>
              <a:chExt cx="1046756" cy="563866"/>
            </a:xfrm>
          </p:grpSpPr>
          <p:sp>
            <p:nvSpPr>
              <p:cNvPr id="146" name="圆角矩形 145"/>
              <p:cNvSpPr/>
              <p:nvPr/>
            </p:nvSpPr>
            <p:spPr>
              <a:xfrm>
                <a:off x="2255531" y="565439"/>
                <a:ext cx="1046756" cy="563866"/>
              </a:xfrm>
              <a:prstGeom prst="roundRect">
                <a:avLst/>
              </a:prstGeom>
              <a:noFill/>
              <a:ln w="12700" cap="flat" cmpd="sng" algn="ctr">
                <a:noFill/>
                <a:prstDash val="dash"/>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47" name="矩形 146"/>
              <p:cNvSpPr/>
              <p:nvPr/>
            </p:nvSpPr>
            <p:spPr>
              <a:xfrm>
                <a:off x="2463296" y="610997"/>
                <a:ext cx="792117" cy="373733"/>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endParaRPr lang="zh-CN" altLang="en-US" sz="1867" b="1" kern="0">
                  <a:solidFill>
                    <a:srgbClr val="000000"/>
                  </a:solidFill>
                  <a:latin typeface="微软雅黑" panose="020B0503020204020204" pitchFamily="34" charset="-122"/>
                  <a:ea typeface="微软雅黑" panose="020B0503020204020204" pitchFamily="34" charset="-122"/>
                </a:endParaRPr>
              </a:p>
            </p:txBody>
          </p:sp>
          <p:sp>
            <p:nvSpPr>
              <p:cNvPr id="148" name="矩形 147"/>
              <p:cNvSpPr/>
              <p:nvPr/>
            </p:nvSpPr>
            <p:spPr>
              <a:xfrm>
                <a:off x="2335991" y="700440"/>
                <a:ext cx="739408" cy="397762"/>
              </a:xfrm>
              <a:prstGeom prst="rect">
                <a:avLst/>
              </a:prstGeom>
              <a:solidFill>
                <a:schemeClr val="accent2">
                  <a:lumMod val="60000"/>
                  <a:lumOff val="40000"/>
                </a:schemeClr>
              </a:solidFill>
              <a:ln w="6350" cap="flat" cmpd="sng" algn="ctr">
                <a:solidFill>
                  <a:schemeClr val="tx1"/>
                </a:solidFill>
                <a:prstDash val="solid"/>
              </a:ln>
              <a:effectLst/>
            </p:spPr>
            <p:txBody>
              <a:bodyPr rtlCol="0" anchor="ctr"/>
              <a:lstStyle/>
              <a:p>
                <a:pPr algn="ctr"/>
                <a:r>
                  <a:rPr lang="zh-CN" altLang="en-US" sz="1333" b="1" dirty="0">
                    <a:solidFill>
                      <a:srgbClr val="FFFFFF"/>
                    </a:solidFill>
                    <a:latin typeface="微软雅黑" panose="020B0503020204020204" pitchFamily="34" charset="-122"/>
                    <a:ea typeface="微软雅黑" panose="020B0503020204020204" pitchFamily="34" charset="-122"/>
                  </a:rPr>
                  <a:t>移动安全应用</a:t>
                </a:r>
              </a:p>
            </p:txBody>
          </p:sp>
        </p:grpSp>
        <p:sp>
          <p:nvSpPr>
            <p:cNvPr id="120" name="Rectangle 6"/>
            <p:cNvSpPr>
              <a:spLocks noChangeArrowheads="1"/>
            </p:cNvSpPr>
            <p:nvPr/>
          </p:nvSpPr>
          <p:spPr bwMode="auto">
            <a:xfrm>
              <a:off x="1126225" y="1512687"/>
              <a:ext cx="122870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591053"/>
              <a:r>
                <a:rPr lang="en-US" altLang="zh-CN" sz="1600" dirty="0">
                  <a:solidFill>
                    <a:srgbClr val="000000"/>
                  </a:solidFill>
                  <a:latin typeface="微软雅黑" panose="020B0503020204020204" pitchFamily="34" charset="-122"/>
                  <a:ea typeface="微软雅黑" panose="020B0503020204020204" pitchFamily="34" charset="-122"/>
                  <a:cs typeface="宋体" pitchFamily="2" charset="-122"/>
                </a:rPr>
                <a:t>App</a:t>
              </a:r>
              <a:r>
                <a:rPr lang="zh-CN" altLang="en-US" sz="1600" dirty="0">
                  <a:solidFill>
                    <a:srgbClr val="000000"/>
                  </a:solidFill>
                  <a:latin typeface="微软雅黑" panose="020B0503020204020204" pitchFamily="34" charset="-122"/>
                  <a:ea typeface="微软雅黑" panose="020B0503020204020204" pitchFamily="34" charset="-122"/>
                  <a:cs typeface="宋体" pitchFamily="2" charset="-122"/>
                </a:rPr>
                <a:t>应用安全中心</a:t>
              </a:r>
              <a:endParaRPr lang="zh-CN" altLang="en-US" sz="1333" dirty="0">
                <a:solidFill>
                  <a:srgbClr val="000000"/>
                </a:solidFill>
                <a:latin typeface="微软雅黑" panose="020B0503020204020204" pitchFamily="34" charset="-122"/>
                <a:ea typeface="微软雅黑" panose="020B0503020204020204" pitchFamily="34" charset="-122"/>
                <a:cs typeface="宋体" pitchFamily="2" charset="-122"/>
              </a:endParaRPr>
            </a:p>
          </p:txBody>
        </p:sp>
      </p:grpSp>
      <p:sp>
        <p:nvSpPr>
          <p:cNvPr id="152" name="Rectangle 454"/>
          <p:cNvSpPr>
            <a:spLocks noChangeArrowheads="1"/>
          </p:cNvSpPr>
          <p:nvPr/>
        </p:nvSpPr>
        <p:spPr bwMode="auto">
          <a:xfrm flipH="1">
            <a:off x="126809" y="1901753"/>
            <a:ext cx="283312"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itchFamily="34" charset="0"/>
              </a:defRPr>
            </a:lvl1pPr>
            <a:lvl2pPr eaLnBrk="0" fontAlgn="base" hangingPunct="0">
              <a:spcBef>
                <a:spcPct val="0"/>
              </a:spcBef>
              <a:spcAft>
                <a:spcPct val="0"/>
              </a:spcAft>
              <a:defRPr>
                <a:solidFill>
                  <a:schemeClr val="tx1"/>
                </a:solidFill>
                <a:latin typeface="Arial" pitchFamily="34" charset="0"/>
              </a:defRPr>
            </a:lvl2pPr>
            <a:lvl3pPr eaLnBrk="0" fontAlgn="base" hangingPunct="0">
              <a:spcBef>
                <a:spcPct val="0"/>
              </a:spcBef>
              <a:spcAft>
                <a:spcPct val="0"/>
              </a:spcAft>
              <a:defRPr>
                <a:solidFill>
                  <a:schemeClr val="tx1"/>
                </a:solidFill>
                <a:latin typeface="Arial" pitchFamily="34" charset="0"/>
              </a:defRPr>
            </a:lvl3pPr>
            <a:lvl4pPr eaLnBrk="0" fontAlgn="base" hangingPunct="0">
              <a:spcBef>
                <a:spcPct val="0"/>
              </a:spcBef>
              <a:spcAft>
                <a:spcPct val="0"/>
              </a:spcAft>
              <a:defRPr>
                <a:solidFill>
                  <a:schemeClr val="tx1"/>
                </a:solidFill>
                <a:latin typeface="Arial" pitchFamily="34" charset="0"/>
              </a:defRPr>
            </a:lvl4pPr>
            <a:lvl5pPr eaLnBrk="0" fontAlgn="base" hangingPunct="0">
              <a:spcBef>
                <a:spcPct val="0"/>
              </a:spcBef>
              <a:spcAft>
                <a:spcPct val="0"/>
              </a:spcAft>
              <a:defRPr>
                <a:solidFill>
                  <a:schemeClr val="tx1"/>
                </a:solidFill>
                <a:latin typeface="Arial" pitchFamily="34" charset="0"/>
              </a:defRPr>
            </a:lvl5pPr>
            <a:lvl6pPr eaLnBrk="0" fontAlgn="base" hangingPunct="0">
              <a:spcBef>
                <a:spcPct val="0"/>
              </a:spcBef>
              <a:spcAft>
                <a:spcPct val="0"/>
              </a:spcAft>
              <a:defRPr>
                <a:solidFill>
                  <a:schemeClr val="tx1"/>
                </a:solidFill>
                <a:latin typeface="Arial" pitchFamily="34" charset="0"/>
              </a:defRPr>
            </a:lvl6pPr>
            <a:lvl7pPr eaLnBrk="0" fontAlgn="base" hangingPunct="0">
              <a:spcBef>
                <a:spcPct val="0"/>
              </a:spcBef>
              <a:spcAft>
                <a:spcPct val="0"/>
              </a:spcAft>
              <a:defRPr>
                <a:solidFill>
                  <a:schemeClr val="tx1"/>
                </a:solidFill>
                <a:latin typeface="Arial" pitchFamily="34" charset="0"/>
              </a:defRPr>
            </a:lvl7pPr>
            <a:lvl8pPr eaLnBrk="0" fontAlgn="base" hangingPunct="0">
              <a:spcBef>
                <a:spcPct val="0"/>
              </a:spcBef>
              <a:spcAft>
                <a:spcPct val="0"/>
              </a:spcAft>
              <a:defRPr>
                <a:solidFill>
                  <a:schemeClr val="tx1"/>
                </a:solidFill>
                <a:latin typeface="Arial" pitchFamily="34" charset="0"/>
              </a:defRPr>
            </a:lvl8pPr>
            <a:lvl9pPr eaLnBrk="0" fontAlgn="base" hangingPunct="0">
              <a:spcBef>
                <a:spcPct val="0"/>
              </a:spcBef>
              <a:spcAft>
                <a:spcPct val="0"/>
              </a:spcAft>
              <a:defRPr>
                <a:solidFill>
                  <a:schemeClr val="tx1"/>
                </a:solidFill>
                <a:latin typeface="Arial" pitchFamily="34" charset="0"/>
              </a:defRPr>
            </a:lvl9pPr>
          </a:lstStyle>
          <a:p>
            <a:pPr algn="ctr" defTabSz="1219170"/>
            <a:r>
              <a:rPr lang="zh-CN" altLang="en-US" sz="1600" b="1" dirty="0">
                <a:solidFill>
                  <a:srgbClr val="040000"/>
                </a:solidFill>
                <a:latin typeface="微软雅黑" pitchFamily="34" charset="-122"/>
                <a:ea typeface="微软雅黑" pitchFamily="34" charset="-122"/>
              </a:rPr>
              <a:t>云化平台</a:t>
            </a:r>
            <a:endParaRPr lang="zh-CN" altLang="zh-CN" sz="1600" b="1" dirty="0">
              <a:solidFill>
                <a:srgbClr val="040000"/>
              </a:solidFill>
              <a:latin typeface="微软雅黑" pitchFamily="34" charset="-122"/>
              <a:ea typeface="微软雅黑" pitchFamily="34" charset="-122"/>
            </a:endParaRPr>
          </a:p>
        </p:txBody>
      </p:sp>
      <p:sp>
        <p:nvSpPr>
          <p:cNvPr id="153" name="Rectangle 454"/>
          <p:cNvSpPr>
            <a:spLocks noChangeArrowheads="1"/>
          </p:cNvSpPr>
          <p:nvPr/>
        </p:nvSpPr>
        <p:spPr bwMode="auto">
          <a:xfrm flipH="1">
            <a:off x="126810" y="3619027"/>
            <a:ext cx="189935"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itchFamily="34" charset="0"/>
              </a:defRPr>
            </a:lvl1pPr>
            <a:lvl2pPr eaLnBrk="0" fontAlgn="base" hangingPunct="0">
              <a:spcBef>
                <a:spcPct val="0"/>
              </a:spcBef>
              <a:spcAft>
                <a:spcPct val="0"/>
              </a:spcAft>
              <a:defRPr>
                <a:solidFill>
                  <a:schemeClr val="tx1"/>
                </a:solidFill>
                <a:latin typeface="Arial" pitchFamily="34" charset="0"/>
              </a:defRPr>
            </a:lvl2pPr>
            <a:lvl3pPr eaLnBrk="0" fontAlgn="base" hangingPunct="0">
              <a:spcBef>
                <a:spcPct val="0"/>
              </a:spcBef>
              <a:spcAft>
                <a:spcPct val="0"/>
              </a:spcAft>
              <a:defRPr>
                <a:solidFill>
                  <a:schemeClr val="tx1"/>
                </a:solidFill>
                <a:latin typeface="Arial" pitchFamily="34" charset="0"/>
              </a:defRPr>
            </a:lvl3pPr>
            <a:lvl4pPr eaLnBrk="0" fontAlgn="base" hangingPunct="0">
              <a:spcBef>
                <a:spcPct val="0"/>
              </a:spcBef>
              <a:spcAft>
                <a:spcPct val="0"/>
              </a:spcAft>
              <a:defRPr>
                <a:solidFill>
                  <a:schemeClr val="tx1"/>
                </a:solidFill>
                <a:latin typeface="Arial" pitchFamily="34" charset="0"/>
              </a:defRPr>
            </a:lvl4pPr>
            <a:lvl5pPr eaLnBrk="0" fontAlgn="base" hangingPunct="0">
              <a:spcBef>
                <a:spcPct val="0"/>
              </a:spcBef>
              <a:spcAft>
                <a:spcPct val="0"/>
              </a:spcAft>
              <a:defRPr>
                <a:solidFill>
                  <a:schemeClr val="tx1"/>
                </a:solidFill>
                <a:latin typeface="Arial" pitchFamily="34" charset="0"/>
              </a:defRPr>
            </a:lvl5pPr>
            <a:lvl6pPr eaLnBrk="0" fontAlgn="base" hangingPunct="0">
              <a:spcBef>
                <a:spcPct val="0"/>
              </a:spcBef>
              <a:spcAft>
                <a:spcPct val="0"/>
              </a:spcAft>
              <a:defRPr>
                <a:solidFill>
                  <a:schemeClr val="tx1"/>
                </a:solidFill>
                <a:latin typeface="Arial" pitchFamily="34" charset="0"/>
              </a:defRPr>
            </a:lvl6pPr>
            <a:lvl7pPr eaLnBrk="0" fontAlgn="base" hangingPunct="0">
              <a:spcBef>
                <a:spcPct val="0"/>
              </a:spcBef>
              <a:spcAft>
                <a:spcPct val="0"/>
              </a:spcAft>
              <a:defRPr>
                <a:solidFill>
                  <a:schemeClr val="tx1"/>
                </a:solidFill>
                <a:latin typeface="Arial" pitchFamily="34" charset="0"/>
              </a:defRPr>
            </a:lvl7pPr>
            <a:lvl8pPr eaLnBrk="0" fontAlgn="base" hangingPunct="0">
              <a:spcBef>
                <a:spcPct val="0"/>
              </a:spcBef>
              <a:spcAft>
                <a:spcPct val="0"/>
              </a:spcAft>
              <a:defRPr>
                <a:solidFill>
                  <a:schemeClr val="tx1"/>
                </a:solidFill>
                <a:latin typeface="Arial" pitchFamily="34" charset="0"/>
              </a:defRPr>
            </a:lvl8pPr>
            <a:lvl9pPr eaLnBrk="0" fontAlgn="base" hangingPunct="0">
              <a:spcBef>
                <a:spcPct val="0"/>
              </a:spcBef>
              <a:spcAft>
                <a:spcPct val="0"/>
              </a:spcAft>
              <a:defRPr>
                <a:solidFill>
                  <a:schemeClr val="tx1"/>
                </a:solidFill>
                <a:latin typeface="Arial" pitchFamily="34" charset="0"/>
              </a:defRPr>
            </a:lvl9pPr>
          </a:lstStyle>
          <a:p>
            <a:pPr algn="ctr"/>
            <a:r>
              <a:rPr lang="zh-CN" altLang="en-US" sz="1600" b="1" dirty="0">
                <a:solidFill>
                  <a:srgbClr val="040000"/>
                </a:solidFill>
                <a:latin typeface="微软雅黑" pitchFamily="34" charset="-122"/>
                <a:ea typeface="微软雅黑" pitchFamily="34" charset="-122"/>
              </a:rPr>
              <a:t>互联网络</a:t>
            </a:r>
            <a:endParaRPr lang="zh-CN" altLang="zh-CN" sz="1600" b="1" dirty="0">
              <a:solidFill>
                <a:srgbClr val="040000"/>
              </a:solidFill>
              <a:latin typeface="微软雅黑" pitchFamily="34" charset="-122"/>
              <a:ea typeface="微软雅黑" pitchFamily="34" charset="-122"/>
            </a:endParaRPr>
          </a:p>
        </p:txBody>
      </p:sp>
      <p:pic>
        <p:nvPicPr>
          <p:cNvPr id="154" name="图片 153"/>
          <p:cNvPicPr>
            <a:picLocks noChangeAspect="1"/>
          </p:cNvPicPr>
          <p:nvPr/>
        </p:nvPicPr>
        <p:blipFill>
          <a:blip r:embed="rId5"/>
          <a:stretch>
            <a:fillRect/>
          </a:stretch>
        </p:blipFill>
        <p:spPr>
          <a:xfrm>
            <a:off x="2784791" y="4005064"/>
            <a:ext cx="5760640" cy="558800"/>
          </a:xfrm>
          <a:prstGeom prst="rect">
            <a:avLst/>
          </a:prstGeom>
        </p:spPr>
      </p:pic>
      <p:sp>
        <p:nvSpPr>
          <p:cNvPr id="155" name="Rectangle 454"/>
          <p:cNvSpPr>
            <a:spLocks noChangeArrowheads="1"/>
          </p:cNvSpPr>
          <p:nvPr/>
        </p:nvSpPr>
        <p:spPr bwMode="auto">
          <a:xfrm flipH="1">
            <a:off x="34796" y="5278354"/>
            <a:ext cx="395529"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itchFamily="34" charset="0"/>
              </a:defRPr>
            </a:lvl1pPr>
            <a:lvl2pPr eaLnBrk="0" fontAlgn="base" hangingPunct="0">
              <a:spcBef>
                <a:spcPct val="0"/>
              </a:spcBef>
              <a:spcAft>
                <a:spcPct val="0"/>
              </a:spcAft>
              <a:defRPr>
                <a:solidFill>
                  <a:schemeClr val="tx1"/>
                </a:solidFill>
                <a:latin typeface="Arial" pitchFamily="34" charset="0"/>
              </a:defRPr>
            </a:lvl2pPr>
            <a:lvl3pPr eaLnBrk="0" fontAlgn="base" hangingPunct="0">
              <a:spcBef>
                <a:spcPct val="0"/>
              </a:spcBef>
              <a:spcAft>
                <a:spcPct val="0"/>
              </a:spcAft>
              <a:defRPr>
                <a:solidFill>
                  <a:schemeClr val="tx1"/>
                </a:solidFill>
                <a:latin typeface="Arial" pitchFamily="34" charset="0"/>
              </a:defRPr>
            </a:lvl3pPr>
            <a:lvl4pPr eaLnBrk="0" fontAlgn="base" hangingPunct="0">
              <a:spcBef>
                <a:spcPct val="0"/>
              </a:spcBef>
              <a:spcAft>
                <a:spcPct val="0"/>
              </a:spcAft>
              <a:defRPr>
                <a:solidFill>
                  <a:schemeClr val="tx1"/>
                </a:solidFill>
                <a:latin typeface="Arial" pitchFamily="34" charset="0"/>
              </a:defRPr>
            </a:lvl4pPr>
            <a:lvl5pPr eaLnBrk="0" fontAlgn="base" hangingPunct="0">
              <a:spcBef>
                <a:spcPct val="0"/>
              </a:spcBef>
              <a:spcAft>
                <a:spcPct val="0"/>
              </a:spcAft>
              <a:defRPr>
                <a:solidFill>
                  <a:schemeClr val="tx1"/>
                </a:solidFill>
                <a:latin typeface="Arial" pitchFamily="34" charset="0"/>
              </a:defRPr>
            </a:lvl5pPr>
            <a:lvl6pPr eaLnBrk="0" fontAlgn="base" hangingPunct="0">
              <a:spcBef>
                <a:spcPct val="0"/>
              </a:spcBef>
              <a:spcAft>
                <a:spcPct val="0"/>
              </a:spcAft>
              <a:defRPr>
                <a:solidFill>
                  <a:schemeClr val="tx1"/>
                </a:solidFill>
                <a:latin typeface="Arial" pitchFamily="34" charset="0"/>
              </a:defRPr>
            </a:lvl6pPr>
            <a:lvl7pPr eaLnBrk="0" fontAlgn="base" hangingPunct="0">
              <a:spcBef>
                <a:spcPct val="0"/>
              </a:spcBef>
              <a:spcAft>
                <a:spcPct val="0"/>
              </a:spcAft>
              <a:defRPr>
                <a:solidFill>
                  <a:schemeClr val="tx1"/>
                </a:solidFill>
                <a:latin typeface="Arial" pitchFamily="34" charset="0"/>
              </a:defRPr>
            </a:lvl7pPr>
            <a:lvl8pPr eaLnBrk="0" fontAlgn="base" hangingPunct="0">
              <a:spcBef>
                <a:spcPct val="0"/>
              </a:spcBef>
              <a:spcAft>
                <a:spcPct val="0"/>
              </a:spcAft>
              <a:defRPr>
                <a:solidFill>
                  <a:schemeClr val="tx1"/>
                </a:solidFill>
                <a:latin typeface="Arial" pitchFamily="34" charset="0"/>
              </a:defRPr>
            </a:lvl8pPr>
            <a:lvl9pPr eaLnBrk="0" fontAlgn="base" hangingPunct="0">
              <a:spcBef>
                <a:spcPct val="0"/>
              </a:spcBef>
              <a:spcAft>
                <a:spcPct val="0"/>
              </a:spcAft>
              <a:defRPr>
                <a:solidFill>
                  <a:schemeClr val="tx1"/>
                </a:solidFill>
                <a:latin typeface="Arial" pitchFamily="34" charset="0"/>
              </a:defRPr>
            </a:lvl9pPr>
          </a:lstStyle>
          <a:p>
            <a:pPr algn="ctr" defTabSz="1219170"/>
            <a:r>
              <a:rPr lang="zh-CN" altLang="en-US" sz="1600" b="1" dirty="0">
                <a:solidFill>
                  <a:srgbClr val="040000"/>
                </a:solidFill>
                <a:latin typeface="微软雅黑" pitchFamily="34" charset="-122"/>
                <a:ea typeface="微软雅黑" pitchFamily="34" charset="-122"/>
              </a:rPr>
              <a:t>工控设备</a:t>
            </a:r>
            <a:endParaRPr lang="zh-CN" altLang="zh-CN" sz="1600" b="1" dirty="0">
              <a:solidFill>
                <a:srgbClr val="040000"/>
              </a:solidFill>
              <a:latin typeface="微软雅黑" pitchFamily="34" charset="-122"/>
              <a:ea typeface="微软雅黑" pitchFamily="34" charset="-122"/>
            </a:endParaRPr>
          </a:p>
        </p:txBody>
      </p:sp>
      <p:pic>
        <p:nvPicPr>
          <p:cNvPr id="156" name="图片 155"/>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582287" y="4219717"/>
            <a:ext cx="954207" cy="434940"/>
          </a:xfrm>
          <a:prstGeom prst="rect">
            <a:avLst/>
          </a:prstGeom>
        </p:spPr>
      </p:pic>
      <p:sp>
        <p:nvSpPr>
          <p:cNvPr id="157" name="Rectangle 6"/>
          <p:cNvSpPr>
            <a:spLocks noChangeArrowheads="1"/>
          </p:cNvSpPr>
          <p:nvPr/>
        </p:nvSpPr>
        <p:spPr bwMode="auto">
          <a:xfrm>
            <a:off x="1348500" y="3977175"/>
            <a:ext cx="1231106"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591053"/>
            <a:r>
              <a:rPr lang="zh-CN" altLang="en-US" sz="1600" dirty="0">
                <a:solidFill>
                  <a:srgbClr val="000000"/>
                </a:solidFill>
                <a:latin typeface="微软雅黑" panose="020B0503020204020204" pitchFamily="34" charset="-122"/>
                <a:ea typeface="微软雅黑" panose="020B0503020204020204" pitchFamily="34" charset="-122"/>
                <a:cs typeface="宋体" pitchFamily="2" charset="-122"/>
              </a:rPr>
              <a:t>工控安全网关</a:t>
            </a:r>
          </a:p>
        </p:txBody>
      </p:sp>
      <p:pic>
        <p:nvPicPr>
          <p:cNvPr id="158" name="图片 157"/>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763757" y="4219717"/>
            <a:ext cx="954207" cy="434940"/>
          </a:xfrm>
          <a:prstGeom prst="rect">
            <a:avLst/>
          </a:prstGeom>
        </p:spPr>
      </p:pic>
      <p:sp>
        <p:nvSpPr>
          <p:cNvPr id="159" name="Rectangle 6"/>
          <p:cNvSpPr>
            <a:spLocks noChangeArrowheads="1"/>
          </p:cNvSpPr>
          <p:nvPr/>
        </p:nvSpPr>
        <p:spPr bwMode="auto">
          <a:xfrm>
            <a:off x="8692041" y="3983930"/>
            <a:ext cx="1231106"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591053"/>
            <a:r>
              <a:rPr lang="zh-CN" altLang="en-US" sz="1600" dirty="0">
                <a:solidFill>
                  <a:srgbClr val="000000"/>
                </a:solidFill>
                <a:latin typeface="微软雅黑" panose="020B0503020204020204" pitchFamily="34" charset="-122"/>
                <a:ea typeface="微软雅黑" panose="020B0503020204020204" pitchFamily="34" charset="-122"/>
                <a:cs typeface="宋体" pitchFamily="2" charset="-122"/>
              </a:rPr>
              <a:t>工控检测网关</a:t>
            </a:r>
          </a:p>
        </p:txBody>
      </p:sp>
      <p:sp>
        <p:nvSpPr>
          <p:cNvPr id="160" name="Rectangle 6"/>
          <p:cNvSpPr>
            <a:spLocks noChangeArrowheads="1"/>
          </p:cNvSpPr>
          <p:nvPr/>
        </p:nvSpPr>
        <p:spPr bwMode="auto">
          <a:xfrm>
            <a:off x="5150923" y="3699602"/>
            <a:ext cx="1231106"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591053"/>
            <a:r>
              <a:rPr lang="zh-CN" altLang="en-US" sz="1600" dirty="0">
                <a:solidFill>
                  <a:srgbClr val="000000"/>
                </a:solidFill>
                <a:latin typeface="微软雅黑" panose="020B0503020204020204" pitchFamily="34" charset="-122"/>
                <a:ea typeface="微软雅黑" panose="020B0503020204020204" pitchFamily="34" charset="-122"/>
                <a:cs typeface="宋体" pitchFamily="2" charset="-122"/>
              </a:rPr>
              <a:t>传统网络安全</a:t>
            </a:r>
          </a:p>
        </p:txBody>
      </p:sp>
      <p:sp>
        <p:nvSpPr>
          <p:cNvPr id="161" name="文本框 160"/>
          <p:cNvSpPr txBox="1"/>
          <p:nvPr/>
        </p:nvSpPr>
        <p:spPr>
          <a:xfrm>
            <a:off x="1159763" y="4791902"/>
            <a:ext cx="471796" cy="1190743"/>
          </a:xfrm>
          <a:prstGeom prst="rect">
            <a:avLst/>
          </a:prstGeom>
          <a:noFill/>
        </p:spPr>
        <p:txBody>
          <a:bodyPr vert="eaVert" wrap="square" rtlCol="0">
            <a:spAutoFit/>
          </a:bodyPr>
          <a:lstStyle/>
          <a:p>
            <a:r>
              <a:rPr lang="zh-CN" altLang="en-US" sz="933" dirty="0">
                <a:latin typeface="微软雅黑" panose="020B0503020204020204" pitchFamily="34" charset="-122"/>
                <a:ea typeface="微软雅黑" panose="020B0503020204020204" pitchFamily="34" charset="-122"/>
              </a:rPr>
              <a:t>设备云端注册</a:t>
            </a:r>
            <a:endParaRPr lang="en-US" altLang="zh-CN" sz="933" dirty="0">
              <a:latin typeface="微软雅黑" panose="020B0503020204020204" pitchFamily="34" charset="-122"/>
              <a:ea typeface="微软雅黑" panose="020B0503020204020204" pitchFamily="34" charset="-122"/>
            </a:endParaRPr>
          </a:p>
          <a:p>
            <a:endParaRPr lang="zh-CN" altLang="en-US" sz="933" dirty="0">
              <a:latin typeface="微软雅黑" panose="020B0503020204020204" pitchFamily="34" charset="-122"/>
              <a:ea typeface="微软雅黑" panose="020B0503020204020204" pitchFamily="34" charset="-122"/>
            </a:endParaRPr>
          </a:p>
        </p:txBody>
      </p:sp>
      <p:cxnSp>
        <p:nvCxnSpPr>
          <p:cNvPr id="162" name="直接箭头连接符 161"/>
          <p:cNvCxnSpPr/>
          <p:nvPr/>
        </p:nvCxnSpPr>
        <p:spPr>
          <a:xfrm flipV="1">
            <a:off x="1192643" y="4540419"/>
            <a:ext cx="0" cy="1108253"/>
          </a:xfrm>
          <a:prstGeom prst="straightConnector1">
            <a:avLst/>
          </a:prstGeom>
          <a:noFill/>
          <a:ln w="12700" cap="flat" cmpd="sng" algn="ctr">
            <a:solidFill>
              <a:srgbClr val="FF0000"/>
            </a:solidFill>
            <a:prstDash val="dash"/>
            <a:headEnd type="none" w="med" len="med"/>
            <a:tailEnd type="triangle" w="med" len="med"/>
          </a:ln>
          <a:effectLst/>
        </p:spPr>
      </p:cxnSp>
      <p:sp>
        <p:nvSpPr>
          <p:cNvPr id="163" name="文本框 162"/>
          <p:cNvSpPr txBox="1"/>
          <p:nvPr/>
        </p:nvSpPr>
        <p:spPr>
          <a:xfrm>
            <a:off x="4067088" y="4765311"/>
            <a:ext cx="328231" cy="1190743"/>
          </a:xfrm>
          <a:prstGeom prst="rect">
            <a:avLst/>
          </a:prstGeom>
          <a:noFill/>
        </p:spPr>
        <p:txBody>
          <a:bodyPr vert="eaVert" wrap="square" rtlCol="0">
            <a:spAutoFit/>
          </a:bodyPr>
          <a:lstStyle/>
          <a:p>
            <a:r>
              <a:rPr lang="zh-CN" altLang="en-US" sz="933" dirty="0">
                <a:latin typeface="微软雅黑" panose="020B0503020204020204" pitchFamily="34" charset="-122"/>
                <a:ea typeface="微软雅黑" panose="020B0503020204020204" pitchFamily="34" charset="-122"/>
              </a:rPr>
              <a:t>设备异常上报</a:t>
            </a:r>
          </a:p>
        </p:txBody>
      </p:sp>
      <p:cxnSp>
        <p:nvCxnSpPr>
          <p:cNvPr id="164" name="直接箭头连接符 163"/>
          <p:cNvCxnSpPr/>
          <p:nvPr/>
        </p:nvCxnSpPr>
        <p:spPr>
          <a:xfrm flipV="1">
            <a:off x="3956401" y="4511002"/>
            <a:ext cx="0" cy="1108253"/>
          </a:xfrm>
          <a:prstGeom prst="straightConnector1">
            <a:avLst/>
          </a:prstGeom>
          <a:noFill/>
          <a:ln w="12700" cap="flat" cmpd="sng" algn="ctr">
            <a:solidFill>
              <a:srgbClr val="FF0000"/>
            </a:solidFill>
            <a:prstDash val="dash"/>
            <a:headEnd type="none" w="med" len="med"/>
            <a:tailEnd type="triangle" w="med" len="med"/>
          </a:ln>
          <a:effectLst/>
        </p:spPr>
      </p:cxnSp>
      <p:sp>
        <p:nvSpPr>
          <p:cNvPr id="165" name="文本框 164"/>
          <p:cNvSpPr txBox="1"/>
          <p:nvPr/>
        </p:nvSpPr>
        <p:spPr>
          <a:xfrm>
            <a:off x="6714406" y="4757751"/>
            <a:ext cx="328231" cy="1190743"/>
          </a:xfrm>
          <a:prstGeom prst="rect">
            <a:avLst/>
          </a:prstGeom>
          <a:noFill/>
        </p:spPr>
        <p:txBody>
          <a:bodyPr vert="eaVert" wrap="square" rtlCol="0">
            <a:spAutoFit/>
          </a:bodyPr>
          <a:lstStyle/>
          <a:p>
            <a:r>
              <a:rPr lang="zh-CN" altLang="en-US" sz="933" dirty="0">
                <a:latin typeface="微软雅黑" panose="020B0503020204020204" pitchFamily="34" charset="-122"/>
                <a:ea typeface="微软雅黑" panose="020B0503020204020204" pitchFamily="34" charset="-122"/>
              </a:rPr>
              <a:t>设备流量上报</a:t>
            </a:r>
          </a:p>
        </p:txBody>
      </p:sp>
      <p:cxnSp>
        <p:nvCxnSpPr>
          <p:cNvPr id="166" name="直接箭头连接符 165"/>
          <p:cNvCxnSpPr/>
          <p:nvPr/>
        </p:nvCxnSpPr>
        <p:spPr>
          <a:xfrm flipV="1">
            <a:off x="6603719" y="4491710"/>
            <a:ext cx="0" cy="1108253"/>
          </a:xfrm>
          <a:prstGeom prst="straightConnector1">
            <a:avLst/>
          </a:prstGeom>
          <a:noFill/>
          <a:ln w="12700" cap="flat" cmpd="sng" algn="ctr">
            <a:solidFill>
              <a:srgbClr val="FF0000"/>
            </a:solidFill>
            <a:prstDash val="dash"/>
            <a:headEnd type="none" w="med" len="med"/>
            <a:tailEnd type="triangle" w="med" len="med"/>
          </a:ln>
          <a:effectLst/>
        </p:spPr>
      </p:cxnSp>
      <p:sp>
        <p:nvSpPr>
          <p:cNvPr id="167" name="文本框 166"/>
          <p:cNvSpPr txBox="1"/>
          <p:nvPr/>
        </p:nvSpPr>
        <p:spPr>
          <a:xfrm>
            <a:off x="9467078" y="4897171"/>
            <a:ext cx="328231" cy="1190743"/>
          </a:xfrm>
          <a:prstGeom prst="rect">
            <a:avLst/>
          </a:prstGeom>
          <a:noFill/>
        </p:spPr>
        <p:txBody>
          <a:bodyPr vert="eaVert" wrap="square" rtlCol="0">
            <a:spAutoFit/>
          </a:bodyPr>
          <a:lstStyle/>
          <a:p>
            <a:r>
              <a:rPr lang="zh-CN" altLang="en-US" sz="933" dirty="0">
                <a:latin typeface="微软雅黑" panose="020B0503020204020204" pitchFamily="34" charset="-122"/>
                <a:ea typeface="微软雅黑" panose="020B0503020204020204" pitchFamily="34" charset="-122"/>
              </a:rPr>
              <a:t>设备威胁上报</a:t>
            </a:r>
          </a:p>
        </p:txBody>
      </p:sp>
      <p:cxnSp>
        <p:nvCxnSpPr>
          <p:cNvPr id="168" name="直接箭头连接符 167"/>
          <p:cNvCxnSpPr/>
          <p:nvPr/>
        </p:nvCxnSpPr>
        <p:spPr>
          <a:xfrm flipV="1">
            <a:off x="9356391" y="4628303"/>
            <a:ext cx="0" cy="1108253"/>
          </a:xfrm>
          <a:prstGeom prst="straightConnector1">
            <a:avLst/>
          </a:prstGeom>
          <a:noFill/>
          <a:ln w="12700" cap="flat" cmpd="sng" algn="ctr">
            <a:solidFill>
              <a:srgbClr val="FF0000"/>
            </a:solidFill>
            <a:prstDash val="dash"/>
            <a:headEnd type="none" w="med" len="med"/>
            <a:tailEnd type="triangle" w="med" len="med"/>
          </a:ln>
          <a:effectLst/>
        </p:spPr>
      </p:cxnSp>
      <p:grpSp>
        <p:nvGrpSpPr>
          <p:cNvPr id="169" name="组合 168"/>
          <p:cNvGrpSpPr/>
          <p:nvPr/>
        </p:nvGrpSpPr>
        <p:grpSpPr>
          <a:xfrm>
            <a:off x="1737233" y="4558574"/>
            <a:ext cx="471796" cy="1460537"/>
            <a:chOff x="5385078" y="2755270"/>
            <a:chExt cx="353847" cy="2073870"/>
          </a:xfrm>
        </p:grpSpPr>
        <p:cxnSp>
          <p:nvCxnSpPr>
            <p:cNvPr id="170" name="直接箭头连接符 169"/>
            <p:cNvCxnSpPr/>
            <p:nvPr/>
          </p:nvCxnSpPr>
          <p:spPr>
            <a:xfrm>
              <a:off x="5413055" y="2755270"/>
              <a:ext cx="10992" cy="1552977"/>
            </a:xfrm>
            <a:prstGeom prst="straightConnector1">
              <a:avLst/>
            </a:prstGeom>
            <a:noFill/>
            <a:ln w="12700" cap="flat" cmpd="sng" algn="ctr">
              <a:solidFill>
                <a:srgbClr val="00B050"/>
              </a:solidFill>
              <a:prstDash val="dash"/>
              <a:headEnd type="none" w="med" len="med"/>
              <a:tailEnd type="triangle" w="med" len="med"/>
            </a:ln>
            <a:effectLst/>
          </p:spPr>
        </p:cxnSp>
        <p:sp>
          <p:nvSpPr>
            <p:cNvPr id="171" name="文本框 170"/>
            <p:cNvSpPr txBox="1"/>
            <p:nvPr/>
          </p:nvSpPr>
          <p:spPr>
            <a:xfrm>
              <a:off x="5385078" y="3138360"/>
              <a:ext cx="353847" cy="1690780"/>
            </a:xfrm>
            <a:prstGeom prst="rect">
              <a:avLst/>
            </a:prstGeom>
            <a:noFill/>
          </p:spPr>
          <p:txBody>
            <a:bodyPr vert="eaVert" wrap="square" rtlCol="0">
              <a:spAutoFit/>
            </a:bodyPr>
            <a:lstStyle/>
            <a:p>
              <a:r>
                <a:rPr lang="zh-CN" altLang="en-US" sz="933" dirty="0">
                  <a:latin typeface="微软雅黑" panose="020B0503020204020204" pitchFamily="34" charset="-122"/>
                  <a:ea typeface="微软雅黑" panose="020B0503020204020204" pitchFamily="34" charset="-122"/>
                </a:rPr>
                <a:t>设备配置管理</a:t>
              </a:r>
              <a:endParaRPr lang="en-US" altLang="zh-CN" sz="933" dirty="0">
                <a:latin typeface="微软雅黑" panose="020B0503020204020204" pitchFamily="34" charset="-122"/>
                <a:ea typeface="微软雅黑" panose="020B0503020204020204" pitchFamily="34" charset="-122"/>
              </a:endParaRPr>
            </a:p>
            <a:p>
              <a:endParaRPr lang="zh-CN" altLang="en-US" sz="933" dirty="0">
                <a:latin typeface="微软雅黑" panose="020B0503020204020204" pitchFamily="34" charset="-122"/>
                <a:ea typeface="微软雅黑" panose="020B0503020204020204" pitchFamily="34" charset="-122"/>
              </a:endParaRPr>
            </a:p>
          </p:txBody>
        </p:sp>
      </p:grpSp>
      <p:grpSp>
        <p:nvGrpSpPr>
          <p:cNvPr id="172" name="组合 171"/>
          <p:cNvGrpSpPr/>
          <p:nvPr/>
        </p:nvGrpSpPr>
        <p:grpSpPr>
          <a:xfrm>
            <a:off x="4489607" y="4514353"/>
            <a:ext cx="434494" cy="1460537"/>
            <a:chOff x="5413055" y="2755270"/>
            <a:chExt cx="325871" cy="2073870"/>
          </a:xfrm>
        </p:grpSpPr>
        <p:cxnSp>
          <p:nvCxnSpPr>
            <p:cNvPr id="173" name="直接箭头连接符 172"/>
            <p:cNvCxnSpPr/>
            <p:nvPr/>
          </p:nvCxnSpPr>
          <p:spPr>
            <a:xfrm>
              <a:off x="5413055" y="2755270"/>
              <a:ext cx="10992" cy="1552977"/>
            </a:xfrm>
            <a:prstGeom prst="straightConnector1">
              <a:avLst/>
            </a:prstGeom>
            <a:noFill/>
            <a:ln w="12700" cap="flat" cmpd="sng" algn="ctr">
              <a:solidFill>
                <a:srgbClr val="00B050"/>
              </a:solidFill>
              <a:prstDash val="dash"/>
              <a:headEnd type="none" w="med" len="med"/>
              <a:tailEnd type="triangle" w="med" len="med"/>
            </a:ln>
            <a:effectLst/>
          </p:spPr>
        </p:cxnSp>
        <p:sp>
          <p:nvSpPr>
            <p:cNvPr id="174" name="文本框 173"/>
            <p:cNvSpPr txBox="1"/>
            <p:nvPr/>
          </p:nvSpPr>
          <p:spPr>
            <a:xfrm>
              <a:off x="5492753" y="3138360"/>
              <a:ext cx="246173" cy="1690780"/>
            </a:xfrm>
            <a:prstGeom prst="rect">
              <a:avLst/>
            </a:prstGeom>
            <a:noFill/>
          </p:spPr>
          <p:txBody>
            <a:bodyPr vert="eaVert" wrap="square" rtlCol="0">
              <a:spAutoFit/>
            </a:bodyPr>
            <a:lstStyle/>
            <a:p>
              <a:r>
                <a:rPr lang="zh-CN" altLang="en-US" sz="933" dirty="0">
                  <a:latin typeface="微软雅黑" panose="020B0503020204020204" pitchFamily="34" charset="-122"/>
                  <a:ea typeface="微软雅黑" panose="020B0503020204020204" pitchFamily="34" charset="-122"/>
                </a:rPr>
                <a:t>设备状态监控</a:t>
              </a:r>
            </a:p>
          </p:txBody>
        </p:sp>
      </p:grpSp>
      <p:grpSp>
        <p:nvGrpSpPr>
          <p:cNvPr id="175" name="组合 174"/>
          <p:cNvGrpSpPr/>
          <p:nvPr/>
        </p:nvGrpSpPr>
        <p:grpSpPr>
          <a:xfrm>
            <a:off x="7094949" y="4478562"/>
            <a:ext cx="434494" cy="1460537"/>
            <a:chOff x="5413055" y="2755270"/>
            <a:chExt cx="325871" cy="2073870"/>
          </a:xfrm>
        </p:grpSpPr>
        <p:cxnSp>
          <p:nvCxnSpPr>
            <p:cNvPr id="176" name="直接箭头连接符 175"/>
            <p:cNvCxnSpPr/>
            <p:nvPr/>
          </p:nvCxnSpPr>
          <p:spPr>
            <a:xfrm>
              <a:off x="5413055" y="2755270"/>
              <a:ext cx="10992" cy="1552977"/>
            </a:xfrm>
            <a:prstGeom prst="straightConnector1">
              <a:avLst/>
            </a:prstGeom>
            <a:noFill/>
            <a:ln w="12700" cap="flat" cmpd="sng" algn="ctr">
              <a:solidFill>
                <a:srgbClr val="00B050"/>
              </a:solidFill>
              <a:prstDash val="dash"/>
              <a:headEnd type="none" w="med" len="med"/>
              <a:tailEnd type="triangle" w="med" len="med"/>
            </a:ln>
            <a:effectLst/>
          </p:spPr>
        </p:cxnSp>
        <p:sp>
          <p:nvSpPr>
            <p:cNvPr id="177" name="文本框 176"/>
            <p:cNvSpPr txBox="1"/>
            <p:nvPr/>
          </p:nvSpPr>
          <p:spPr>
            <a:xfrm>
              <a:off x="5492753" y="3138360"/>
              <a:ext cx="246173" cy="1690780"/>
            </a:xfrm>
            <a:prstGeom prst="rect">
              <a:avLst/>
            </a:prstGeom>
            <a:noFill/>
          </p:spPr>
          <p:txBody>
            <a:bodyPr vert="eaVert" wrap="square" rtlCol="0">
              <a:spAutoFit/>
            </a:bodyPr>
            <a:lstStyle/>
            <a:p>
              <a:r>
                <a:rPr lang="zh-CN" altLang="en-US" sz="933" dirty="0">
                  <a:latin typeface="微软雅黑" panose="020B0503020204020204" pitchFamily="34" charset="-122"/>
                  <a:ea typeface="微软雅黑" panose="020B0503020204020204" pitchFamily="34" charset="-122"/>
                </a:rPr>
                <a:t>设备故障恢复</a:t>
              </a:r>
            </a:p>
          </p:txBody>
        </p:sp>
      </p:grpSp>
      <p:grpSp>
        <p:nvGrpSpPr>
          <p:cNvPr id="178" name="组合 177"/>
          <p:cNvGrpSpPr/>
          <p:nvPr/>
        </p:nvGrpSpPr>
        <p:grpSpPr>
          <a:xfrm>
            <a:off x="9825291" y="4682017"/>
            <a:ext cx="434494" cy="1460537"/>
            <a:chOff x="5413055" y="2755270"/>
            <a:chExt cx="325871" cy="2073870"/>
          </a:xfrm>
        </p:grpSpPr>
        <p:cxnSp>
          <p:nvCxnSpPr>
            <p:cNvPr id="179" name="直接箭头连接符 178"/>
            <p:cNvCxnSpPr/>
            <p:nvPr/>
          </p:nvCxnSpPr>
          <p:spPr>
            <a:xfrm>
              <a:off x="5413055" y="2755270"/>
              <a:ext cx="10992" cy="1552977"/>
            </a:xfrm>
            <a:prstGeom prst="straightConnector1">
              <a:avLst/>
            </a:prstGeom>
            <a:noFill/>
            <a:ln w="12700" cap="flat" cmpd="sng" algn="ctr">
              <a:solidFill>
                <a:srgbClr val="00B050"/>
              </a:solidFill>
              <a:prstDash val="dash"/>
              <a:headEnd type="none" w="med" len="med"/>
              <a:tailEnd type="triangle" w="med" len="med"/>
            </a:ln>
            <a:effectLst/>
          </p:spPr>
        </p:cxnSp>
        <p:sp>
          <p:nvSpPr>
            <p:cNvPr id="180" name="文本框 179"/>
            <p:cNvSpPr txBox="1"/>
            <p:nvPr/>
          </p:nvSpPr>
          <p:spPr>
            <a:xfrm>
              <a:off x="5492753" y="3138360"/>
              <a:ext cx="246173" cy="1690780"/>
            </a:xfrm>
            <a:prstGeom prst="rect">
              <a:avLst/>
            </a:prstGeom>
            <a:noFill/>
          </p:spPr>
          <p:txBody>
            <a:bodyPr vert="eaVert" wrap="square" rtlCol="0">
              <a:spAutoFit/>
            </a:bodyPr>
            <a:lstStyle/>
            <a:p>
              <a:r>
                <a:rPr lang="zh-CN" altLang="en-US" sz="933" dirty="0">
                  <a:latin typeface="微软雅黑" panose="020B0503020204020204" pitchFamily="34" charset="-122"/>
                  <a:ea typeface="微软雅黑" panose="020B0503020204020204" pitchFamily="34" charset="-122"/>
                </a:rPr>
                <a:t>设备响应联动</a:t>
              </a:r>
            </a:p>
          </p:txBody>
        </p:sp>
      </p:grpSp>
      <p:sp>
        <p:nvSpPr>
          <p:cNvPr id="181" name="云形 180"/>
          <p:cNvSpPr/>
          <p:nvPr/>
        </p:nvSpPr>
        <p:spPr bwMode="auto">
          <a:xfrm>
            <a:off x="10751024" y="1883681"/>
            <a:ext cx="1270667" cy="4521420"/>
          </a:xfrm>
          <a:prstGeom prst="cloud">
            <a:avLst/>
          </a:prstGeom>
          <a:solidFill>
            <a:srgbClr val="FFFFFF">
              <a:lumMod val="85000"/>
            </a:srgbClr>
          </a:solidFill>
          <a:ln>
            <a:noFill/>
          </a:ln>
          <a:effectLst/>
        </p:spPr>
        <p:txBody>
          <a:bodyPr rtlCol="0" anchor="ctr">
            <a:scene3d>
              <a:camera prst="orthographicFront"/>
              <a:lightRig rig="threePt" dir="t"/>
            </a:scene3d>
            <a:sp3d>
              <a:contourClr>
                <a:srgbClr val="FFFFFF"/>
              </a:contourClr>
            </a:sp3d>
          </a:bodyPr>
          <a:lstStyle/>
          <a:p>
            <a:pPr algn="ctr" defTabSz="1219170" eaLnBrk="0" hangingPunct="0">
              <a:defRPr/>
            </a:pPr>
            <a:endParaRPr lang="zh-CN" altLang="en-US" sz="1200" kern="0">
              <a:solidFill>
                <a:srgbClr val="000000"/>
              </a:solidFill>
              <a:latin typeface="微软雅黑" panose="020B0503020204020204" pitchFamily="34" charset="-122"/>
              <a:ea typeface="微软雅黑" panose="020B0503020204020204" pitchFamily="34" charset="-122"/>
            </a:endParaRPr>
          </a:p>
        </p:txBody>
      </p:sp>
      <p:sp>
        <p:nvSpPr>
          <p:cNvPr id="182" name="Rectangle 68"/>
          <p:cNvSpPr>
            <a:spLocks noChangeArrowheads="1"/>
          </p:cNvSpPr>
          <p:nvPr/>
        </p:nvSpPr>
        <p:spPr bwMode="auto">
          <a:xfrm>
            <a:off x="11412274" y="3889372"/>
            <a:ext cx="346199" cy="1267819"/>
          </a:xfrm>
          <a:prstGeom prst="rect">
            <a:avLst/>
          </a:prstGeom>
          <a:solidFill>
            <a:srgbClr val="218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ctr" anchorCtr="0" compatLnSpc="1">
            <a:prstTxWarp prst="textNoShape">
              <a:avLst/>
            </a:prstTxWarp>
          </a:bodyPr>
          <a:lstStyle/>
          <a:p>
            <a:pPr algn="ctr" defTabSz="1219110"/>
            <a:r>
              <a:rPr lang="zh-CN" altLang="en-US" sz="1067">
                <a:solidFill>
                  <a:srgbClr val="FFFFFF"/>
                </a:solidFill>
                <a:latin typeface="微软雅黑" panose="020B0503020204020204" pitchFamily="34" charset="-122"/>
                <a:ea typeface="微软雅黑" panose="020B0503020204020204" pitchFamily="34" charset="-122"/>
              </a:rPr>
              <a:t>平台管理服务</a:t>
            </a:r>
            <a:endParaRPr lang="zh-CN" altLang="zh-CN" sz="1333" dirty="0">
              <a:latin typeface="微软雅黑" panose="020B0503020204020204" pitchFamily="34" charset="-122"/>
              <a:ea typeface="微软雅黑" panose="020B0503020204020204" pitchFamily="34" charset="-122"/>
            </a:endParaRPr>
          </a:p>
        </p:txBody>
      </p:sp>
      <p:sp>
        <p:nvSpPr>
          <p:cNvPr id="183" name="Rectangle 68"/>
          <p:cNvSpPr>
            <a:spLocks noChangeArrowheads="1"/>
          </p:cNvSpPr>
          <p:nvPr/>
        </p:nvSpPr>
        <p:spPr bwMode="auto">
          <a:xfrm>
            <a:off x="10956625" y="3876904"/>
            <a:ext cx="376208" cy="1280288"/>
          </a:xfrm>
          <a:prstGeom prst="rect">
            <a:avLst/>
          </a:prstGeom>
          <a:solidFill>
            <a:srgbClr val="218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ctr" anchorCtr="0" compatLnSpc="1">
            <a:prstTxWarp prst="textNoShape">
              <a:avLst/>
            </a:prstTxWarp>
          </a:bodyPr>
          <a:lstStyle/>
          <a:p>
            <a:pPr algn="ctr" defTabSz="1219110"/>
            <a:r>
              <a:rPr lang="zh-CN" altLang="zh-CN" sz="1067" dirty="0">
                <a:solidFill>
                  <a:srgbClr val="FFFFFF"/>
                </a:solidFill>
                <a:latin typeface="微软雅黑" panose="020B0503020204020204" pitchFamily="34" charset="-122"/>
                <a:ea typeface="微软雅黑" panose="020B0503020204020204" pitchFamily="34" charset="-122"/>
              </a:rPr>
              <a:t>安全</a:t>
            </a:r>
            <a:r>
              <a:rPr lang="zh-CN" altLang="en-US" sz="1067" dirty="0">
                <a:solidFill>
                  <a:srgbClr val="FFFFFF"/>
                </a:solidFill>
                <a:latin typeface="微软雅黑" panose="020B0503020204020204" pitchFamily="34" charset="-122"/>
                <a:ea typeface="微软雅黑" panose="020B0503020204020204" pitchFamily="34" charset="-122"/>
              </a:rPr>
              <a:t>运维服务</a:t>
            </a:r>
            <a:endParaRPr lang="zh-CN" altLang="zh-CN" sz="1333" dirty="0">
              <a:latin typeface="微软雅黑" panose="020B0503020204020204" pitchFamily="34" charset="-122"/>
              <a:ea typeface="微软雅黑" panose="020B0503020204020204" pitchFamily="34" charset="-122"/>
            </a:endParaRPr>
          </a:p>
        </p:txBody>
      </p:sp>
      <p:sp>
        <p:nvSpPr>
          <p:cNvPr id="184" name="Rectangle 68"/>
          <p:cNvSpPr>
            <a:spLocks noChangeArrowheads="1"/>
          </p:cNvSpPr>
          <p:nvPr/>
        </p:nvSpPr>
        <p:spPr bwMode="auto">
          <a:xfrm>
            <a:off x="11412274" y="2565209"/>
            <a:ext cx="346199" cy="1274551"/>
          </a:xfrm>
          <a:prstGeom prst="rect">
            <a:avLst/>
          </a:prstGeom>
          <a:solidFill>
            <a:srgbClr val="218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ctr" anchorCtr="0" compatLnSpc="1">
            <a:prstTxWarp prst="textNoShape">
              <a:avLst/>
            </a:prstTxWarp>
          </a:bodyPr>
          <a:lstStyle/>
          <a:p>
            <a:pPr algn="ctr" defTabSz="1219110"/>
            <a:r>
              <a:rPr lang="zh-CN" altLang="en-US" sz="1067">
                <a:solidFill>
                  <a:srgbClr val="FFFFFF"/>
                </a:solidFill>
                <a:latin typeface="微软雅黑" panose="020B0503020204020204" pitchFamily="34" charset="-122"/>
                <a:ea typeface="微软雅黑" panose="020B0503020204020204" pitchFamily="34" charset="-122"/>
              </a:rPr>
              <a:t>等保合规服务</a:t>
            </a:r>
            <a:endParaRPr lang="zh-CN" altLang="zh-CN" sz="1333" dirty="0">
              <a:latin typeface="微软雅黑" panose="020B0503020204020204" pitchFamily="34" charset="-122"/>
              <a:ea typeface="微软雅黑" panose="020B0503020204020204" pitchFamily="34" charset="-122"/>
            </a:endParaRPr>
          </a:p>
        </p:txBody>
      </p:sp>
      <p:sp>
        <p:nvSpPr>
          <p:cNvPr id="185" name="Rectangle 68"/>
          <p:cNvSpPr>
            <a:spLocks noChangeArrowheads="1"/>
          </p:cNvSpPr>
          <p:nvPr/>
        </p:nvSpPr>
        <p:spPr bwMode="auto">
          <a:xfrm>
            <a:off x="10956625" y="2565209"/>
            <a:ext cx="376208" cy="1274551"/>
          </a:xfrm>
          <a:prstGeom prst="rect">
            <a:avLst/>
          </a:prstGeom>
          <a:solidFill>
            <a:srgbClr val="218B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ctr" anchorCtr="0" compatLnSpc="1">
            <a:prstTxWarp prst="textNoShape">
              <a:avLst/>
            </a:prstTxWarp>
          </a:bodyPr>
          <a:lstStyle/>
          <a:p>
            <a:pPr algn="ctr" defTabSz="1219110"/>
            <a:r>
              <a:rPr lang="zh-CN" altLang="en-US" sz="1067" dirty="0">
                <a:solidFill>
                  <a:srgbClr val="FFFFFF"/>
                </a:solidFill>
                <a:latin typeface="微软雅黑" panose="020B0503020204020204" pitchFamily="34" charset="-122"/>
                <a:ea typeface="微软雅黑" panose="020B0503020204020204" pitchFamily="34" charset="-122"/>
              </a:rPr>
              <a:t>情报共享服务</a:t>
            </a:r>
            <a:endParaRPr lang="zh-CN" altLang="zh-CN" sz="1333" dirty="0">
              <a:latin typeface="微软雅黑" panose="020B0503020204020204" pitchFamily="34" charset="-122"/>
              <a:ea typeface="微软雅黑" panose="020B0503020204020204" pitchFamily="34" charset="-122"/>
            </a:endParaRPr>
          </a:p>
        </p:txBody>
      </p:sp>
      <p:sp>
        <p:nvSpPr>
          <p:cNvPr id="186" name="Rectangle 454"/>
          <p:cNvSpPr>
            <a:spLocks noChangeArrowheads="1"/>
          </p:cNvSpPr>
          <p:nvPr/>
        </p:nvSpPr>
        <p:spPr bwMode="auto">
          <a:xfrm>
            <a:off x="11126972" y="5288843"/>
            <a:ext cx="538677"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itchFamily="34" charset="0"/>
              </a:defRPr>
            </a:lvl1pPr>
            <a:lvl2pPr eaLnBrk="0" fontAlgn="base" hangingPunct="0">
              <a:spcBef>
                <a:spcPct val="0"/>
              </a:spcBef>
              <a:spcAft>
                <a:spcPct val="0"/>
              </a:spcAft>
              <a:defRPr>
                <a:solidFill>
                  <a:schemeClr val="tx1"/>
                </a:solidFill>
                <a:latin typeface="Arial" pitchFamily="34" charset="0"/>
              </a:defRPr>
            </a:lvl2pPr>
            <a:lvl3pPr eaLnBrk="0" fontAlgn="base" hangingPunct="0">
              <a:spcBef>
                <a:spcPct val="0"/>
              </a:spcBef>
              <a:spcAft>
                <a:spcPct val="0"/>
              </a:spcAft>
              <a:defRPr>
                <a:solidFill>
                  <a:schemeClr val="tx1"/>
                </a:solidFill>
                <a:latin typeface="Arial" pitchFamily="34" charset="0"/>
              </a:defRPr>
            </a:lvl3pPr>
            <a:lvl4pPr eaLnBrk="0" fontAlgn="base" hangingPunct="0">
              <a:spcBef>
                <a:spcPct val="0"/>
              </a:spcBef>
              <a:spcAft>
                <a:spcPct val="0"/>
              </a:spcAft>
              <a:defRPr>
                <a:solidFill>
                  <a:schemeClr val="tx1"/>
                </a:solidFill>
                <a:latin typeface="Arial" pitchFamily="34" charset="0"/>
              </a:defRPr>
            </a:lvl4pPr>
            <a:lvl5pPr eaLnBrk="0" fontAlgn="base" hangingPunct="0">
              <a:spcBef>
                <a:spcPct val="0"/>
              </a:spcBef>
              <a:spcAft>
                <a:spcPct val="0"/>
              </a:spcAft>
              <a:defRPr>
                <a:solidFill>
                  <a:schemeClr val="tx1"/>
                </a:solidFill>
                <a:latin typeface="Arial" pitchFamily="34" charset="0"/>
              </a:defRPr>
            </a:lvl5pPr>
            <a:lvl6pPr eaLnBrk="0" fontAlgn="base" hangingPunct="0">
              <a:spcBef>
                <a:spcPct val="0"/>
              </a:spcBef>
              <a:spcAft>
                <a:spcPct val="0"/>
              </a:spcAft>
              <a:defRPr>
                <a:solidFill>
                  <a:schemeClr val="tx1"/>
                </a:solidFill>
                <a:latin typeface="Arial" pitchFamily="34" charset="0"/>
              </a:defRPr>
            </a:lvl6pPr>
            <a:lvl7pPr eaLnBrk="0" fontAlgn="base" hangingPunct="0">
              <a:spcBef>
                <a:spcPct val="0"/>
              </a:spcBef>
              <a:spcAft>
                <a:spcPct val="0"/>
              </a:spcAft>
              <a:defRPr>
                <a:solidFill>
                  <a:schemeClr val="tx1"/>
                </a:solidFill>
                <a:latin typeface="Arial" pitchFamily="34" charset="0"/>
              </a:defRPr>
            </a:lvl7pPr>
            <a:lvl8pPr eaLnBrk="0" fontAlgn="base" hangingPunct="0">
              <a:spcBef>
                <a:spcPct val="0"/>
              </a:spcBef>
              <a:spcAft>
                <a:spcPct val="0"/>
              </a:spcAft>
              <a:defRPr>
                <a:solidFill>
                  <a:schemeClr val="tx1"/>
                </a:solidFill>
                <a:latin typeface="Arial" pitchFamily="34" charset="0"/>
              </a:defRPr>
            </a:lvl8pPr>
            <a:lvl9pPr eaLnBrk="0" fontAlgn="base" hangingPunct="0">
              <a:spcBef>
                <a:spcPct val="0"/>
              </a:spcBef>
              <a:spcAft>
                <a:spcPct val="0"/>
              </a:spcAft>
              <a:defRPr>
                <a:solidFill>
                  <a:schemeClr val="tx1"/>
                </a:solidFill>
                <a:latin typeface="Arial" pitchFamily="34" charset="0"/>
              </a:defRPr>
            </a:lvl9pPr>
          </a:lstStyle>
          <a:p>
            <a:pPr algn="ctr" defTabSz="1219170"/>
            <a:r>
              <a:rPr lang="zh-CN" altLang="en-US" sz="1600" b="1" dirty="0">
                <a:solidFill>
                  <a:srgbClr val="040000"/>
                </a:solidFill>
                <a:latin typeface="微软雅黑" pitchFamily="34" charset="-122"/>
                <a:ea typeface="微软雅黑" pitchFamily="34" charset="-122"/>
              </a:rPr>
              <a:t>安全服务</a:t>
            </a:r>
            <a:endParaRPr lang="zh-CN" altLang="zh-CN" sz="1600" dirty="0">
              <a:latin typeface="微软雅黑" panose="020B0503020204020204" pitchFamily="34" charset="-122"/>
              <a:ea typeface="微软雅黑" panose="020B0503020204020204" pitchFamily="34" charset="-122"/>
            </a:endParaRPr>
          </a:p>
        </p:txBody>
      </p:sp>
      <p:cxnSp>
        <p:nvCxnSpPr>
          <p:cNvPr id="187" name="直接箭头连接符 186"/>
          <p:cNvCxnSpPr/>
          <p:nvPr/>
        </p:nvCxnSpPr>
        <p:spPr>
          <a:xfrm flipH="1">
            <a:off x="5601467" y="2951738"/>
            <a:ext cx="18292" cy="731121"/>
          </a:xfrm>
          <a:prstGeom prst="straightConnector1">
            <a:avLst/>
          </a:prstGeom>
          <a:ln w="38100">
            <a:solidFill>
              <a:schemeClr val="accent5">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8" name="直接箭头连接符 187"/>
          <p:cNvCxnSpPr/>
          <p:nvPr/>
        </p:nvCxnSpPr>
        <p:spPr>
          <a:xfrm>
            <a:off x="3854828" y="2933148"/>
            <a:ext cx="1" cy="718573"/>
          </a:xfrm>
          <a:prstGeom prst="straightConnector1">
            <a:avLst/>
          </a:prstGeom>
          <a:ln w="38100">
            <a:solidFill>
              <a:schemeClr val="accent5">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9" name="Rectangle 40"/>
          <p:cNvSpPr>
            <a:spLocks noChangeArrowheads="1"/>
          </p:cNvSpPr>
          <p:nvPr/>
        </p:nvSpPr>
        <p:spPr bwMode="auto">
          <a:xfrm>
            <a:off x="6026600" y="3193442"/>
            <a:ext cx="137276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10"/>
            <a:r>
              <a:rPr lang="zh-CN" altLang="en-US" sz="1200" dirty="0">
                <a:latin typeface="微软雅黑" panose="020B0503020204020204" pitchFamily="34" charset="-122"/>
                <a:ea typeface="微软雅黑" panose="020B0503020204020204" pitchFamily="34" charset="-122"/>
              </a:rPr>
              <a:t>威胁</a:t>
            </a:r>
            <a:r>
              <a:rPr lang="en-US" altLang="zh-CN" sz="1200"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风险</a:t>
            </a:r>
            <a:endParaRPr lang="zh-CN" altLang="zh-CN" sz="1467" dirty="0">
              <a:latin typeface="微软雅黑" panose="020B0503020204020204" pitchFamily="34" charset="-122"/>
              <a:ea typeface="微软雅黑" panose="020B0503020204020204" pitchFamily="34" charset="-122"/>
            </a:endParaRPr>
          </a:p>
        </p:txBody>
      </p:sp>
      <p:sp>
        <p:nvSpPr>
          <p:cNvPr id="190" name="Freeform 42"/>
          <p:cNvSpPr>
            <a:spLocks/>
          </p:cNvSpPr>
          <p:nvPr/>
        </p:nvSpPr>
        <p:spPr bwMode="auto">
          <a:xfrm>
            <a:off x="5874271" y="3226274"/>
            <a:ext cx="111111" cy="146469"/>
          </a:xfrm>
          <a:custGeom>
            <a:avLst/>
            <a:gdLst>
              <a:gd name="T0" fmla="*/ 62 w 62"/>
              <a:gd name="T1" fmla="*/ 42 h 84"/>
              <a:gd name="T2" fmla="*/ 26 w 62"/>
              <a:gd name="T3" fmla="*/ 0 h 84"/>
              <a:gd name="T4" fmla="*/ 0 w 62"/>
              <a:gd name="T5" fmla="*/ 0 h 84"/>
              <a:gd name="T6" fmla="*/ 34 w 62"/>
              <a:gd name="T7" fmla="*/ 42 h 84"/>
              <a:gd name="T8" fmla="*/ 0 w 62"/>
              <a:gd name="T9" fmla="*/ 84 h 84"/>
              <a:gd name="T10" fmla="*/ 26 w 62"/>
              <a:gd name="T11" fmla="*/ 84 h 84"/>
              <a:gd name="T12" fmla="*/ 62 w 62"/>
              <a:gd name="T13" fmla="*/ 42 h 84"/>
            </a:gdLst>
            <a:ahLst/>
            <a:cxnLst>
              <a:cxn ang="0">
                <a:pos x="T0" y="T1"/>
              </a:cxn>
              <a:cxn ang="0">
                <a:pos x="T2" y="T3"/>
              </a:cxn>
              <a:cxn ang="0">
                <a:pos x="T4" y="T5"/>
              </a:cxn>
              <a:cxn ang="0">
                <a:pos x="T6" y="T7"/>
              </a:cxn>
              <a:cxn ang="0">
                <a:pos x="T8" y="T9"/>
              </a:cxn>
              <a:cxn ang="0">
                <a:pos x="T10" y="T11"/>
              </a:cxn>
              <a:cxn ang="0">
                <a:pos x="T12" y="T13"/>
              </a:cxn>
            </a:cxnLst>
            <a:rect l="0" t="0" r="r" b="b"/>
            <a:pathLst>
              <a:path w="62" h="84">
                <a:moveTo>
                  <a:pt x="62" y="42"/>
                </a:moveTo>
                <a:lnTo>
                  <a:pt x="26" y="0"/>
                </a:lnTo>
                <a:lnTo>
                  <a:pt x="0" y="0"/>
                </a:lnTo>
                <a:lnTo>
                  <a:pt x="34" y="42"/>
                </a:lnTo>
                <a:lnTo>
                  <a:pt x="0" y="84"/>
                </a:lnTo>
                <a:lnTo>
                  <a:pt x="26" y="84"/>
                </a:lnTo>
                <a:lnTo>
                  <a:pt x="62" y="42"/>
                </a:lnTo>
                <a:close/>
              </a:path>
            </a:pathLst>
          </a:custGeom>
          <a:solidFill>
            <a:srgbClr val="E71F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600">
              <a:latin typeface="微软雅黑" panose="020B0503020204020204" pitchFamily="34" charset="-122"/>
              <a:ea typeface="微软雅黑" panose="020B0503020204020204" pitchFamily="34" charset="-122"/>
            </a:endParaRPr>
          </a:p>
        </p:txBody>
      </p:sp>
      <p:sp>
        <p:nvSpPr>
          <p:cNvPr id="191" name="Rectangle 50"/>
          <p:cNvSpPr>
            <a:spLocks noChangeArrowheads="1"/>
          </p:cNvSpPr>
          <p:nvPr/>
        </p:nvSpPr>
        <p:spPr bwMode="auto">
          <a:xfrm>
            <a:off x="4202316" y="3223920"/>
            <a:ext cx="61555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10"/>
            <a:r>
              <a:rPr lang="zh-CN" altLang="en-US" sz="1200" dirty="0">
                <a:latin typeface="微软雅黑" panose="020B0503020204020204" pitchFamily="34" charset="-122"/>
                <a:ea typeface="微软雅黑" panose="020B0503020204020204" pitchFamily="34" charset="-122"/>
              </a:rPr>
              <a:t>配置信息</a:t>
            </a:r>
            <a:endParaRPr lang="zh-CN" altLang="zh-CN" sz="1467" dirty="0">
              <a:latin typeface="微软雅黑" panose="020B0503020204020204" pitchFamily="34" charset="-122"/>
              <a:ea typeface="微软雅黑" panose="020B0503020204020204" pitchFamily="34" charset="-122"/>
            </a:endParaRPr>
          </a:p>
        </p:txBody>
      </p:sp>
      <p:sp>
        <p:nvSpPr>
          <p:cNvPr id="192" name="Freeform 54"/>
          <p:cNvSpPr>
            <a:spLocks/>
          </p:cNvSpPr>
          <p:nvPr/>
        </p:nvSpPr>
        <p:spPr bwMode="auto">
          <a:xfrm>
            <a:off x="4023236" y="3230354"/>
            <a:ext cx="112904" cy="144725"/>
          </a:xfrm>
          <a:custGeom>
            <a:avLst/>
            <a:gdLst>
              <a:gd name="T0" fmla="*/ 63 w 63"/>
              <a:gd name="T1" fmla="*/ 42 h 83"/>
              <a:gd name="T2" fmla="*/ 27 w 63"/>
              <a:gd name="T3" fmla="*/ 0 h 83"/>
              <a:gd name="T4" fmla="*/ 0 w 63"/>
              <a:gd name="T5" fmla="*/ 0 h 83"/>
              <a:gd name="T6" fmla="*/ 34 w 63"/>
              <a:gd name="T7" fmla="*/ 42 h 83"/>
              <a:gd name="T8" fmla="*/ 0 w 63"/>
              <a:gd name="T9" fmla="*/ 83 h 83"/>
              <a:gd name="T10" fmla="*/ 27 w 63"/>
              <a:gd name="T11" fmla="*/ 83 h 83"/>
              <a:gd name="T12" fmla="*/ 63 w 63"/>
              <a:gd name="T13" fmla="*/ 42 h 83"/>
            </a:gdLst>
            <a:ahLst/>
            <a:cxnLst>
              <a:cxn ang="0">
                <a:pos x="T0" y="T1"/>
              </a:cxn>
              <a:cxn ang="0">
                <a:pos x="T2" y="T3"/>
              </a:cxn>
              <a:cxn ang="0">
                <a:pos x="T4" y="T5"/>
              </a:cxn>
              <a:cxn ang="0">
                <a:pos x="T6" y="T7"/>
              </a:cxn>
              <a:cxn ang="0">
                <a:pos x="T8" y="T9"/>
              </a:cxn>
              <a:cxn ang="0">
                <a:pos x="T10" y="T11"/>
              </a:cxn>
              <a:cxn ang="0">
                <a:pos x="T12" y="T13"/>
              </a:cxn>
            </a:cxnLst>
            <a:rect l="0" t="0" r="r" b="b"/>
            <a:pathLst>
              <a:path w="63" h="83">
                <a:moveTo>
                  <a:pt x="63" y="42"/>
                </a:moveTo>
                <a:lnTo>
                  <a:pt x="27" y="0"/>
                </a:lnTo>
                <a:lnTo>
                  <a:pt x="0" y="0"/>
                </a:lnTo>
                <a:lnTo>
                  <a:pt x="34" y="42"/>
                </a:lnTo>
                <a:lnTo>
                  <a:pt x="0" y="83"/>
                </a:lnTo>
                <a:lnTo>
                  <a:pt x="27" y="83"/>
                </a:lnTo>
                <a:lnTo>
                  <a:pt x="63" y="42"/>
                </a:lnTo>
                <a:close/>
              </a:path>
            </a:pathLst>
          </a:custGeom>
          <a:solidFill>
            <a:srgbClr val="E71F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467">
              <a:latin typeface="微软雅黑" panose="020B0503020204020204" pitchFamily="34" charset="-122"/>
              <a:ea typeface="微软雅黑" panose="020B0503020204020204" pitchFamily="34" charset="-122"/>
            </a:endParaRPr>
          </a:p>
        </p:txBody>
      </p:sp>
      <p:cxnSp>
        <p:nvCxnSpPr>
          <p:cNvPr id="193" name="直接箭头连接符 192"/>
          <p:cNvCxnSpPr/>
          <p:nvPr/>
        </p:nvCxnSpPr>
        <p:spPr>
          <a:xfrm>
            <a:off x="1968149" y="3019082"/>
            <a:ext cx="1" cy="718573"/>
          </a:xfrm>
          <a:prstGeom prst="straightConnector1">
            <a:avLst/>
          </a:prstGeom>
          <a:ln w="38100">
            <a:solidFill>
              <a:schemeClr val="accent5">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4" name="Rectangle 50"/>
          <p:cNvSpPr>
            <a:spLocks noChangeArrowheads="1"/>
          </p:cNvSpPr>
          <p:nvPr/>
        </p:nvSpPr>
        <p:spPr bwMode="auto">
          <a:xfrm>
            <a:off x="2272221" y="3239503"/>
            <a:ext cx="98905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10"/>
            <a:r>
              <a:rPr lang="zh-CN" altLang="en-US" sz="1200" dirty="0">
                <a:latin typeface="微软雅黑" panose="020B0503020204020204" pitchFamily="34" charset="-122"/>
                <a:ea typeface="微软雅黑" panose="020B0503020204020204" pitchFamily="34" charset="-122"/>
              </a:rPr>
              <a:t>日志</a:t>
            </a:r>
            <a:r>
              <a:rPr lang="en-US" altLang="zh-CN" sz="1200"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策略信息</a:t>
            </a:r>
            <a:endParaRPr lang="zh-CN" altLang="zh-CN" sz="1467" dirty="0">
              <a:latin typeface="微软雅黑" panose="020B0503020204020204" pitchFamily="34" charset="-122"/>
              <a:ea typeface="微软雅黑" panose="020B0503020204020204" pitchFamily="34" charset="-122"/>
            </a:endParaRPr>
          </a:p>
        </p:txBody>
      </p:sp>
      <p:sp>
        <p:nvSpPr>
          <p:cNvPr id="195" name="Freeform 54"/>
          <p:cNvSpPr>
            <a:spLocks/>
          </p:cNvSpPr>
          <p:nvPr/>
        </p:nvSpPr>
        <p:spPr bwMode="auto">
          <a:xfrm>
            <a:off x="2080107" y="3285423"/>
            <a:ext cx="112904" cy="141591"/>
          </a:xfrm>
          <a:custGeom>
            <a:avLst/>
            <a:gdLst>
              <a:gd name="T0" fmla="*/ 63 w 63"/>
              <a:gd name="T1" fmla="*/ 42 h 83"/>
              <a:gd name="T2" fmla="*/ 27 w 63"/>
              <a:gd name="T3" fmla="*/ 0 h 83"/>
              <a:gd name="T4" fmla="*/ 0 w 63"/>
              <a:gd name="T5" fmla="*/ 0 h 83"/>
              <a:gd name="T6" fmla="*/ 34 w 63"/>
              <a:gd name="T7" fmla="*/ 42 h 83"/>
              <a:gd name="T8" fmla="*/ 0 w 63"/>
              <a:gd name="T9" fmla="*/ 83 h 83"/>
              <a:gd name="T10" fmla="*/ 27 w 63"/>
              <a:gd name="T11" fmla="*/ 83 h 83"/>
              <a:gd name="T12" fmla="*/ 63 w 63"/>
              <a:gd name="T13" fmla="*/ 42 h 83"/>
            </a:gdLst>
            <a:ahLst/>
            <a:cxnLst>
              <a:cxn ang="0">
                <a:pos x="T0" y="T1"/>
              </a:cxn>
              <a:cxn ang="0">
                <a:pos x="T2" y="T3"/>
              </a:cxn>
              <a:cxn ang="0">
                <a:pos x="T4" y="T5"/>
              </a:cxn>
              <a:cxn ang="0">
                <a:pos x="T6" y="T7"/>
              </a:cxn>
              <a:cxn ang="0">
                <a:pos x="T8" y="T9"/>
              </a:cxn>
              <a:cxn ang="0">
                <a:pos x="T10" y="T11"/>
              </a:cxn>
              <a:cxn ang="0">
                <a:pos x="T12" y="T13"/>
              </a:cxn>
            </a:cxnLst>
            <a:rect l="0" t="0" r="r" b="b"/>
            <a:pathLst>
              <a:path w="63" h="83">
                <a:moveTo>
                  <a:pt x="63" y="42"/>
                </a:moveTo>
                <a:lnTo>
                  <a:pt x="27" y="0"/>
                </a:lnTo>
                <a:lnTo>
                  <a:pt x="0" y="0"/>
                </a:lnTo>
                <a:lnTo>
                  <a:pt x="34" y="42"/>
                </a:lnTo>
                <a:lnTo>
                  <a:pt x="0" y="83"/>
                </a:lnTo>
                <a:lnTo>
                  <a:pt x="27" y="83"/>
                </a:lnTo>
                <a:lnTo>
                  <a:pt x="63" y="42"/>
                </a:lnTo>
                <a:close/>
              </a:path>
            </a:pathLst>
          </a:custGeom>
          <a:solidFill>
            <a:srgbClr val="E71F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467">
              <a:latin typeface="微软雅黑" panose="020B0503020204020204" pitchFamily="34" charset="-122"/>
              <a:ea typeface="微软雅黑" panose="020B0503020204020204" pitchFamily="34" charset="-122"/>
            </a:endParaRPr>
          </a:p>
        </p:txBody>
      </p:sp>
      <p:cxnSp>
        <p:nvCxnSpPr>
          <p:cNvPr id="196" name="直接箭头连接符 195"/>
          <p:cNvCxnSpPr/>
          <p:nvPr/>
        </p:nvCxnSpPr>
        <p:spPr>
          <a:xfrm>
            <a:off x="8913870" y="3027928"/>
            <a:ext cx="1" cy="718573"/>
          </a:xfrm>
          <a:prstGeom prst="straightConnector1">
            <a:avLst/>
          </a:prstGeom>
          <a:ln w="38100">
            <a:solidFill>
              <a:schemeClr val="accent5">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7" name="Rectangle 50"/>
          <p:cNvSpPr>
            <a:spLocks noChangeArrowheads="1"/>
          </p:cNvSpPr>
          <p:nvPr/>
        </p:nvSpPr>
        <p:spPr bwMode="auto">
          <a:xfrm>
            <a:off x="9217942" y="3248350"/>
            <a:ext cx="61555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10"/>
            <a:r>
              <a:rPr lang="zh-CN" altLang="en-US" sz="1200" dirty="0">
                <a:latin typeface="微软雅黑" panose="020B0503020204020204" pitchFamily="34" charset="-122"/>
                <a:ea typeface="微软雅黑" panose="020B0503020204020204" pitchFamily="34" charset="-122"/>
              </a:rPr>
              <a:t>业务信息</a:t>
            </a:r>
            <a:endParaRPr lang="zh-CN" altLang="zh-CN" sz="1467" dirty="0">
              <a:latin typeface="微软雅黑" panose="020B0503020204020204" pitchFamily="34" charset="-122"/>
              <a:ea typeface="微软雅黑" panose="020B0503020204020204" pitchFamily="34" charset="-122"/>
            </a:endParaRPr>
          </a:p>
        </p:txBody>
      </p:sp>
      <p:sp>
        <p:nvSpPr>
          <p:cNvPr id="198" name="Freeform 54"/>
          <p:cNvSpPr>
            <a:spLocks/>
          </p:cNvSpPr>
          <p:nvPr/>
        </p:nvSpPr>
        <p:spPr bwMode="auto">
          <a:xfrm>
            <a:off x="9025828" y="3294270"/>
            <a:ext cx="112904" cy="141591"/>
          </a:xfrm>
          <a:custGeom>
            <a:avLst/>
            <a:gdLst>
              <a:gd name="T0" fmla="*/ 63 w 63"/>
              <a:gd name="T1" fmla="*/ 42 h 83"/>
              <a:gd name="T2" fmla="*/ 27 w 63"/>
              <a:gd name="T3" fmla="*/ 0 h 83"/>
              <a:gd name="T4" fmla="*/ 0 w 63"/>
              <a:gd name="T5" fmla="*/ 0 h 83"/>
              <a:gd name="T6" fmla="*/ 34 w 63"/>
              <a:gd name="T7" fmla="*/ 42 h 83"/>
              <a:gd name="T8" fmla="*/ 0 w 63"/>
              <a:gd name="T9" fmla="*/ 83 h 83"/>
              <a:gd name="T10" fmla="*/ 27 w 63"/>
              <a:gd name="T11" fmla="*/ 83 h 83"/>
              <a:gd name="T12" fmla="*/ 63 w 63"/>
              <a:gd name="T13" fmla="*/ 42 h 83"/>
            </a:gdLst>
            <a:ahLst/>
            <a:cxnLst>
              <a:cxn ang="0">
                <a:pos x="T0" y="T1"/>
              </a:cxn>
              <a:cxn ang="0">
                <a:pos x="T2" y="T3"/>
              </a:cxn>
              <a:cxn ang="0">
                <a:pos x="T4" y="T5"/>
              </a:cxn>
              <a:cxn ang="0">
                <a:pos x="T6" y="T7"/>
              </a:cxn>
              <a:cxn ang="0">
                <a:pos x="T8" y="T9"/>
              </a:cxn>
              <a:cxn ang="0">
                <a:pos x="T10" y="T11"/>
              </a:cxn>
              <a:cxn ang="0">
                <a:pos x="T12" y="T13"/>
              </a:cxn>
            </a:cxnLst>
            <a:rect l="0" t="0" r="r" b="b"/>
            <a:pathLst>
              <a:path w="63" h="83">
                <a:moveTo>
                  <a:pt x="63" y="42"/>
                </a:moveTo>
                <a:lnTo>
                  <a:pt x="27" y="0"/>
                </a:lnTo>
                <a:lnTo>
                  <a:pt x="0" y="0"/>
                </a:lnTo>
                <a:lnTo>
                  <a:pt x="34" y="42"/>
                </a:lnTo>
                <a:lnTo>
                  <a:pt x="0" y="83"/>
                </a:lnTo>
                <a:lnTo>
                  <a:pt x="27" y="83"/>
                </a:lnTo>
                <a:lnTo>
                  <a:pt x="63" y="42"/>
                </a:lnTo>
                <a:close/>
              </a:path>
            </a:pathLst>
          </a:custGeom>
          <a:solidFill>
            <a:srgbClr val="E71F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467">
              <a:latin typeface="微软雅黑" panose="020B0503020204020204" pitchFamily="34" charset="-122"/>
              <a:ea typeface="微软雅黑" panose="020B0503020204020204" pitchFamily="34" charset="-122"/>
            </a:endParaRPr>
          </a:p>
        </p:txBody>
      </p:sp>
      <p:cxnSp>
        <p:nvCxnSpPr>
          <p:cNvPr id="199" name="直接箭头连接符 198"/>
          <p:cNvCxnSpPr/>
          <p:nvPr/>
        </p:nvCxnSpPr>
        <p:spPr>
          <a:xfrm flipV="1">
            <a:off x="10072813" y="5811079"/>
            <a:ext cx="611847" cy="3308"/>
          </a:xfrm>
          <a:prstGeom prst="straightConnector1">
            <a:avLst/>
          </a:prstGeom>
          <a:ln w="38100">
            <a:solidFill>
              <a:schemeClr val="accent5">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0" name="直接箭头连接符 199"/>
          <p:cNvCxnSpPr/>
          <p:nvPr/>
        </p:nvCxnSpPr>
        <p:spPr>
          <a:xfrm flipV="1">
            <a:off x="10282605" y="2552701"/>
            <a:ext cx="611847" cy="3308"/>
          </a:xfrm>
          <a:prstGeom prst="straightConnector1">
            <a:avLst/>
          </a:prstGeom>
          <a:ln w="38100">
            <a:solidFill>
              <a:schemeClr val="accent5">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1" name="直接箭头连接符 200"/>
          <p:cNvCxnSpPr/>
          <p:nvPr/>
        </p:nvCxnSpPr>
        <p:spPr>
          <a:xfrm flipV="1">
            <a:off x="10260805" y="4358951"/>
            <a:ext cx="611847" cy="3308"/>
          </a:xfrm>
          <a:prstGeom prst="straightConnector1">
            <a:avLst/>
          </a:prstGeom>
          <a:ln w="38100">
            <a:solidFill>
              <a:schemeClr val="accent5">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02" name="Rectangle 37"/>
          <p:cNvSpPr>
            <a:spLocks noChangeArrowheads="1"/>
          </p:cNvSpPr>
          <p:nvPr/>
        </p:nvSpPr>
        <p:spPr bwMode="auto">
          <a:xfrm>
            <a:off x="10449694" y="2659384"/>
            <a:ext cx="3624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10"/>
            <a:r>
              <a:rPr lang="zh-CN" altLang="en-US" sz="1200" dirty="0">
                <a:latin typeface="微软雅黑" panose="020B0503020204020204" pitchFamily="34" charset="-122"/>
                <a:ea typeface="微软雅黑" panose="020B0503020204020204" pitchFamily="34" charset="-122"/>
              </a:rPr>
              <a:t>情报协同</a:t>
            </a:r>
            <a:endParaRPr lang="zh-CN" altLang="zh-CN" sz="1467" dirty="0">
              <a:latin typeface="微软雅黑" panose="020B0503020204020204" pitchFamily="34" charset="-122"/>
              <a:ea typeface="微软雅黑" panose="020B0503020204020204" pitchFamily="34" charset="-122"/>
            </a:endParaRPr>
          </a:p>
        </p:txBody>
      </p:sp>
      <p:sp>
        <p:nvSpPr>
          <p:cNvPr id="203" name="Rectangle 37"/>
          <p:cNvSpPr>
            <a:spLocks noChangeArrowheads="1"/>
          </p:cNvSpPr>
          <p:nvPr/>
        </p:nvSpPr>
        <p:spPr bwMode="auto">
          <a:xfrm>
            <a:off x="10429413" y="4451332"/>
            <a:ext cx="3624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10"/>
            <a:r>
              <a:rPr lang="zh-CN" altLang="en-US" sz="1200" dirty="0">
                <a:latin typeface="微软雅黑" panose="020B0503020204020204" pitchFamily="34" charset="-122"/>
                <a:ea typeface="微软雅黑" panose="020B0503020204020204" pitchFamily="34" charset="-122"/>
              </a:rPr>
              <a:t>运维信息</a:t>
            </a:r>
            <a:endParaRPr lang="zh-CN" altLang="zh-CN" sz="1467" dirty="0">
              <a:latin typeface="微软雅黑" panose="020B0503020204020204" pitchFamily="34" charset="-122"/>
              <a:ea typeface="微软雅黑" panose="020B0503020204020204" pitchFamily="34" charset="-122"/>
            </a:endParaRPr>
          </a:p>
        </p:txBody>
      </p:sp>
      <p:sp>
        <p:nvSpPr>
          <p:cNvPr id="204" name="Rectangle 37"/>
          <p:cNvSpPr>
            <a:spLocks noChangeArrowheads="1"/>
          </p:cNvSpPr>
          <p:nvPr/>
        </p:nvSpPr>
        <p:spPr bwMode="auto">
          <a:xfrm>
            <a:off x="10248714" y="5894098"/>
            <a:ext cx="3624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10"/>
            <a:r>
              <a:rPr lang="zh-CN" altLang="en-US" sz="1200" dirty="0">
                <a:latin typeface="微软雅黑" panose="020B0503020204020204" pitchFamily="34" charset="-122"/>
                <a:ea typeface="微软雅黑" panose="020B0503020204020204" pitchFamily="34" charset="-122"/>
              </a:rPr>
              <a:t>基础服务</a:t>
            </a:r>
            <a:endParaRPr lang="zh-CN" altLang="zh-CN" sz="1467" dirty="0">
              <a:latin typeface="微软雅黑" panose="020B0503020204020204" pitchFamily="34" charset="-122"/>
              <a:ea typeface="微软雅黑" panose="020B0503020204020204" pitchFamily="34" charset="-122"/>
            </a:endParaRPr>
          </a:p>
        </p:txBody>
      </p:sp>
      <p:sp>
        <p:nvSpPr>
          <p:cNvPr id="205" name="Rectangle 68"/>
          <p:cNvSpPr>
            <a:spLocks noChangeArrowheads="1"/>
          </p:cNvSpPr>
          <p:nvPr/>
        </p:nvSpPr>
        <p:spPr bwMode="auto">
          <a:xfrm>
            <a:off x="1921160" y="5349214"/>
            <a:ext cx="2341413" cy="334785"/>
          </a:xfrm>
          <a:prstGeom prst="rect">
            <a:avLst/>
          </a:prstGeom>
          <a:solidFill>
            <a:srgbClr val="218BBF">
              <a:alpha val="22000"/>
            </a:srgbClr>
          </a:solidFill>
          <a:ln>
            <a:noFill/>
          </a:ln>
        </p:spPr>
        <p:txBody>
          <a:bodyPr vert="horz" wrap="square" lIns="121920" tIns="60960" rIns="121920" bIns="60960" numCol="1" anchor="t" anchorCtr="0" compatLnSpc="1">
            <a:prstTxWarp prst="textNoShape">
              <a:avLst/>
            </a:prstTxWarp>
          </a:bodyPr>
          <a:lstStyle/>
          <a:p>
            <a:pPr algn="ctr" defTabSz="1219110" eaLnBrk="0" hangingPunct="0"/>
            <a:r>
              <a:rPr lang="zh-CN" altLang="en-US" sz="1600" dirty="0">
                <a:latin typeface="微软雅黑" panose="020B0503020204020204" pitchFamily="34" charset="-122"/>
                <a:ea typeface="微软雅黑" panose="020B0503020204020204" pitchFamily="34" charset="-122"/>
              </a:rPr>
              <a:t>工控</a:t>
            </a:r>
            <a:r>
              <a:rPr lang="zh-CN" altLang="zh-CN" sz="1600" dirty="0">
                <a:latin typeface="微软雅黑" panose="020B0503020204020204" pitchFamily="34" charset="-122"/>
                <a:ea typeface="微软雅黑" panose="020B0503020204020204" pitchFamily="34" charset="-122"/>
              </a:rPr>
              <a:t>安全</a:t>
            </a:r>
          </a:p>
        </p:txBody>
      </p:sp>
      <p:sp>
        <p:nvSpPr>
          <p:cNvPr id="206" name="Rectangle 68"/>
          <p:cNvSpPr>
            <a:spLocks noChangeArrowheads="1"/>
          </p:cNvSpPr>
          <p:nvPr/>
        </p:nvSpPr>
        <p:spPr bwMode="auto">
          <a:xfrm>
            <a:off x="4465440" y="5349214"/>
            <a:ext cx="2341413" cy="334785"/>
          </a:xfrm>
          <a:prstGeom prst="rect">
            <a:avLst/>
          </a:prstGeom>
          <a:solidFill>
            <a:srgbClr val="218BBF">
              <a:alpha val="22000"/>
            </a:srgbClr>
          </a:solidFill>
          <a:ln>
            <a:noFill/>
          </a:ln>
        </p:spPr>
        <p:txBody>
          <a:bodyPr vert="horz" wrap="square" lIns="121920" tIns="60960" rIns="121920" bIns="60960" numCol="1" anchor="t" anchorCtr="0" compatLnSpc="1">
            <a:prstTxWarp prst="textNoShape">
              <a:avLst/>
            </a:prstTxWarp>
          </a:bodyPr>
          <a:lstStyle/>
          <a:p>
            <a:pPr algn="ctr" defTabSz="1219110" eaLnBrk="0" hangingPunct="0"/>
            <a:r>
              <a:rPr lang="zh-CN" altLang="en-US" sz="1600" dirty="0">
                <a:latin typeface="微软雅黑" panose="020B0503020204020204" pitchFamily="34" charset="-122"/>
                <a:ea typeface="微软雅黑" panose="020B0503020204020204" pitchFamily="34" charset="-122"/>
              </a:rPr>
              <a:t>终端准入</a:t>
            </a:r>
            <a:endParaRPr lang="zh-CN" altLang="zh-CN" sz="1600" dirty="0">
              <a:latin typeface="微软雅黑" panose="020B0503020204020204" pitchFamily="34" charset="-122"/>
              <a:ea typeface="微软雅黑" panose="020B0503020204020204" pitchFamily="34" charset="-122"/>
            </a:endParaRPr>
          </a:p>
        </p:txBody>
      </p:sp>
      <p:sp>
        <p:nvSpPr>
          <p:cNvPr id="207" name="Rectangle 68"/>
          <p:cNvSpPr>
            <a:spLocks noChangeArrowheads="1"/>
          </p:cNvSpPr>
          <p:nvPr/>
        </p:nvSpPr>
        <p:spPr bwMode="auto">
          <a:xfrm>
            <a:off x="7009719" y="5352944"/>
            <a:ext cx="2341413" cy="334785"/>
          </a:xfrm>
          <a:prstGeom prst="rect">
            <a:avLst/>
          </a:prstGeom>
          <a:solidFill>
            <a:srgbClr val="218BBF">
              <a:alpha val="22000"/>
            </a:srgbClr>
          </a:solidFill>
          <a:ln>
            <a:noFill/>
          </a:ln>
        </p:spPr>
        <p:txBody>
          <a:bodyPr vert="horz" wrap="square" lIns="121920" tIns="60960" rIns="121920" bIns="60960" numCol="1" anchor="t" anchorCtr="0" compatLnSpc="1">
            <a:prstTxWarp prst="textNoShape">
              <a:avLst/>
            </a:prstTxWarp>
          </a:bodyPr>
          <a:lstStyle/>
          <a:p>
            <a:pPr algn="ctr" defTabSz="1219110" eaLnBrk="0" hangingPunct="0"/>
            <a:r>
              <a:rPr lang="zh-CN" altLang="en-US" sz="1600" dirty="0">
                <a:latin typeface="微软雅黑" panose="020B0503020204020204" pitchFamily="34" charset="-122"/>
                <a:ea typeface="微软雅黑" panose="020B0503020204020204" pitchFamily="34" charset="-122"/>
              </a:rPr>
              <a:t>安全加固</a:t>
            </a:r>
            <a:endParaRPr lang="zh-CN" altLang="zh-CN" sz="16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工业互联网 </a:t>
            </a:r>
            <a:r>
              <a:rPr kumimoji="1" lang="en-US" altLang="zh-CN" dirty="0"/>
              <a:t>—</a:t>
            </a:r>
            <a:r>
              <a:rPr kumimoji="1" lang="zh-CN" altLang="en-US" dirty="0"/>
              <a:t> 创新变革方向</a:t>
            </a:r>
            <a:endParaRPr lang="zh-CN" altLang="en-US" dirty="0"/>
          </a:p>
        </p:txBody>
      </p:sp>
      <p:sp>
        <p:nvSpPr>
          <p:cNvPr id="91" name="文本框 3"/>
          <p:cNvSpPr txBox="1">
            <a:spLocks noChangeArrowheads="1"/>
          </p:cNvSpPr>
          <p:nvPr/>
        </p:nvSpPr>
        <p:spPr bwMode="auto">
          <a:xfrm>
            <a:off x="4075112" y="998538"/>
            <a:ext cx="319189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a:solidFill>
                  <a:srgbClr val="FF0000"/>
                </a:solidFill>
                <a:latin typeface="Microsoft YaHei Light" panose="020B0503020204020204" pitchFamily="34" charset="-122"/>
                <a:ea typeface="Microsoft YaHei Light" panose="020B0503020204020204" pitchFamily="34" charset="-122"/>
              </a:rPr>
              <a:t>工业互联网的核心是“数据”</a:t>
            </a:r>
          </a:p>
        </p:txBody>
      </p:sp>
      <p:sp>
        <p:nvSpPr>
          <p:cNvPr id="92" name="矩形 91"/>
          <p:cNvSpPr/>
          <p:nvPr/>
        </p:nvSpPr>
        <p:spPr>
          <a:xfrm>
            <a:off x="1524000" y="1590675"/>
            <a:ext cx="2173287" cy="668338"/>
          </a:xfrm>
          <a:prstGeom prst="rect">
            <a:avLst/>
          </a:prstGeom>
          <a:no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a:solidFill>
                  <a:srgbClr val="000000"/>
                </a:solidFill>
                <a:latin typeface="Microsoft YaHei Light" panose="020B0503020204020204" pitchFamily="34" charset="-122"/>
                <a:ea typeface="Microsoft YaHei Light" panose="020B0503020204020204" pitchFamily="34" charset="-122"/>
              </a:rPr>
              <a:t>更强数据采集能力</a:t>
            </a:r>
          </a:p>
        </p:txBody>
      </p:sp>
      <p:sp>
        <p:nvSpPr>
          <p:cNvPr id="93" name="矩形 92"/>
          <p:cNvSpPr/>
          <p:nvPr/>
        </p:nvSpPr>
        <p:spPr>
          <a:xfrm>
            <a:off x="3810000" y="1590675"/>
            <a:ext cx="2062162" cy="668338"/>
          </a:xfrm>
          <a:prstGeom prst="rect">
            <a:avLst/>
          </a:prstGeom>
          <a:no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a:solidFill>
                  <a:srgbClr val="000000"/>
                </a:solidFill>
                <a:latin typeface="Microsoft YaHei Light" panose="020B0503020204020204" pitchFamily="34" charset="-122"/>
                <a:ea typeface="Microsoft YaHei Light" panose="020B0503020204020204" pitchFamily="34" charset="-122"/>
              </a:rPr>
              <a:t>更大范围网络连接</a:t>
            </a:r>
          </a:p>
        </p:txBody>
      </p:sp>
      <p:sp>
        <p:nvSpPr>
          <p:cNvPr id="94" name="矩形 93"/>
          <p:cNvSpPr/>
          <p:nvPr/>
        </p:nvSpPr>
        <p:spPr>
          <a:xfrm>
            <a:off x="6096000" y="1590675"/>
            <a:ext cx="2062162" cy="668338"/>
          </a:xfrm>
          <a:prstGeom prst="rect">
            <a:avLst/>
          </a:prstGeom>
          <a:no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a:solidFill>
                  <a:srgbClr val="000000"/>
                </a:solidFill>
                <a:latin typeface="Microsoft YaHei Light" panose="020B0503020204020204" pitchFamily="34" charset="-122"/>
                <a:ea typeface="Microsoft YaHei Light" panose="020B0503020204020204" pitchFamily="34" charset="-122"/>
              </a:rPr>
              <a:t>更深层次的数据链打通</a:t>
            </a:r>
          </a:p>
        </p:txBody>
      </p:sp>
      <p:sp>
        <p:nvSpPr>
          <p:cNvPr id="95" name="矩形 94"/>
          <p:cNvSpPr/>
          <p:nvPr/>
        </p:nvSpPr>
        <p:spPr>
          <a:xfrm>
            <a:off x="8382000" y="1590675"/>
            <a:ext cx="2062162" cy="668338"/>
          </a:xfrm>
          <a:prstGeom prst="rect">
            <a:avLst/>
          </a:prstGeom>
          <a:no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a:solidFill>
                  <a:srgbClr val="000000"/>
                </a:solidFill>
                <a:latin typeface="Microsoft YaHei Light" panose="020B0503020204020204" pitchFamily="34" charset="-122"/>
                <a:ea typeface="Microsoft YaHei Light" panose="020B0503020204020204" pitchFamily="34" charset="-122"/>
              </a:rPr>
              <a:t>更复杂的数据分析和决策</a:t>
            </a:r>
          </a:p>
        </p:txBody>
      </p:sp>
      <p:cxnSp>
        <p:nvCxnSpPr>
          <p:cNvPr id="96" name="直接箭头连接符 8"/>
          <p:cNvCxnSpPr/>
          <p:nvPr/>
        </p:nvCxnSpPr>
        <p:spPr>
          <a:xfrm>
            <a:off x="5983287" y="1366838"/>
            <a:ext cx="0" cy="223837"/>
          </a:xfrm>
          <a:prstGeom prst="straightConnector1">
            <a:avLst/>
          </a:prstGeom>
          <a:ln w="254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97" name="等腰三角形 9"/>
          <p:cNvSpPr/>
          <p:nvPr/>
        </p:nvSpPr>
        <p:spPr>
          <a:xfrm rot="10800000">
            <a:off x="3770312" y="2347913"/>
            <a:ext cx="4427538" cy="357187"/>
          </a:xfrm>
          <a:prstGeom prst="triangle">
            <a:avLst/>
          </a:pr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400" dirty="0">
              <a:solidFill>
                <a:prstClr val="black"/>
              </a:solidFill>
              <a:latin typeface="Microsoft YaHei Light" panose="020B0503020204020204" pitchFamily="34" charset="-122"/>
              <a:ea typeface="Microsoft YaHei Light" panose="020B0503020204020204" pitchFamily="34" charset="-122"/>
            </a:endParaRPr>
          </a:p>
        </p:txBody>
      </p:sp>
      <p:pic>
        <p:nvPicPr>
          <p:cNvPr id="98" name="图片 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52750" y="2794000"/>
            <a:ext cx="3221037" cy="2357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9" name="文本框 11"/>
          <p:cNvSpPr txBox="1">
            <a:spLocks noChangeArrowheads="1"/>
          </p:cNvSpPr>
          <p:nvPr/>
        </p:nvSpPr>
        <p:spPr bwMode="auto">
          <a:xfrm>
            <a:off x="1524000" y="3594100"/>
            <a:ext cx="133667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a:solidFill>
                  <a:srgbClr val="FF0000"/>
                </a:solidFill>
                <a:latin typeface="Microsoft YaHei Light" panose="020B0503020204020204" pitchFamily="34" charset="-122"/>
                <a:ea typeface="Microsoft YaHei Light" panose="020B0503020204020204" pitchFamily="34" charset="-122"/>
              </a:rPr>
              <a:t>1</a:t>
            </a:r>
            <a:r>
              <a:rPr lang="zh-CN" altLang="en-US">
                <a:solidFill>
                  <a:srgbClr val="FF0000"/>
                </a:solidFill>
                <a:latin typeface="Microsoft YaHei Light" panose="020B0503020204020204" pitchFamily="34" charset="-122"/>
                <a:ea typeface="Microsoft YaHei Light" panose="020B0503020204020204" pitchFamily="34" charset="-122"/>
              </a:rPr>
              <a:t>、出现新的产业环节</a:t>
            </a:r>
          </a:p>
        </p:txBody>
      </p:sp>
      <p:pic>
        <p:nvPicPr>
          <p:cNvPr id="100" name="图片 1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43725" y="2549525"/>
            <a:ext cx="3338512" cy="26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1" name="文本框 13"/>
          <p:cNvSpPr txBox="1">
            <a:spLocks noChangeArrowheads="1"/>
          </p:cNvSpPr>
          <p:nvPr/>
        </p:nvSpPr>
        <p:spPr bwMode="auto">
          <a:xfrm>
            <a:off x="1524000" y="5638800"/>
            <a:ext cx="133667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a:solidFill>
                  <a:srgbClr val="FF0000"/>
                </a:solidFill>
                <a:latin typeface="Microsoft YaHei Light" panose="020B0503020204020204" pitchFamily="34" charset="-122"/>
                <a:ea typeface="Microsoft YaHei Light" panose="020B0503020204020204" pitchFamily="34" charset="-122"/>
              </a:rPr>
              <a:t>2</a:t>
            </a:r>
            <a:r>
              <a:rPr lang="zh-CN" altLang="en-US">
                <a:solidFill>
                  <a:srgbClr val="FF0000"/>
                </a:solidFill>
                <a:latin typeface="Microsoft YaHei Light" panose="020B0503020204020204" pitchFamily="34" charset="-122"/>
                <a:ea typeface="Microsoft YaHei Light" panose="020B0503020204020204" pitchFamily="34" charset="-122"/>
              </a:rPr>
              <a:t>、现有环节创新变革</a:t>
            </a:r>
          </a:p>
        </p:txBody>
      </p:sp>
      <p:sp>
        <p:nvSpPr>
          <p:cNvPr id="102" name="右箭头 101"/>
          <p:cNvSpPr/>
          <p:nvPr/>
        </p:nvSpPr>
        <p:spPr>
          <a:xfrm>
            <a:off x="6291262" y="3649663"/>
            <a:ext cx="368300" cy="534987"/>
          </a:xfrm>
          <a:prstGeom prst="rightArrow">
            <a:avLst/>
          </a:prstGeom>
          <a:solidFill>
            <a:srgbClr val="00B0F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400" dirty="0">
              <a:solidFill>
                <a:prstClr val="black"/>
              </a:solidFill>
              <a:latin typeface="Microsoft YaHei Light" panose="020B0503020204020204" pitchFamily="34" charset="-122"/>
              <a:ea typeface="Microsoft YaHei Light" panose="020B0503020204020204" pitchFamily="34" charset="-122"/>
            </a:endParaRPr>
          </a:p>
        </p:txBody>
      </p:sp>
      <p:cxnSp>
        <p:nvCxnSpPr>
          <p:cNvPr id="103" name="直接连接符 15"/>
          <p:cNvCxnSpPr/>
          <p:nvPr/>
        </p:nvCxnSpPr>
        <p:spPr>
          <a:xfrm flipV="1">
            <a:off x="1524000" y="5346700"/>
            <a:ext cx="8713787" cy="0"/>
          </a:xfrm>
          <a:prstGeom prst="line">
            <a:avLst/>
          </a:prstGeom>
          <a:ln>
            <a:solidFill>
              <a:srgbClr val="0070C0"/>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104" name="矩形 103"/>
          <p:cNvSpPr/>
          <p:nvPr/>
        </p:nvSpPr>
        <p:spPr>
          <a:xfrm>
            <a:off x="3200400" y="5638800"/>
            <a:ext cx="1573212" cy="674688"/>
          </a:xfrm>
          <a:prstGeom prst="rect">
            <a:avLst/>
          </a:prstGeom>
          <a:solidFill>
            <a:srgbClr val="99CCFF"/>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a:solidFill>
                  <a:srgbClr val="000000"/>
                </a:solidFill>
                <a:latin typeface="Microsoft YaHei Light" panose="020B0503020204020204" pitchFamily="34" charset="-122"/>
                <a:ea typeface="Microsoft YaHei Light" panose="020B0503020204020204" pitchFamily="34" charset="-122"/>
              </a:rPr>
              <a:t>智能传感器</a:t>
            </a:r>
          </a:p>
        </p:txBody>
      </p:sp>
      <p:sp>
        <p:nvSpPr>
          <p:cNvPr id="105" name="矩形 104"/>
          <p:cNvSpPr/>
          <p:nvPr/>
        </p:nvSpPr>
        <p:spPr>
          <a:xfrm>
            <a:off x="6970712" y="5638800"/>
            <a:ext cx="1574800" cy="674688"/>
          </a:xfrm>
          <a:prstGeom prst="rect">
            <a:avLst/>
          </a:prstGeom>
          <a:solidFill>
            <a:srgbClr val="99CCFF"/>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a:solidFill>
                  <a:srgbClr val="000000"/>
                </a:solidFill>
                <a:latin typeface="Microsoft YaHei Light" panose="020B0503020204020204" pitchFamily="34" charset="-122"/>
                <a:ea typeface="Microsoft YaHei Light" panose="020B0503020204020204" pitchFamily="34" charset="-122"/>
              </a:rPr>
              <a:t>新型工业软件</a:t>
            </a:r>
          </a:p>
        </p:txBody>
      </p:sp>
      <p:sp>
        <p:nvSpPr>
          <p:cNvPr id="106" name="矩形 105"/>
          <p:cNvSpPr/>
          <p:nvPr/>
        </p:nvSpPr>
        <p:spPr>
          <a:xfrm>
            <a:off x="5084762" y="5638800"/>
            <a:ext cx="1574800" cy="674688"/>
          </a:xfrm>
          <a:prstGeom prst="rect">
            <a:avLst/>
          </a:prstGeom>
          <a:solidFill>
            <a:srgbClr val="99CCFF"/>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a:solidFill>
                  <a:srgbClr val="000000"/>
                </a:solidFill>
                <a:latin typeface="Microsoft YaHei Light" panose="020B0503020204020204" pitchFamily="34" charset="-122"/>
                <a:ea typeface="Microsoft YaHei Light" panose="020B0503020204020204" pitchFamily="34" charset="-122"/>
              </a:rPr>
              <a:t>智能工控系统</a:t>
            </a:r>
          </a:p>
        </p:txBody>
      </p:sp>
      <p:sp>
        <p:nvSpPr>
          <p:cNvPr id="107" name="文本框 19"/>
          <p:cNvSpPr txBox="1">
            <a:spLocks noChangeArrowheads="1"/>
          </p:cNvSpPr>
          <p:nvPr/>
        </p:nvSpPr>
        <p:spPr bwMode="auto">
          <a:xfrm>
            <a:off x="8856662" y="5821363"/>
            <a:ext cx="4443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400">
                <a:solidFill>
                  <a:srgbClr val="000000"/>
                </a:solidFill>
                <a:latin typeface="Microsoft YaHei Light" panose="020B0503020204020204" pitchFamily="34" charset="-122"/>
                <a:ea typeface="Microsoft YaHei Light" panose="020B0503020204020204" pitchFamily="34" charset="-122"/>
              </a:rPr>
              <a:t>……</a:t>
            </a:r>
            <a:endParaRPr lang="zh-CN" altLang="en-US" sz="1400">
              <a:solidFill>
                <a:srgbClr val="000000"/>
              </a:solidFill>
              <a:latin typeface="Microsoft YaHei Light" panose="020B0503020204020204" pitchFamily="34" charset="-122"/>
              <a:ea typeface="Microsoft YaHei Light" panose="020B0503020204020204" pitchFamily="3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标题 3"/>
          <p:cNvSpPr txBox="1">
            <a:spLocks/>
          </p:cNvSpPr>
          <p:nvPr/>
        </p:nvSpPr>
        <p:spPr bwMode="auto">
          <a:xfrm>
            <a:off x="-343764" y="523769"/>
            <a:ext cx="12783909" cy="609600"/>
          </a:xfrm>
          <a:prstGeom prst="rect">
            <a:avLst/>
          </a:prstGeom>
          <a:noFill/>
          <a:ln w="9525">
            <a:noFill/>
            <a:miter lim="800000"/>
            <a:headEnd/>
            <a:tailEnd/>
          </a:ln>
        </p:spPr>
        <p:txBody>
          <a:bodyPr vert="horz" wrap="square" lIns="121920" tIns="60960" rIns="121920" bIns="60960" numCol="1" anchor="ctr" anchorCtr="0" compatLnSpc="1">
            <a:prstTxWarp prst="textNoShape">
              <a:avLst/>
            </a:prstTxWarp>
          </a:bodyPr>
          <a:lstStyle>
            <a:lvl1pPr algn="ctr" rtl="0" eaLnBrk="1" fontAlgn="base" hangingPunct="1">
              <a:spcBef>
                <a:spcPct val="0"/>
              </a:spcBef>
              <a:spcAft>
                <a:spcPct val="0"/>
              </a:spcAft>
              <a:defRPr sz="28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vl2pPr algn="l" rtl="0" eaLnBrk="1" fontAlgn="base" hangingPunct="1">
              <a:spcBef>
                <a:spcPct val="0"/>
              </a:spcBef>
              <a:spcAft>
                <a:spcPct val="0"/>
              </a:spcAft>
              <a:defRPr sz="3200" b="1">
                <a:solidFill>
                  <a:srgbClr val="CC0000"/>
                </a:solidFill>
                <a:latin typeface="Arial" charset="0"/>
                <a:ea typeface="华文细黑" pitchFamily="2" charset="-122"/>
              </a:defRPr>
            </a:lvl2pPr>
            <a:lvl3pPr algn="l" rtl="0" eaLnBrk="1" fontAlgn="base" hangingPunct="1">
              <a:spcBef>
                <a:spcPct val="0"/>
              </a:spcBef>
              <a:spcAft>
                <a:spcPct val="0"/>
              </a:spcAft>
              <a:defRPr sz="3200" b="1">
                <a:solidFill>
                  <a:srgbClr val="CC0000"/>
                </a:solidFill>
                <a:latin typeface="Arial" charset="0"/>
                <a:ea typeface="华文细黑" pitchFamily="2" charset="-122"/>
              </a:defRPr>
            </a:lvl3pPr>
            <a:lvl4pPr algn="l" rtl="0" eaLnBrk="1" fontAlgn="base" hangingPunct="1">
              <a:spcBef>
                <a:spcPct val="0"/>
              </a:spcBef>
              <a:spcAft>
                <a:spcPct val="0"/>
              </a:spcAft>
              <a:defRPr sz="3200" b="1">
                <a:solidFill>
                  <a:srgbClr val="CC0000"/>
                </a:solidFill>
                <a:latin typeface="Arial" charset="0"/>
                <a:ea typeface="华文细黑" pitchFamily="2" charset="-122"/>
              </a:defRPr>
            </a:lvl4pPr>
            <a:lvl5pPr algn="l" rtl="0" eaLnBrk="1" fontAlgn="base" hangingPunct="1">
              <a:spcBef>
                <a:spcPct val="0"/>
              </a:spcBef>
              <a:spcAft>
                <a:spcPct val="0"/>
              </a:spcAft>
              <a:defRPr sz="3200" b="1">
                <a:solidFill>
                  <a:srgbClr val="CC0000"/>
                </a:solidFill>
                <a:latin typeface="Arial" charset="0"/>
                <a:ea typeface="华文细黑" pitchFamily="2" charset="-122"/>
              </a:defRPr>
            </a:lvl5pPr>
            <a:lvl6pPr marL="457200" algn="l" rtl="0" eaLnBrk="1" fontAlgn="base" hangingPunct="1">
              <a:spcBef>
                <a:spcPct val="0"/>
              </a:spcBef>
              <a:spcAft>
                <a:spcPct val="0"/>
              </a:spcAft>
              <a:defRPr sz="3200" b="1">
                <a:solidFill>
                  <a:srgbClr val="CC0000"/>
                </a:solidFill>
                <a:latin typeface="Arial" charset="0"/>
                <a:ea typeface="华文细黑" pitchFamily="2" charset="-122"/>
              </a:defRPr>
            </a:lvl6pPr>
            <a:lvl7pPr marL="914400" algn="l" rtl="0" eaLnBrk="1" fontAlgn="base" hangingPunct="1">
              <a:spcBef>
                <a:spcPct val="0"/>
              </a:spcBef>
              <a:spcAft>
                <a:spcPct val="0"/>
              </a:spcAft>
              <a:defRPr sz="3200" b="1">
                <a:solidFill>
                  <a:srgbClr val="CC0000"/>
                </a:solidFill>
                <a:latin typeface="Arial" charset="0"/>
                <a:ea typeface="华文细黑" pitchFamily="2" charset="-122"/>
              </a:defRPr>
            </a:lvl7pPr>
            <a:lvl8pPr marL="1371600" algn="l" rtl="0" eaLnBrk="1" fontAlgn="base" hangingPunct="1">
              <a:spcBef>
                <a:spcPct val="0"/>
              </a:spcBef>
              <a:spcAft>
                <a:spcPct val="0"/>
              </a:spcAft>
              <a:defRPr sz="3200" b="1">
                <a:solidFill>
                  <a:srgbClr val="CC0000"/>
                </a:solidFill>
                <a:latin typeface="Arial" charset="0"/>
                <a:ea typeface="华文细黑" pitchFamily="2" charset="-122"/>
              </a:defRPr>
            </a:lvl8pPr>
            <a:lvl9pPr marL="1828800" algn="l" rtl="0" eaLnBrk="1" fontAlgn="base" hangingPunct="1">
              <a:spcBef>
                <a:spcPct val="0"/>
              </a:spcBef>
              <a:spcAft>
                <a:spcPct val="0"/>
              </a:spcAft>
              <a:defRPr sz="3200" b="1">
                <a:solidFill>
                  <a:srgbClr val="CC0000"/>
                </a:solidFill>
                <a:latin typeface="Arial" charset="0"/>
                <a:ea typeface="华文细黑" pitchFamily="2" charset="-122"/>
              </a:defRPr>
            </a:lvl9pPr>
          </a:lstStyle>
          <a:p>
            <a:r>
              <a:rPr kumimoji="1" lang="zh-CN" altLang="en-US" sz="3200" dirty="0">
                <a:solidFill>
                  <a:srgbClr val="5182E4"/>
                </a:solidFill>
              </a:rPr>
              <a:t>工业互联网案例分析</a:t>
            </a:r>
            <a:r>
              <a:rPr kumimoji="1" lang="en-US" altLang="zh-CN" sz="3200" dirty="0">
                <a:solidFill>
                  <a:srgbClr val="5182E4"/>
                </a:solidFill>
              </a:rPr>
              <a:t>—</a:t>
            </a:r>
            <a:r>
              <a:rPr kumimoji="1" lang="zh-CN" altLang="en-US" sz="3200" dirty="0">
                <a:solidFill>
                  <a:srgbClr val="5182E4"/>
                </a:solidFill>
              </a:rPr>
              <a:t>工业互联网应用实践</a:t>
            </a:r>
            <a:r>
              <a:rPr kumimoji="1" lang="en-US" altLang="zh-CN" sz="3200" dirty="0">
                <a:solidFill>
                  <a:srgbClr val="5182E4"/>
                </a:solidFill>
              </a:rPr>
              <a:t>-</a:t>
            </a:r>
            <a:r>
              <a:rPr kumimoji="1" lang="zh-CN" altLang="en-US" sz="3200" dirty="0">
                <a:solidFill>
                  <a:srgbClr val="5182E4"/>
                </a:solidFill>
              </a:rPr>
              <a:t>苏州工业云</a:t>
            </a:r>
          </a:p>
        </p:txBody>
      </p:sp>
      <p:sp>
        <p:nvSpPr>
          <p:cNvPr id="75" name="Rectangle 59">
            <a:extLst>
              <a:ext uri="{FF2B5EF4-FFF2-40B4-BE49-F238E27FC236}">
                <a16:creationId xmlns:a16="http://schemas.microsoft.com/office/drawing/2014/main" id="{1AA13CD3-637C-4B18-97AD-6E0DC327F7D1}"/>
              </a:ext>
            </a:extLst>
          </p:cNvPr>
          <p:cNvSpPr>
            <a:spLocks noChangeArrowheads="1"/>
          </p:cNvSpPr>
          <p:nvPr/>
        </p:nvSpPr>
        <p:spPr bwMode="auto">
          <a:xfrm>
            <a:off x="11057379" y="2521615"/>
            <a:ext cx="230832"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r>
              <a:rPr lang="zh-CN" altLang="en-US" b="1" dirty="0">
                <a:solidFill>
                  <a:srgbClr val="C00000"/>
                </a:solidFill>
                <a:latin typeface="微软雅黑" panose="020B0503020204020204" pitchFamily="34" charset="-122"/>
                <a:ea typeface="微软雅黑" panose="020B0503020204020204" pitchFamily="34" charset="-122"/>
              </a:rPr>
              <a:t>工</a:t>
            </a:r>
            <a:endParaRPr lang="en-US" altLang="zh-CN" b="1" dirty="0">
              <a:solidFill>
                <a:srgbClr val="C00000"/>
              </a:solidFill>
              <a:latin typeface="微软雅黑" panose="020B0503020204020204" pitchFamily="34" charset="-122"/>
              <a:ea typeface="微软雅黑" panose="020B0503020204020204" pitchFamily="34" charset="-122"/>
            </a:endParaRPr>
          </a:p>
          <a:p>
            <a:pPr defTabSz="914377"/>
            <a:r>
              <a:rPr lang="zh-CN" altLang="en-US" b="1" dirty="0">
                <a:solidFill>
                  <a:srgbClr val="C00000"/>
                </a:solidFill>
                <a:latin typeface="微软雅黑" panose="020B0503020204020204" pitchFamily="34" charset="-122"/>
                <a:ea typeface="微软雅黑" panose="020B0503020204020204" pitchFamily="34" charset="-122"/>
              </a:rPr>
              <a:t>业</a:t>
            </a:r>
            <a:endParaRPr lang="en-US" altLang="zh-CN" b="1" dirty="0">
              <a:solidFill>
                <a:srgbClr val="C00000"/>
              </a:solidFill>
              <a:latin typeface="微软雅黑" panose="020B0503020204020204" pitchFamily="34" charset="-122"/>
              <a:ea typeface="微软雅黑" panose="020B0503020204020204" pitchFamily="34" charset="-122"/>
            </a:endParaRPr>
          </a:p>
          <a:p>
            <a:pPr defTabSz="914377"/>
            <a:r>
              <a:rPr lang="zh-CN" altLang="en-US" b="1" dirty="0">
                <a:solidFill>
                  <a:srgbClr val="C00000"/>
                </a:solidFill>
                <a:latin typeface="微软雅黑" panose="020B0503020204020204" pitchFamily="34" charset="-122"/>
                <a:ea typeface="微软雅黑" panose="020B0503020204020204" pitchFamily="34" charset="-122"/>
              </a:rPr>
              <a:t>企</a:t>
            </a:r>
            <a:endParaRPr lang="en-US" altLang="zh-CN" b="1" dirty="0">
              <a:solidFill>
                <a:srgbClr val="C00000"/>
              </a:solidFill>
              <a:latin typeface="微软雅黑" panose="020B0503020204020204" pitchFamily="34" charset="-122"/>
              <a:ea typeface="微软雅黑" panose="020B0503020204020204" pitchFamily="34" charset="-122"/>
            </a:endParaRPr>
          </a:p>
          <a:p>
            <a:pPr defTabSz="914377"/>
            <a:r>
              <a:rPr lang="zh-CN" altLang="en-US" b="1" dirty="0">
                <a:solidFill>
                  <a:srgbClr val="C00000"/>
                </a:solidFill>
                <a:latin typeface="微软雅黑" panose="020B0503020204020204" pitchFamily="34" charset="-122"/>
                <a:ea typeface="微软雅黑" panose="020B0503020204020204" pitchFamily="34" charset="-122"/>
              </a:rPr>
              <a:t>业</a:t>
            </a:r>
            <a:endParaRPr lang="zh-CN" altLang="zh-CN" b="1" dirty="0">
              <a:solidFill>
                <a:srgbClr val="C00000"/>
              </a:solidFill>
              <a:latin typeface="微软雅黑" panose="020B0503020204020204" pitchFamily="34" charset="-122"/>
              <a:ea typeface="微软雅黑" panose="020B0503020204020204" pitchFamily="34" charset="-122"/>
            </a:endParaRPr>
          </a:p>
        </p:txBody>
      </p:sp>
      <p:sp>
        <p:nvSpPr>
          <p:cNvPr id="94" name="Freeform 65">
            <a:extLst>
              <a:ext uri="{FF2B5EF4-FFF2-40B4-BE49-F238E27FC236}">
                <a16:creationId xmlns:a16="http://schemas.microsoft.com/office/drawing/2014/main" id="{BBB2BA92-F231-4438-BA38-6DE10C4C9279}"/>
              </a:ext>
            </a:extLst>
          </p:cNvPr>
          <p:cNvSpPr>
            <a:spLocks/>
          </p:cNvSpPr>
          <p:nvPr/>
        </p:nvSpPr>
        <p:spPr bwMode="auto">
          <a:xfrm>
            <a:off x="10528741" y="2340639"/>
            <a:ext cx="363539" cy="2000251"/>
          </a:xfrm>
          <a:custGeom>
            <a:avLst/>
            <a:gdLst>
              <a:gd name="T0" fmla="*/ 0 w 229"/>
              <a:gd name="T1" fmla="*/ 0 h 1260"/>
              <a:gd name="T2" fmla="*/ 0 w 229"/>
              <a:gd name="T3" fmla="*/ 1260 h 1260"/>
              <a:gd name="T4" fmla="*/ 229 w 229"/>
              <a:gd name="T5" fmla="*/ 628 h 1260"/>
              <a:gd name="T6" fmla="*/ 0 w 229"/>
              <a:gd name="T7" fmla="*/ 0 h 1260"/>
            </a:gdLst>
            <a:ahLst/>
            <a:cxnLst>
              <a:cxn ang="0">
                <a:pos x="T0" y="T1"/>
              </a:cxn>
              <a:cxn ang="0">
                <a:pos x="T2" y="T3"/>
              </a:cxn>
              <a:cxn ang="0">
                <a:pos x="T4" y="T5"/>
              </a:cxn>
              <a:cxn ang="0">
                <a:pos x="T6" y="T7"/>
              </a:cxn>
            </a:cxnLst>
            <a:rect l="0" t="0" r="r" b="b"/>
            <a:pathLst>
              <a:path w="229" h="1260">
                <a:moveTo>
                  <a:pt x="0" y="0"/>
                </a:moveTo>
                <a:lnTo>
                  <a:pt x="0" y="1260"/>
                </a:lnTo>
                <a:lnTo>
                  <a:pt x="229" y="628"/>
                </a:lnTo>
                <a:lnTo>
                  <a:pt x="0" y="0"/>
                </a:lnTo>
                <a:close/>
              </a:path>
            </a:pathLst>
          </a:custGeom>
          <a:solidFill>
            <a:srgbClr val="C00000">
              <a:alpha val="50000"/>
            </a:srgbClr>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95" name="Freeform 66">
            <a:extLst>
              <a:ext uri="{FF2B5EF4-FFF2-40B4-BE49-F238E27FC236}">
                <a16:creationId xmlns:a16="http://schemas.microsoft.com/office/drawing/2014/main" id="{19AB2AB5-7F9D-4F10-8842-0C1E9B934704}"/>
              </a:ext>
            </a:extLst>
          </p:cNvPr>
          <p:cNvSpPr>
            <a:spLocks/>
          </p:cNvSpPr>
          <p:nvPr/>
        </p:nvSpPr>
        <p:spPr bwMode="auto">
          <a:xfrm>
            <a:off x="10528741" y="2340639"/>
            <a:ext cx="363539" cy="2000251"/>
          </a:xfrm>
          <a:custGeom>
            <a:avLst/>
            <a:gdLst>
              <a:gd name="T0" fmla="*/ 0 w 229"/>
              <a:gd name="T1" fmla="*/ 0 h 1260"/>
              <a:gd name="T2" fmla="*/ 0 w 229"/>
              <a:gd name="T3" fmla="*/ 1260 h 1260"/>
              <a:gd name="T4" fmla="*/ 229 w 229"/>
              <a:gd name="T5" fmla="*/ 628 h 1260"/>
              <a:gd name="T6" fmla="*/ 0 w 229"/>
              <a:gd name="T7" fmla="*/ 0 h 1260"/>
            </a:gdLst>
            <a:ahLst/>
            <a:cxnLst>
              <a:cxn ang="0">
                <a:pos x="T0" y="T1"/>
              </a:cxn>
              <a:cxn ang="0">
                <a:pos x="T2" y="T3"/>
              </a:cxn>
              <a:cxn ang="0">
                <a:pos x="T4" y="T5"/>
              </a:cxn>
              <a:cxn ang="0">
                <a:pos x="T6" y="T7"/>
              </a:cxn>
            </a:cxnLst>
            <a:rect l="0" t="0" r="r" b="b"/>
            <a:pathLst>
              <a:path w="229" h="1260">
                <a:moveTo>
                  <a:pt x="0" y="0"/>
                </a:moveTo>
                <a:lnTo>
                  <a:pt x="0" y="1260"/>
                </a:lnTo>
                <a:lnTo>
                  <a:pt x="229" y="62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5" name="Rectangle 67">
            <a:extLst>
              <a:ext uri="{FF2B5EF4-FFF2-40B4-BE49-F238E27FC236}">
                <a16:creationId xmlns:a16="http://schemas.microsoft.com/office/drawing/2014/main" id="{734965E6-E557-403E-A9A5-BB74F4A2E4A0}"/>
              </a:ext>
            </a:extLst>
          </p:cNvPr>
          <p:cNvSpPr>
            <a:spLocks noChangeArrowheads="1"/>
          </p:cNvSpPr>
          <p:nvPr/>
        </p:nvSpPr>
        <p:spPr bwMode="auto">
          <a:xfrm>
            <a:off x="5759909" y="1542225"/>
            <a:ext cx="102592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r>
              <a:rPr lang="zh-CN" altLang="zh-CN" sz="2000" b="1" dirty="0">
                <a:solidFill>
                  <a:srgbClr val="E6A722"/>
                </a:solidFill>
                <a:latin typeface="微软雅黑" panose="020B0503020204020204" pitchFamily="34" charset="-122"/>
                <a:ea typeface="微软雅黑" panose="020B0503020204020204" pitchFamily="34" charset="-122"/>
              </a:rPr>
              <a:t>合作伙伴</a:t>
            </a:r>
            <a:endParaRPr lang="zh-CN" altLang="zh-CN" sz="2000" dirty="0">
              <a:solidFill>
                <a:srgbClr val="E6A722"/>
              </a:solidFill>
              <a:latin typeface="微软雅黑" panose="020B0503020204020204" pitchFamily="34" charset="-122"/>
              <a:ea typeface="微软雅黑" panose="020B0503020204020204" pitchFamily="34" charset="-122"/>
            </a:endParaRPr>
          </a:p>
        </p:txBody>
      </p:sp>
      <p:sp>
        <p:nvSpPr>
          <p:cNvPr id="106" name="Rectangle 81">
            <a:extLst>
              <a:ext uri="{FF2B5EF4-FFF2-40B4-BE49-F238E27FC236}">
                <a16:creationId xmlns:a16="http://schemas.microsoft.com/office/drawing/2014/main" id="{2AE2496F-3B27-42A8-A0A2-15FB6ED7D6C1}"/>
              </a:ext>
            </a:extLst>
          </p:cNvPr>
          <p:cNvSpPr>
            <a:spLocks noChangeArrowheads="1"/>
          </p:cNvSpPr>
          <p:nvPr/>
        </p:nvSpPr>
        <p:spPr bwMode="auto">
          <a:xfrm>
            <a:off x="9109980" y="2245390"/>
            <a:ext cx="13452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188995" indent="-187195" defTabSz="914377">
              <a:buFont typeface=".AppleSystemUIFont" charset="-120"/>
              <a:buChar char="▸"/>
            </a:pPr>
            <a:r>
              <a:rPr lang="zh-CN" altLang="zh-CN" dirty="0">
                <a:solidFill>
                  <a:srgbClr val="C00000"/>
                </a:solidFill>
                <a:latin typeface="微软雅黑" panose="020B0503020204020204" pitchFamily="34" charset="-122"/>
                <a:ea typeface="微软雅黑" panose="020B0503020204020204" pitchFamily="34" charset="-122"/>
              </a:rPr>
              <a:t>产线智能化</a:t>
            </a:r>
          </a:p>
        </p:txBody>
      </p:sp>
      <p:sp>
        <p:nvSpPr>
          <p:cNvPr id="107" name="Rectangle 82">
            <a:extLst>
              <a:ext uri="{FF2B5EF4-FFF2-40B4-BE49-F238E27FC236}">
                <a16:creationId xmlns:a16="http://schemas.microsoft.com/office/drawing/2014/main" id="{2A2DB93C-F876-44D7-B88E-9C16A0E6F796}"/>
              </a:ext>
            </a:extLst>
          </p:cNvPr>
          <p:cNvSpPr>
            <a:spLocks noChangeArrowheads="1"/>
          </p:cNvSpPr>
          <p:nvPr/>
        </p:nvSpPr>
        <p:spPr bwMode="auto">
          <a:xfrm>
            <a:off x="9109980" y="2579710"/>
            <a:ext cx="111440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188995" indent="-187195" defTabSz="914377" eaLnBrk="0" hangingPunct="0">
              <a:buFont typeface=".AppleSystemUIFont" charset="-120"/>
              <a:buChar char="▸"/>
            </a:pPr>
            <a:r>
              <a:rPr lang="zh-CN" altLang="zh-CN" dirty="0">
                <a:solidFill>
                  <a:srgbClr val="C00000"/>
                </a:solidFill>
                <a:latin typeface="微软雅黑" panose="020B0503020204020204" pitchFamily="34" charset="-122"/>
                <a:ea typeface="微软雅黑" panose="020B0503020204020204" pitchFamily="34" charset="-122"/>
              </a:rPr>
              <a:t>产能交易</a:t>
            </a:r>
          </a:p>
        </p:txBody>
      </p:sp>
      <p:sp>
        <p:nvSpPr>
          <p:cNvPr id="108" name="Rectangle 83">
            <a:extLst>
              <a:ext uri="{FF2B5EF4-FFF2-40B4-BE49-F238E27FC236}">
                <a16:creationId xmlns:a16="http://schemas.microsoft.com/office/drawing/2014/main" id="{ED56D05D-841C-4A60-84D4-7996E1CA982A}"/>
              </a:ext>
            </a:extLst>
          </p:cNvPr>
          <p:cNvSpPr>
            <a:spLocks noChangeArrowheads="1"/>
          </p:cNvSpPr>
          <p:nvPr/>
        </p:nvSpPr>
        <p:spPr bwMode="auto">
          <a:xfrm>
            <a:off x="9109980" y="3097837"/>
            <a:ext cx="111440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188995" indent="-187195" defTabSz="914377" eaLnBrk="0" hangingPunct="0">
              <a:buFont typeface=".AppleSystemUIFont" charset="-120"/>
              <a:buChar char="▸"/>
            </a:pPr>
            <a:r>
              <a:rPr lang="zh-CN" altLang="zh-CN" dirty="0">
                <a:solidFill>
                  <a:srgbClr val="C00000"/>
                </a:solidFill>
                <a:latin typeface="微软雅黑" panose="020B0503020204020204" pitchFamily="34" charset="-122"/>
                <a:ea typeface="微软雅黑" panose="020B0503020204020204" pitchFamily="34" charset="-122"/>
              </a:rPr>
              <a:t>环保监测</a:t>
            </a:r>
          </a:p>
        </p:txBody>
      </p:sp>
      <p:sp>
        <p:nvSpPr>
          <p:cNvPr id="109" name="Rectangle 84">
            <a:extLst>
              <a:ext uri="{FF2B5EF4-FFF2-40B4-BE49-F238E27FC236}">
                <a16:creationId xmlns:a16="http://schemas.microsoft.com/office/drawing/2014/main" id="{445D7F35-E3AF-474E-81B9-E6E3FCC603E5}"/>
              </a:ext>
            </a:extLst>
          </p:cNvPr>
          <p:cNvSpPr>
            <a:spLocks noChangeArrowheads="1"/>
          </p:cNvSpPr>
          <p:nvPr/>
        </p:nvSpPr>
        <p:spPr bwMode="auto">
          <a:xfrm>
            <a:off x="9109980" y="3560997"/>
            <a:ext cx="111440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188995" indent="-187195" defTabSz="914377" eaLnBrk="0" hangingPunct="0">
              <a:buFont typeface=".AppleSystemUIFont" charset="-120"/>
              <a:buChar char="▸"/>
            </a:pPr>
            <a:r>
              <a:rPr lang="zh-CN" altLang="zh-CN" dirty="0">
                <a:solidFill>
                  <a:srgbClr val="C00000"/>
                </a:solidFill>
                <a:latin typeface="微软雅黑" panose="020B0503020204020204" pitchFamily="34" charset="-122"/>
                <a:ea typeface="微软雅黑" panose="020B0503020204020204" pitchFamily="34" charset="-122"/>
              </a:rPr>
              <a:t>能源管理</a:t>
            </a:r>
          </a:p>
        </p:txBody>
      </p:sp>
      <p:sp>
        <p:nvSpPr>
          <p:cNvPr id="110" name="Rectangle 85">
            <a:extLst>
              <a:ext uri="{FF2B5EF4-FFF2-40B4-BE49-F238E27FC236}">
                <a16:creationId xmlns:a16="http://schemas.microsoft.com/office/drawing/2014/main" id="{93F0905D-A22E-4129-8AAC-76219E0251CE}"/>
              </a:ext>
            </a:extLst>
          </p:cNvPr>
          <p:cNvSpPr>
            <a:spLocks noChangeArrowheads="1"/>
          </p:cNvSpPr>
          <p:nvPr/>
        </p:nvSpPr>
        <p:spPr bwMode="auto">
          <a:xfrm>
            <a:off x="9109980" y="3983149"/>
            <a:ext cx="13452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188995" indent="-187195" defTabSz="914377" eaLnBrk="0" hangingPunct="0">
              <a:buFont typeface=".AppleSystemUIFont" charset="-120"/>
              <a:buChar char="▸"/>
            </a:pPr>
            <a:r>
              <a:rPr lang="zh-CN" altLang="zh-CN" dirty="0">
                <a:solidFill>
                  <a:srgbClr val="C00000"/>
                </a:solidFill>
                <a:latin typeface="微软雅黑" panose="020B0503020204020204" pitchFamily="34" charset="-122"/>
                <a:ea typeface="微软雅黑" panose="020B0503020204020204" pitchFamily="34" charset="-122"/>
              </a:rPr>
              <a:t>预测性维护</a:t>
            </a:r>
          </a:p>
        </p:txBody>
      </p:sp>
      <p:sp>
        <p:nvSpPr>
          <p:cNvPr id="111" name="Freeform 90">
            <a:extLst>
              <a:ext uri="{FF2B5EF4-FFF2-40B4-BE49-F238E27FC236}">
                <a16:creationId xmlns:a16="http://schemas.microsoft.com/office/drawing/2014/main" id="{6003C397-ECEE-4B9A-AFFF-50033A596331}"/>
              </a:ext>
            </a:extLst>
          </p:cNvPr>
          <p:cNvSpPr>
            <a:spLocks noEditPoints="1"/>
          </p:cNvSpPr>
          <p:nvPr/>
        </p:nvSpPr>
        <p:spPr bwMode="auto">
          <a:xfrm>
            <a:off x="4760463" y="2634326"/>
            <a:ext cx="1922463" cy="393700"/>
          </a:xfrm>
          <a:custGeom>
            <a:avLst/>
            <a:gdLst>
              <a:gd name="T0" fmla="*/ 0 w 1211"/>
              <a:gd name="T1" fmla="*/ 237 h 248"/>
              <a:gd name="T2" fmla="*/ 3 w 1211"/>
              <a:gd name="T3" fmla="*/ 248 h 248"/>
              <a:gd name="T4" fmla="*/ 3 w 1211"/>
              <a:gd name="T5" fmla="*/ 248 h 248"/>
              <a:gd name="T6" fmla="*/ 3 w 1211"/>
              <a:gd name="T7" fmla="*/ 248 h 248"/>
              <a:gd name="T8" fmla="*/ 0 w 1211"/>
              <a:gd name="T9" fmla="*/ 237 h 248"/>
              <a:gd name="T10" fmla="*/ 1211 w 1211"/>
              <a:gd name="T11" fmla="*/ 0 h 248"/>
              <a:gd name="T12" fmla="*/ 1211 w 1211"/>
              <a:gd name="T13" fmla="*/ 0 h 248"/>
              <a:gd name="T14" fmla="*/ 1211 w 1211"/>
              <a:gd name="T15" fmla="*/ 21 h 248"/>
              <a:gd name="T16" fmla="*/ 1211 w 1211"/>
              <a:gd name="T17" fmla="*/ 21 h 248"/>
              <a:gd name="T18" fmla="*/ 1211 w 1211"/>
              <a:gd name="T1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1" h="248">
                <a:moveTo>
                  <a:pt x="0" y="237"/>
                </a:moveTo>
                <a:lnTo>
                  <a:pt x="3" y="248"/>
                </a:lnTo>
                <a:lnTo>
                  <a:pt x="3" y="248"/>
                </a:lnTo>
                <a:lnTo>
                  <a:pt x="3" y="248"/>
                </a:lnTo>
                <a:lnTo>
                  <a:pt x="0" y="237"/>
                </a:lnTo>
                <a:close/>
                <a:moveTo>
                  <a:pt x="1211" y="0"/>
                </a:moveTo>
                <a:lnTo>
                  <a:pt x="1211" y="0"/>
                </a:lnTo>
                <a:lnTo>
                  <a:pt x="1211" y="21"/>
                </a:lnTo>
                <a:lnTo>
                  <a:pt x="1211" y="21"/>
                </a:lnTo>
                <a:lnTo>
                  <a:pt x="1211" y="0"/>
                </a:lnTo>
                <a:close/>
              </a:path>
            </a:pathLst>
          </a:custGeom>
          <a:solidFill>
            <a:srgbClr val="BEDC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2" name="Freeform 91">
            <a:extLst>
              <a:ext uri="{FF2B5EF4-FFF2-40B4-BE49-F238E27FC236}">
                <a16:creationId xmlns:a16="http://schemas.microsoft.com/office/drawing/2014/main" id="{EB056B75-08B9-4AC4-A14E-0CA86E2C7A18}"/>
              </a:ext>
            </a:extLst>
          </p:cNvPr>
          <p:cNvSpPr>
            <a:spLocks noEditPoints="1"/>
          </p:cNvSpPr>
          <p:nvPr/>
        </p:nvSpPr>
        <p:spPr bwMode="auto">
          <a:xfrm>
            <a:off x="4760463" y="2634326"/>
            <a:ext cx="1922463" cy="393700"/>
          </a:xfrm>
          <a:custGeom>
            <a:avLst/>
            <a:gdLst>
              <a:gd name="T0" fmla="*/ 0 w 1211"/>
              <a:gd name="T1" fmla="*/ 237 h 248"/>
              <a:gd name="T2" fmla="*/ 3 w 1211"/>
              <a:gd name="T3" fmla="*/ 248 h 248"/>
              <a:gd name="T4" fmla="*/ 3 w 1211"/>
              <a:gd name="T5" fmla="*/ 248 h 248"/>
              <a:gd name="T6" fmla="*/ 3 w 1211"/>
              <a:gd name="T7" fmla="*/ 248 h 248"/>
              <a:gd name="T8" fmla="*/ 0 w 1211"/>
              <a:gd name="T9" fmla="*/ 237 h 248"/>
              <a:gd name="T10" fmla="*/ 1211 w 1211"/>
              <a:gd name="T11" fmla="*/ 0 h 248"/>
              <a:gd name="T12" fmla="*/ 1211 w 1211"/>
              <a:gd name="T13" fmla="*/ 0 h 248"/>
              <a:gd name="T14" fmla="*/ 1211 w 1211"/>
              <a:gd name="T15" fmla="*/ 21 h 248"/>
              <a:gd name="T16" fmla="*/ 1211 w 1211"/>
              <a:gd name="T17" fmla="*/ 21 h 248"/>
              <a:gd name="T18" fmla="*/ 1211 w 1211"/>
              <a:gd name="T1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1" h="248">
                <a:moveTo>
                  <a:pt x="0" y="237"/>
                </a:moveTo>
                <a:lnTo>
                  <a:pt x="3" y="248"/>
                </a:lnTo>
                <a:lnTo>
                  <a:pt x="3" y="248"/>
                </a:lnTo>
                <a:lnTo>
                  <a:pt x="3" y="248"/>
                </a:lnTo>
                <a:lnTo>
                  <a:pt x="0" y="237"/>
                </a:lnTo>
                <a:moveTo>
                  <a:pt x="1211" y="0"/>
                </a:moveTo>
                <a:lnTo>
                  <a:pt x="1211" y="0"/>
                </a:lnTo>
                <a:lnTo>
                  <a:pt x="1211" y="21"/>
                </a:lnTo>
                <a:lnTo>
                  <a:pt x="1211" y="21"/>
                </a:lnTo>
                <a:lnTo>
                  <a:pt x="12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3" name="Rectangle 98">
            <a:extLst>
              <a:ext uri="{FF2B5EF4-FFF2-40B4-BE49-F238E27FC236}">
                <a16:creationId xmlns:a16="http://schemas.microsoft.com/office/drawing/2014/main" id="{79CA61AF-DD8E-4D73-A697-53D4D7BF0ADF}"/>
              </a:ext>
            </a:extLst>
          </p:cNvPr>
          <p:cNvSpPr>
            <a:spLocks noChangeArrowheads="1"/>
          </p:cNvSpPr>
          <p:nvPr/>
        </p:nvSpPr>
        <p:spPr bwMode="auto">
          <a:xfrm>
            <a:off x="10454129" y="2526376"/>
            <a:ext cx="15875"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4" name="Rectangle 99">
            <a:extLst>
              <a:ext uri="{FF2B5EF4-FFF2-40B4-BE49-F238E27FC236}">
                <a16:creationId xmlns:a16="http://schemas.microsoft.com/office/drawing/2014/main" id="{143329ED-B78A-4771-8D67-F20F0404B268}"/>
              </a:ext>
            </a:extLst>
          </p:cNvPr>
          <p:cNvSpPr>
            <a:spLocks noChangeArrowheads="1"/>
          </p:cNvSpPr>
          <p:nvPr/>
        </p:nvSpPr>
        <p:spPr bwMode="auto">
          <a:xfrm>
            <a:off x="10454129" y="2526376"/>
            <a:ext cx="15875"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5" name="Freeform 100">
            <a:extLst>
              <a:ext uri="{FF2B5EF4-FFF2-40B4-BE49-F238E27FC236}">
                <a16:creationId xmlns:a16="http://schemas.microsoft.com/office/drawing/2014/main" id="{F5C68546-6E6F-4870-8986-C4A8EBA9DA97}"/>
              </a:ext>
            </a:extLst>
          </p:cNvPr>
          <p:cNvSpPr>
            <a:spLocks noEditPoints="1"/>
          </p:cNvSpPr>
          <p:nvPr/>
        </p:nvSpPr>
        <p:spPr bwMode="auto">
          <a:xfrm>
            <a:off x="6409875" y="2526376"/>
            <a:ext cx="4021139" cy="9525"/>
          </a:xfrm>
          <a:custGeom>
            <a:avLst/>
            <a:gdLst>
              <a:gd name="T0" fmla="*/ 21 w 2533"/>
              <a:gd name="T1" fmla="*/ 0 h 6"/>
              <a:gd name="T2" fmla="*/ 62 w 2533"/>
              <a:gd name="T3" fmla="*/ 0 h 6"/>
              <a:gd name="T4" fmla="*/ 104 w 2533"/>
              <a:gd name="T5" fmla="*/ 0 h 6"/>
              <a:gd name="T6" fmla="*/ 146 w 2533"/>
              <a:gd name="T7" fmla="*/ 0 h 6"/>
              <a:gd name="T8" fmla="*/ 187 w 2533"/>
              <a:gd name="T9" fmla="*/ 0 h 6"/>
              <a:gd name="T10" fmla="*/ 229 w 2533"/>
              <a:gd name="T11" fmla="*/ 0 h 6"/>
              <a:gd name="T12" fmla="*/ 271 w 2533"/>
              <a:gd name="T13" fmla="*/ 0 h 6"/>
              <a:gd name="T14" fmla="*/ 312 w 2533"/>
              <a:gd name="T15" fmla="*/ 0 h 6"/>
              <a:gd name="T16" fmla="*/ 357 w 2533"/>
              <a:gd name="T17" fmla="*/ 0 h 6"/>
              <a:gd name="T18" fmla="*/ 398 w 2533"/>
              <a:gd name="T19" fmla="*/ 0 h 6"/>
              <a:gd name="T20" fmla="*/ 440 w 2533"/>
              <a:gd name="T21" fmla="*/ 0 h 6"/>
              <a:gd name="T22" fmla="*/ 482 w 2533"/>
              <a:gd name="T23" fmla="*/ 0 h 6"/>
              <a:gd name="T24" fmla="*/ 523 w 2533"/>
              <a:gd name="T25" fmla="*/ 0 h 6"/>
              <a:gd name="T26" fmla="*/ 565 w 2533"/>
              <a:gd name="T27" fmla="*/ 0 h 6"/>
              <a:gd name="T28" fmla="*/ 607 w 2533"/>
              <a:gd name="T29" fmla="*/ 0 h 6"/>
              <a:gd name="T30" fmla="*/ 648 w 2533"/>
              <a:gd name="T31" fmla="*/ 0 h 6"/>
              <a:gd name="T32" fmla="*/ 690 w 2533"/>
              <a:gd name="T33" fmla="*/ 0 h 6"/>
              <a:gd name="T34" fmla="*/ 731 w 2533"/>
              <a:gd name="T35" fmla="*/ 0 h 6"/>
              <a:gd name="T36" fmla="*/ 773 w 2533"/>
              <a:gd name="T37" fmla="*/ 0 h 6"/>
              <a:gd name="T38" fmla="*/ 815 w 2533"/>
              <a:gd name="T39" fmla="*/ 0 h 6"/>
              <a:gd name="T40" fmla="*/ 856 w 2533"/>
              <a:gd name="T41" fmla="*/ 0 h 6"/>
              <a:gd name="T42" fmla="*/ 901 w 2533"/>
              <a:gd name="T43" fmla="*/ 0 h 6"/>
              <a:gd name="T44" fmla="*/ 942 w 2533"/>
              <a:gd name="T45" fmla="*/ 0 h 6"/>
              <a:gd name="T46" fmla="*/ 984 w 2533"/>
              <a:gd name="T47" fmla="*/ 0 h 6"/>
              <a:gd name="T48" fmla="*/ 1026 w 2533"/>
              <a:gd name="T49" fmla="*/ 0 h 6"/>
              <a:gd name="T50" fmla="*/ 1067 w 2533"/>
              <a:gd name="T51" fmla="*/ 0 h 6"/>
              <a:gd name="T52" fmla="*/ 1109 w 2533"/>
              <a:gd name="T53" fmla="*/ 0 h 6"/>
              <a:gd name="T54" fmla="*/ 1151 w 2533"/>
              <a:gd name="T55" fmla="*/ 0 h 6"/>
              <a:gd name="T56" fmla="*/ 1192 w 2533"/>
              <a:gd name="T57" fmla="*/ 0 h 6"/>
              <a:gd name="T58" fmla="*/ 1234 w 2533"/>
              <a:gd name="T59" fmla="*/ 0 h 6"/>
              <a:gd name="T60" fmla="*/ 1276 w 2533"/>
              <a:gd name="T61" fmla="*/ 0 h 6"/>
              <a:gd name="T62" fmla="*/ 1317 w 2533"/>
              <a:gd name="T63" fmla="*/ 0 h 6"/>
              <a:gd name="T64" fmla="*/ 1359 w 2533"/>
              <a:gd name="T65" fmla="*/ 0 h 6"/>
              <a:gd name="T66" fmla="*/ 1401 w 2533"/>
              <a:gd name="T67" fmla="*/ 0 h 6"/>
              <a:gd name="T68" fmla="*/ 1445 w 2533"/>
              <a:gd name="T69" fmla="*/ 0 h 6"/>
              <a:gd name="T70" fmla="*/ 1486 w 2533"/>
              <a:gd name="T71" fmla="*/ 0 h 6"/>
              <a:gd name="T72" fmla="*/ 1528 w 2533"/>
              <a:gd name="T73" fmla="*/ 0 h 6"/>
              <a:gd name="T74" fmla="*/ 1570 w 2533"/>
              <a:gd name="T75" fmla="*/ 0 h 6"/>
              <a:gd name="T76" fmla="*/ 1611 w 2533"/>
              <a:gd name="T77" fmla="*/ 0 h 6"/>
              <a:gd name="T78" fmla="*/ 1653 w 2533"/>
              <a:gd name="T79" fmla="*/ 0 h 6"/>
              <a:gd name="T80" fmla="*/ 1695 w 2533"/>
              <a:gd name="T81" fmla="*/ 0 h 6"/>
              <a:gd name="T82" fmla="*/ 1736 w 2533"/>
              <a:gd name="T83" fmla="*/ 0 h 6"/>
              <a:gd name="T84" fmla="*/ 1778 w 2533"/>
              <a:gd name="T85" fmla="*/ 0 h 6"/>
              <a:gd name="T86" fmla="*/ 1820 w 2533"/>
              <a:gd name="T87" fmla="*/ 0 h 6"/>
              <a:gd name="T88" fmla="*/ 1861 w 2533"/>
              <a:gd name="T89" fmla="*/ 0 h 6"/>
              <a:gd name="T90" fmla="*/ 1903 w 2533"/>
              <a:gd name="T91" fmla="*/ 0 h 6"/>
              <a:gd name="T92" fmla="*/ 1945 w 2533"/>
              <a:gd name="T93" fmla="*/ 0 h 6"/>
              <a:gd name="T94" fmla="*/ 1989 w 2533"/>
              <a:gd name="T95" fmla="*/ 0 h 6"/>
              <a:gd name="T96" fmla="*/ 2031 w 2533"/>
              <a:gd name="T97" fmla="*/ 0 h 6"/>
              <a:gd name="T98" fmla="*/ 2072 w 2533"/>
              <a:gd name="T99" fmla="*/ 0 h 6"/>
              <a:gd name="T100" fmla="*/ 2114 w 2533"/>
              <a:gd name="T101" fmla="*/ 0 h 6"/>
              <a:gd name="T102" fmla="*/ 2156 w 2533"/>
              <a:gd name="T103" fmla="*/ 0 h 6"/>
              <a:gd name="T104" fmla="*/ 2197 w 2533"/>
              <a:gd name="T105" fmla="*/ 0 h 6"/>
              <a:gd name="T106" fmla="*/ 2239 w 2533"/>
              <a:gd name="T107" fmla="*/ 0 h 6"/>
              <a:gd name="T108" fmla="*/ 2280 w 2533"/>
              <a:gd name="T109" fmla="*/ 0 h 6"/>
              <a:gd name="T110" fmla="*/ 2322 w 2533"/>
              <a:gd name="T111" fmla="*/ 0 h 6"/>
              <a:gd name="T112" fmla="*/ 2364 w 2533"/>
              <a:gd name="T113" fmla="*/ 0 h 6"/>
              <a:gd name="T114" fmla="*/ 2405 w 2533"/>
              <a:gd name="T115" fmla="*/ 0 h 6"/>
              <a:gd name="T116" fmla="*/ 2447 w 2533"/>
              <a:gd name="T117" fmla="*/ 0 h 6"/>
              <a:gd name="T118" fmla="*/ 2489 w 2533"/>
              <a:gd name="T119" fmla="*/ 0 h 6"/>
              <a:gd name="T120" fmla="*/ 2533 w 2533"/>
              <a:gd name="T1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33" h="6">
                <a:moveTo>
                  <a:pt x="21" y="0"/>
                </a:moveTo>
                <a:lnTo>
                  <a:pt x="0" y="0"/>
                </a:lnTo>
                <a:lnTo>
                  <a:pt x="0" y="6"/>
                </a:lnTo>
                <a:lnTo>
                  <a:pt x="21" y="6"/>
                </a:lnTo>
                <a:lnTo>
                  <a:pt x="21" y="0"/>
                </a:lnTo>
                <a:close/>
                <a:moveTo>
                  <a:pt x="62" y="0"/>
                </a:moveTo>
                <a:lnTo>
                  <a:pt x="42" y="0"/>
                </a:lnTo>
                <a:lnTo>
                  <a:pt x="42" y="6"/>
                </a:lnTo>
                <a:lnTo>
                  <a:pt x="62" y="6"/>
                </a:lnTo>
                <a:lnTo>
                  <a:pt x="62" y="0"/>
                </a:lnTo>
                <a:close/>
                <a:moveTo>
                  <a:pt x="104" y="0"/>
                </a:moveTo>
                <a:lnTo>
                  <a:pt x="83" y="0"/>
                </a:lnTo>
                <a:lnTo>
                  <a:pt x="83" y="6"/>
                </a:lnTo>
                <a:lnTo>
                  <a:pt x="104" y="6"/>
                </a:lnTo>
                <a:lnTo>
                  <a:pt x="104" y="0"/>
                </a:lnTo>
                <a:close/>
                <a:moveTo>
                  <a:pt x="146" y="0"/>
                </a:moveTo>
                <a:lnTo>
                  <a:pt x="125" y="0"/>
                </a:lnTo>
                <a:lnTo>
                  <a:pt x="125" y="6"/>
                </a:lnTo>
                <a:lnTo>
                  <a:pt x="146" y="6"/>
                </a:lnTo>
                <a:lnTo>
                  <a:pt x="146" y="0"/>
                </a:lnTo>
                <a:close/>
                <a:moveTo>
                  <a:pt x="187" y="0"/>
                </a:moveTo>
                <a:lnTo>
                  <a:pt x="167" y="0"/>
                </a:lnTo>
                <a:lnTo>
                  <a:pt x="167" y="6"/>
                </a:lnTo>
                <a:lnTo>
                  <a:pt x="187" y="6"/>
                </a:lnTo>
                <a:lnTo>
                  <a:pt x="187" y="0"/>
                </a:lnTo>
                <a:close/>
                <a:moveTo>
                  <a:pt x="229" y="0"/>
                </a:moveTo>
                <a:lnTo>
                  <a:pt x="208" y="0"/>
                </a:lnTo>
                <a:lnTo>
                  <a:pt x="208" y="6"/>
                </a:lnTo>
                <a:lnTo>
                  <a:pt x="229" y="6"/>
                </a:lnTo>
                <a:lnTo>
                  <a:pt x="229" y="0"/>
                </a:lnTo>
                <a:close/>
                <a:moveTo>
                  <a:pt x="271" y="0"/>
                </a:moveTo>
                <a:lnTo>
                  <a:pt x="250" y="0"/>
                </a:lnTo>
                <a:lnTo>
                  <a:pt x="250" y="6"/>
                </a:lnTo>
                <a:lnTo>
                  <a:pt x="271" y="6"/>
                </a:lnTo>
                <a:lnTo>
                  <a:pt x="271" y="0"/>
                </a:lnTo>
                <a:close/>
                <a:moveTo>
                  <a:pt x="312" y="0"/>
                </a:moveTo>
                <a:lnTo>
                  <a:pt x="291" y="0"/>
                </a:lnTo>
                <a:lnTo>
                  <a:pt x="291" y="6"/>
                </a:lnTo>
                <a:lnTo>
                  <a:pt x="312" y="6"/>
                </a:lnTo>
                <a:lnTo>
                  <a:pt x="312" y="0"/>
                </a:lnTo>
                <a:close/>
                <a:moveTo>
                  <a:pt x="357" y="0"/>
                </a:moveTo>
                <a:lnTo>
                  <a:pt x="336" y="0"/>
                </a:lnTo>
                <a:lnTo>
                  <a:pt x="336" y="6"/>
                </a:lnTo>
                <a:lnTo>
                  <a:pt x="357" y="6"/>
                </a:lnTo>
                <a:lnTo>
                  <a:pt x="357" y="0"/>
                </a:lnTo>
                <a:close/>
                <a:moveTo>
                  <a:pt x="398" y="0"/>
                </a:moveTo>
                <a:lnTo>
                  <a:pt x="377" y="0"/>
                </a:lnTo>
                <a:lnTo>
                  <a:pt x="377" y="6"/>
                </a:lnTo>
                <a:lnTo>
                  <a:pt x="398" y="6"/>
                </a:lnTo>
                <a:lnTo>
                  <a:pt x="398" y="0"/>
                </a:lnTo>
                <a:close/>
                <a:moveTo>
                  <a:pt x="440" y="0"/>
                </a:moveTo>
                <a:lnTo>
                  <a:pt x="419" y="0"/>
                </a:lnTo>
                <a:lnTo>
                  <a:pt x="419" y="6"/>
                </a:lnTo>
                <a:lnTo>
                  <a:pt x="440" y="6"/>
                </a:lnTo>
                <a:lnTo>
                  <a:pt x="440" y="0"/>
                </a:lnTo>
                <a:close/>
                <a:moveTo>
                  <a:pt x="482" y="0"/>
                </a:moveTo>
                <a:lnTo>
                  <a:pt x="461" y="0"/>
                </a:lnTo>
                <a:lnTo>
                  <a:pt x="461" y="6"/>
                </a:lnTo>
                <a:lnTo>
                  <a:pt x="482" y="6"/>
                </a:lnTo>
                <a:lnTo>
                  <a:pt x="482" y="0"/>
                </a:lnTo>
                <a:close/>
                <a:moveTo>
                  <a:pt x="523" y="0"/>
                </a:moveTo>
                <a:lnTo>
                  <a:pt x="502" y="0"/>
                </a:lnTo>
                <a:lnTo>
                  <a:pt x="502" y="6"/>
                </a:lnTo>
                <a:lnTo>
                  <a:pt x="523" y="6"/>
                </a:lnTo>
                <a:lnTo>
                  <a:pt x="523" y="0"/>
                </a:lnTo>
                <a:close/>
                <a:moveTo>
                  <a:pt x="565" y="0"/>
                </a:moveTo>
                <a:lnTo>
                  <a:pt x="544" y="0"/>
                </a:lnTo>
                <a:lnTo>
                  <a:pt x="544" y="6"/>
                </a:lnTo>
                <a:lnTo>
                  <a:pt x="565" y="6"/>
                </a:lnTo>
                <a:lnTo>
                  <a:pt x="565" y="0"/>
                </a:lnTo>
                <a:close/>
                <a:moveTo>
                  <a:pt x="607" y="0"/>
                </a:moveTo>
                <a:lnTo>
                  <a:pt x="586" y="0"/>
                </a:lnTo>
                <a:lnTo>
                  <a:pt x="586" y="6"/>
                </a:lnTo>
                <a:lnTo>
                  <a:pt x="607" y="6"/>
                </a:lnTo>
                <a:lnTo>
                  <a:pt x="607" y="0"/>
                </a:lnTo>
                <a:close/>
                <a:moveTo>
                  <a:pt x="648" y="0"/>
                </a:moveTo>
                <a:lnTo>
                  <a:pt x="627" y="0"/>
                </a:lnTo>
                <a:lnTo>
                  <a:pt x="627" y="6"/>
                </a:lnTo>
                <a:lnTo>
                  <a:pt x="648" y="6"/>
                </a:lnTo>
                <a:lnTo>
                  <a:pt x="648" y="0"/>
                </a:lnTo>
                <a:close/>
                <a:moveTo>
                  <a:pt x="690" y="0"/>
                </a:moveTo>
                <a:lnTo>
                  <a:pt x="669" y="0"/>
                </a:lnTo>
                <a:lnTo>
                  <a:pt x="669" y="6"/>
                </a:lnTo>
                <a:lnTo>
                  <a:pt x="690" y="6"/>
                </a:lnTo>
                <a:lnTo>
                  <a:pt x="690" y="0"/>
                </a:lnTo>
                <a:close/>
                <a:moveTo>
                  <a:pt x="731" y="0"/>
                </a:moveTo>
                <a:lnTo>
                  <a:pt x="711" y="0"/>
                </a:lnTo>
                <a:lnTo>
                  <a:pt x="711" y="6"/>
                </a:lnTo>
                <a:lnTo>
                  <a:pt x="731" y="6"/>
                </a:lnTo>
                <a:lnTo>
                  <a:pt x="731" y="0"/>
                </a:lnTo>
                <a:close/>
                <a:moveTo>
                  <a:pt x="773" y="0"/>
                </a:moveTo>
                <a:lnTo>
                  <a:pt x="752" y="0"/>
                </a:lnTo>
                <a:lnTo>
                  <a:pt x="752" y="6"/>
                </a:lnTo>
                <a:lnTo>
                  <a:pt x="773" y="6"/>
                </a:lnTo>
                <a:lnTo>
                  <a:pt x="773" y="0"/>
                </a:lnTo>
                <a:close/>
                <a:moveTo>
                  <a:pt x="815" y="0"/>
                </a:moveTo>
                <a:lnTo>
                  <a:pt x="794" y="0"/>
                </a:lnTo>
                <a:lnTo>
                  <a:pt x="794" y="6"/>
                </a:lnTo>
                <a:lnTo>
                  <a:pt x="815" y="6"/>
                </a:lnTo>
                <a:lnTo>
                  <a:pt x="815" y="0"/>
                </a:lnTo>
                <a:close/>
                <a:moveTo>
                  <a:pt x="856" y="0"/>
                </a:moveTo>
                <a:lnTo>
                  <a:pt x="836" y="0"/>
                </a:lnTo>
                <a:lnTo>
                  <a:pt x="836" y="6"/>
                </a:lnTo>
                <a:lnTo>
                  <a:pt x="856" y="6"/>
                </a:lnTo>
                <a:lnTo>
                  <a:pt x="856" y="0"/>
                </a:lnTo>
                <a:close/>
                <a:moveTo>
                  <a:pt x="901" y="0"/>
                </a:moveTo>
                <a:lnTo>
                  <a:pt x="880" y="0"/>
                </a:lnTo>
                <a:lnTo>
                  <a:pt x="880" y="6"/>
                </a:lnTo>
                <a:lnTo>
                  <a:pt x="901" y="6"/>
                </a:lnTo>
                <a:lnTo>
                  <a:pt x="901" y="0"/>
                </a:lnTo>
                <a:close/>
                <a:moveTo>
                  <a:pt x="942" y="0"/>
                </a:moveTo>
                <a:lnTo>
                  <a:pt x="922" y="0"/>
                </a:lnTo>
                <a:lnTo>
                  <a:pt x="922" y="6"/>
                </a:lnTo>
                <a:lnTo>
                  <a:pt x="942" y="6"/>
                </a:lnTo>
                <a:lnTo>
                  <a:pt x="942" y="0"/>
                </a:lnTo>
                <a:close/>
                <a:moveTo>
                  <a:pt x="984" y="0"/>
                </a:moveTo>
                <a:lnTo>
                  <a:pt x="963" y="0"/>
                </a:lnTo>
                <a:lnTo>
                  <a:pt x="963" y="6"/>
                </a:lnTo>
                <a:lnTo>
                  <a:pt x="984" y="6"/>
                </a:lnTo>
                <a:lnTo>
                  <a:pt x="984" y="0"/>
                </a:lnTo>
                <a:close/>
                <a:moveTo>
                  <a:pt x="1026" y="0"/>
                </a:moveTo>
                <a:lnTo>
                  <a:pt x="1005" y="0"/>
                </a:lnTo>
                <a:lnTo>
                  <a:pt x="1005" y="6"/>
                </a:lnTo>
                <a:lnTo>
                  <a:pt x="1026" y="6"/>
                </a:lnTo>
                <a:lnTo>
                  <a:pt x="1026" y="0"/>
                </a:lnTo>
                <a:close/>
                <a:moveTo>
                  <a:pt x="1067" y="0"/>
                </a:moveTo>
                <a:lnTo>
                  <a:pt x="1046" y="0"/>
                </a:lnTo>
                <a:lnTo>
                  <a:pt x="1046" y="6"/>
                </a:lnTo>
                <a:lnTo>
                  <a:pt x="1067" y="6"/>
                </a:lnTo>
                <a:lnTo>
                  <a:pt x="1067" y="0"/>
                </a:lnTo>
                <a:close/>
                <a:moveTo>
                  <a:pt x="1109" y="0"/>
                </a:moveTo>
                <a:lnTo>
                  <a:pt x="1088" y="0"/>
                </a:lnTo>
                <a:lnTo>
                  <a:pt x="1088" y="6"/>
                </a:lnTo>
                <a:lnTo>
                  <a:pt x="1109" y="6"/>
                </a:lnTo>
                <a:lnTo>
                  <a:pt x="1109" y="0"/>
                </a:lnTo>
                <a:close/>
                <a:moveTo>
                  <a:pt x="1151" y="0"/>
                </a:moveTo>
                <a:lnTo>
                  <a:pt x="1130" y="0"/>
                </a:lnTo>
                <a:lnTo>
                  <a:pt x="1130" y="6"/>
                </a:lnTo>
                <a:lnTo>
                  <a:pt x="1151" y="6"/>
                </a:lnTo>
                <a:lnTo>
                  <a:pt x="1151" y="0"/>
                </a:lnTo>
                <a:close/>
                <a:moveTo>
                  <a:pt x="1192" y="0"/>
                </a:moveTo>
                <a:lnTo>
                  <a:pt x="1171" y="0"/>
                </a:lnTo>
                <a:lnTo>
                  <a:pt x="1171" y="6"/>
                </a:lnTo>
                <a:lnTo>
                  <a:pt x="1192" y="6"/>
                </a:lnTo>
                <a:lnTo>
                  <a:pt x="1192" y="0"/>
                </a:lnTo>
                <a:close/>
                <a:moveTo>
                  <a:pt x="1234" y="0"/>
                </a:moveTo>
                <a:lnTo>
                  <a:pt x="1213" y="0"/>
                </a:lnTo>
                <a:lnTo>
                  <a:pt x="1213" y="6"/>
                </a:lnTo>
                <a:lnTo>
                  <a:pt x="1234" y="6"/>
                </a:lnTo>
                <a:lnTo>
                  <a:pt x="1234" y="0"/>
                </a:lnTo>
                <a:close/>
                <a:moveTo>
                  <a:pt x="1276" y="0"/>
                </a:moveTo>
                <a:lnTo>
                  <a:pt x="1255" y="0"/>
                </a:lnTo>
                <a:lnTo>
                  <a:pt x="1255" y="6"/>
                </a:lnTo>
                <a:lnTo>
                  <a:pt x="1276" y="6"/>
                </a:lnTo>
                <a:lnTo>
                  <a:pt x="1276" y="0"/>
                </a:lnTo>
                <a:close/>
                <a:moveTo>
                  <a:pt x="1317" y="0"/>
                </a:moveTo>
                <a:lnTo>
                  <a:pt x="1296" y="0"/>
                </a:lnTo>
                <a:lnTo>
                  <a:pt x="1296" y="6"/>
                </a:lnTo>
                <a:lnTo>
                  <a:pt x="1317" y="6"/>
                </a:lnTo>
                <a:lnTo>
                  <a:pt x="1317" y="0"/>
                </a:lnTo>
                <a:close/>
                <a:moveTo>
                  <a:pt x="1359" y="0"/>
                </a:moveTo>
                <a:lnTo>
                  <a:pt x="1338" y="0"/>
                </a:lnTo>
                <a:lnTo>
                  <a:pt x="1338" y="6"/>
                </a:lnTo>
                <a:lnTo>
                  <a:pt x="1359" y="6"/>
                </a:lnTo>
                <a:lnTo>
                  <a:pt x="1359" y="0"/>
                </a:lnTo>
                <a:close/>
                <a:moveTo>
                  <a:pt x="1401" y="0"/>
                </a:moveTo>
                <a:lnTo>
                  <a:pt x="1380" y="0"/>
                </a:lnTo>
                <a:lnTo>
                  <a:pt x="1380" y="6"/>
                </a:lnTo>
                <a:lnTo>
                  <a:pt x="1401" y="6"/>
                </a:lnTo>
                <a:lnTo>
                  <a:pt x="1401" y="0"/>
                </a:lnTo>
                <a:close/>
                <a:moveTo>
                  <a:pt x="1445" y="0"/>
                </a:moveTo>
                <a:lnTo>
                  <a:pt x="1424" y="0"/>
                </a:lnTo>
                <a:lnTo>
                  <a:pt x="1424" y="6"/>
                </a:lnTo>
                <a:lnTo>
                  <a:pt x="1445" y="6"/>
                </a:lnTo>
                <a:lnTo>
                  <a:pt x="1445" y="0"/>
                </a:lnTo>
                <a:close/>
                <a:moveTo>
                  <a:pt x="1486" y="0"/>
                </a:moveTo>
                <a:lnTo>
                  <a:pt x="1466" y="0"/>
                </a:lnTo>
                <a:lnTo>
                  <a:pt x="1466" y="6"/>
                </a:lnTo>
                <a:lnTo>
                  <a:pt x="1486" y="6"/>
                </a:lnTo>
                <a:lnTo>
                  <a:pt x="1486" y="0"/>
                </a:lnTo>
                <a:close/>
                <a:moveTo>
                  <a:pt x="1528" y="0"/>
                </a:moveTo>
                <a:lnTo>
                  <a:pt x="1507" y="0"/>
                </a:lnTo>
                <a:lnTo>
                  <a:pt x="1507" y="6"/>
                </a:lnTo>
                <a:lnTo>
                  <a:pt x="1528" y="6"/>
                </a:lnTo>
                <a:lnTo>
                  <a:pt x="1528" y="0"/>
                </a:lnTo>
                <a:close/>
                <a:moveTo>
                  <a:pt x="1570" y="0"/>
                </a:moveTo>
                <a:lnTo>
                  <a:pt x="1549" y="0"/>
                </a:lnTo>
                <a:lnTo>
                  <a:pt x="1549" y="6"/>
                </a:lnTo>
                <a:lnTo>
                  <a:pt x="1570" y="6"/>
                </a:lnTo>
                <a:lnTo>
                  <a:pt x="1570" y="0"/>
                </a:lnTo>
                <a:close/>
                <a:moveTo>
                  <a:pt x="1611" y="0"/>
                </a:moveTo>
                <a:lnTo>
                  <a:pt x="1591" y="0"/>
                </a:lnTo>
                <a:lnTo>
                  <a:pt x="1591" y="6"/>
                </a:lnTo>
                <a:lnTo>
                  <a:pt x="1611" y="6"/>
                </a:lnTo>
                <a:lnTo>
                  <a:pt x="1611" y="0"/>
                </a:lnTo>
                <a:close/>
                <a:moveTo>
                  <a:pt x="1653" y="0"/>
                </a:moveTo>
                <a:lnTo>
                  <a:pt x="1632" y="0"/>
                </a:lnTo>
                <a:lnTo>
                  <a:pt x="1632" y="6"/>
                </a:lnTo>
                <a:lnTo>
                  <a:pt x="1653" y="6"/>
                </a:lnTo>
                <a:lnTo>
                  <a:pt x="1653" y="0"/>
                </a:lnTo>
                <a:close/>
                <a:moveTo>
                  <a:pt x="1695" y="0"/>
                </a:moveTo>
                <a:lnTo>
                  <a:pt x="1674" y="0"/>
                </a:lnTo>
                <a:lnTo>
                  <a:pt x="1674" y="6"/>
                </a:lnTo>
                <a:lnTo>
                  <a:pt x="1695" y="6"/>
                </a:lnTo>
                <a:lnTo>
                  <a:pt x="1695" y="0"/>
                </a:lnTo>
                <a:close/>
                <a:moveTo>
                  <a:pt x="1736" y="0"/>
                </a:moveTo>
                <a:lnTo>
                  <a:pt x="1716" y="0"/>
                </a:lnTo>
                <a:lnTo>
                  <a:pt x="1716" y="6"/>
                </a:lnTo>
                <a:lnTo>
                  <a:pt x="1736" y="6"/>
                </a:lnTo>
                <a:lnTo>
                  <a:pt x="1736" y="0"/>
                </a:lnTo>
                <a:close/>
                <a:moveTo>
                  <a:pt x="1778" y="0"/>
                </a:moveTo>
                <a:lnTo>
                  <a:pt x="1757" y="0"/>
                </a:lnTo>
                <a:lnTo>
                  <a:pt x="1757" y="6"/>
                </a:lnTo>
                <a:lnTo>
                  <a:pt x="1778" y="6"/>
                </a:lnTo>
                <a:lnTo>
                  <a:pt x="1778" y="0"/>
                </a:lnTo>
                <a:close/>
                <a:moveTo>
                  <a:pt x="1820" y="0"/>
                </a:moveTo>
                <a:lnTo>
                  <a:pt x="1799" y="0"/>
                </a:lnTo>
                <a:lnTo>
                  <a:pt x="1799" y="6"/>
                </a:lnTo>
                <a:lnTo>
                  <a:pt x="1820" y="6"/>
                </a:lnTo>
                <a:lnTo>
                  <a:pt x="1820" y="0"/>
                </a:lnTo>
                <a:close/>
                <a:moveTo>
                  <a:pt x="1861" y="0"/>
                </a:moveTo>
                <a:lnTo>
                  <a:pt x="1841" y="0"/>
                </a:lnTo>
                <a:lnTo>
                  <a:pt x="1841" y="6"/>
                </a:lnTo>
                <a:lnTo>
                  <a:pt x="1861" y="6"/>
                </a:lnTo>
                <a:lnTo>
                  <a:pt x="1861" y="0"/>
                </a:lnTo>
                <a:close/>
                <a:moveTo>
                  <a:pt x="1903" y="0"/>
                </a:moveTo>
                <a:lnTo>
                  <a:pt x="1882" y="0"/>
                </a:lnTo>
                <a:lnTo>
                  <a:pt x="1882" y="6"/>
                </a:lnTo>
                <a:lnTo>
                  <a:pt x="1903" y="6"/>
                </a:lnTo>
                <a:lnTo>
                  <a:pt x="1903" y="0"/>
                </a:lnTo>
                <a:close/>
                <a:moveTo>
                  <a:pt x="1945" y="0"/>
                </a:moveTo>
                <a:lnTo>
                  <a:pt x="1924" y="0"/>
                </a:lnTo>
                <a:lnTo>
                  <a:pt x="1924" y="6"/>
                </a:lnTo>
                <a:lnTo>
                  <a:pt x="1945" y="6"/>
                </a:lnTo>
                <a:lnTo>
                  <a:pt x="1945" y="0"/>
                </a:lnTo>
                <a:close/>
                <a:moveTo>
                  <a:pt x="1989" y="0"/>
                </a:moveTo>
                <a:lnTo>
                  <a:pt x="1965" y="0"/>
                </a:lnTo>
                <a:lnTo>
                  <a:pt x="1965" y="6"/>
                </a:lnTo>
                <a:lnTo>
                  <a:pt x="1989" y="6"/>
                </a:lnTo>
                <a:lnTo>
                  <a:pt x="1989" y="0"/>
                </a:lnTo>
                <a:close/>
                <a:moveTo>
                  <a:pt x="2031" y="0"/>
                </a:moveTo>
                <a:lnTo>
                  <a:pt x="2010" y="0"/>
                </a:lnTo>
                <a:lnTo>
                  <a:pt x="2010" y="6"/>
                </a:lnTo>
                <a:lnTo>
                  <a:pt x="2031" y="6"/>
                </a:lnTo>
                <a:lnTo>
                  <a:pt x="2031" y="0"/>
                </a:lnTo>
                <a:close/>
                <a:moveTo>
                  <a:pt x="2072" y="0"/>
                </a:moveTo>
                <a:lnTo>
                  <a:pt x="2051" y="0"/>
                </a:lnTo>
                <a:lnTo>
                  <a:pt x="2051" y="6"/>
                </a:lnTo>
                <a:lnTo>
                  <a:pt x="2072" y="6"/>
                </a:lnTo>
                <a:lnTo>
                  <a:pt x="2072" y="0"/>
                </a:lnTo>
                <a:close/>
                <a:moveTo>
                  <a:pt x="2114" y="0"/>
                </a:moveTo>
                <a:lnTo>
                  <a:pt x="2093" y="0"/>
                </a:lnTo>
                <a:lnTo>
                  <a:pt x="2093" y="6"/>
                </a:lnTo>
                <a:lnTo>
                  <a:pt x="2114" y="6"/>
                </a:lnTo>
                <a:lnTo>
                  <a:pt x="2114" y="0"/>
                </a:lnTo>
                <a:close/>
                <a:moveTo>
                  <a:pt x="2156" y="0"/>
                </a:moveTo>
                <a:lnTo>
                  <a:pt x="2135" y="0"/>
                </a:lnTo>
                <a:lnTo>
                  <a:pt x="2135" y="6"/>
                </a:lnTo>
                <a:lnTo>
                  <a:pt x="2156" y="6"/>
                </a:lnTo>
                <a:lnTo>
                  <a:pt x="2156" y="0"/>
                </a:lnTo>
                <a:close/>
                <a:moveTo>
                  <a:pt x="2197" y="0"/>
                </a:moveTo>
                <a:lnTo>
                  <a:pt x="2176" y="0"/>
                </a:lnTo>
                <a:lnTo>
                  <a:pt x="2176" y="6"/>
                </a:lnTo>
                <a:lnTo>
                  <a:pt x="2197" y="6"/>
                </a:lnTo>
                <a:lnTo>
                  <a:pt x="2197" y="0"/>
                </a:lnTo>
                <a:close/>
                <a:moveTo>
                  <a:pt x="2239" y="0"/>
                </a:moveTo>
                <a:lnTo>
                  <a:pt x="2218" y="0"/>
                </a:lnTo>
                <a:lnTo>
                  <a:pt x="2218" y="6"/>
                </a:lnTo>
                <a:lnTo>
                  <a:pt x="2239" y="6"/>
                </a:lnTo>
                <a:lnTo>
                  <a:pt x="2239" y="0"/>
                </a:lnTo>
                <a:close/>
                <a:moveTo>
                  <a:pt x="2280" y="0"/>
                </a:moveTo>
                <a:lnTo>
                  <a:pt x="2260" y="0"/>
                </a:lnTo>
                <a:lnTo>
                  <a:pt x="2260" y="6"/>
                </a:lnTo>
                <a:lnTo>
                  <a:pt x="2280" y="6"/>
                </a:lnTo>
                <a:lnTo>
                  <a:pt x="2280" y="0"/>
                </a:lnTo>
                <a:close/>
                <a:moveTo>
                  <a:pt x="2322" y="0"/>
                </a:moveTo>
                <a:lnTo>
                  <a:pt x="2301" y="0"/>
                </a:lnTo>
                <a:lnTo>
                  <a:pt x="2301" y="6"/>
                </a:lnTo>
                <a:lnTo>
                  <a:pt x="2322" y="6"/>
                </a:lnTo>
                <a:lnTo>
                  <a:pt x="2322" y="0"/>
                </a:lnTo>
                <a:close/>
                <a:moveTo>
                  <a:pt x="2364" y="0"/>
                </a:moveTo>
                <a:lnTo>
                  <a:pt x="2343" y="0"/>
                </a:lnTo>
                <a:lnTo>
                  <a:pt x="2343" y="6"/>
                </a:lnTo>
                <a:lnTo>
                  <a:pt x="2364" y="6"/>
                </a:lnTo>
                <a:lnTo>
                  <a:pt x="2364" y="0"/>
                </a:lnTo>
                <a:close/>
                <a:moveTo>
                  <a:pt x="2405" y="0"/>
                </a:moveTo>
                <a:lnTo>
                  <a:pt x="2385" y="0"/>
                </a:lnTo>
                <a:lnTo>
                  <a:pt x="2385" y="6"/>
                </a:lnTo>
                <a:lnTo>
                  <a:pt x="2405" y="6"/>
                </a:lnTo>
                <a:lnTo>
                  <a:pt x="2405" y="0"/>
                </a:lnTo>
                <a:close/>
                <a:moveTo>
                  <a:pt x="2447" y="0"/>
                </a:moveTo>
                <a:lnTo>
                  <a:pt x="2426" y="0"/>
                </a:lnTo>
                <a:lnTo>
                  <a:pt x="2426" y="6"/>
                </a:lnTo>
                <a:lnTo>
                  <a:pt x="2447" y="6"/>
                </a:lnTo>
                <a:lnTo>
                  <a:pt x="2447" y="0"/>
                </a:lnTo>
                <a:close/>
                <a:moveTo>
                  <a:pt x="2489" y="0"/>
                </a:moveTo>
                <a:lnTo>
                  <a:pt x="2468" y="0"/>
                </a:lnTo>
                <a:lnTo>
                  <a:pt x="2468" y="6"/>
                </a:lnTo>
                <a:lnTo>
                  <a:pt x="2489" y="6"/>
                </a:lnTo>
                <a:lnTo>
                  <a:pt x="2489" y="0"/>
                </a:lnTo>
                <a:close/>
                <a:moveTo>
                  <a:pt x="2533" y="0"/>
                </a:moveTo>
                <a:lnTo>
                  <a:pt x="2510" y="0"/>
                </a:lnTo>
                <a:lnTo>
                  <a:pt x="2510" y="6"/>
                </a:lnTo>
                <a:lnTo>
                  <a:pt x="2533" y="6"/>
                </a:lnTo>
                <a:lnTo>
                  <a:pt x="25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6" name="Freeform 101">
            <a:extLst>
              <a:ext uri="{FF2B5EF4-FFF2-40B4-BE49-F238E27FC236}">
                <a16:creationId xmlns:a16="http://schemas.microsoft.com/office/drawing/2014/main" id="{8B5C002A-8F4E-4CED-9D61-CDF4A493FE91}"/>
              </a:ext>
            </a:extLst>
          </p:cNvPr>
          <p:cNvSpPr>
            <a:spLocks noEditPoints="1"/>
          </p:cNvSpPr>
          <p:nvPr/>
        </p:nvSpPr>
        <p:spPr bwMode="auto">
          <a:xfrm>
            <a:off x="6409875" y="2526376"/>
            <a:ext cx="4021139" cy="9525"/>
          </a:xfrm>
          <a:custGeom>
            <a:avLst/>
            <a:gdLst>
              <a:gd name="T0" fmla="*/ 21 w 2533"/>
              <a:gd name="T1" fmla="*/ 0 h 6"/>
              <a:gd name="T2" fmla="*/ 62 w 2533"/>
              <a:gd name="T3" fmla="*/ 0 h 6"/>
              <a:gd name="T4" fmla="*/ 104 w 2533"/>
              <a:gd name="T5" fmla="*/ 0 h 6"/>
              <a:gd name="T6" fmla="*/ 146 w 2533"/>
              <a:gd name="T7" fmla="*/ 0 h 6"/>
              <a:gd name="T8" fmla="*/ 187 w 2533"/>
              <a:gd name="T9" fmla="*/ 0 h 6"/>
              <a:gd name="T10" fmla="*/ 229 w 2533"/>
              <a:gd name="T11" fmla="*/ 0 h 6"/>
              <a:gd name="T12" fmla="*/ 271 w 2533"/>
              <a:gd name="T13" fmla="*/ 0 h 6"/>
              <a:gd name="T14" fmla="*/ 312 w 2533"/>
              <a:gd name="T15" fmla="*/ 0 h 6"/>
              <a:gd name="T16" fmla="*/ 357 w 2533"/>
              <a:gd name="T17" fmla="*/ 0 h 6"/>
              <a:gd name="T18" fmla="*/ 398 w 2533"/>
              <a:gd name="T19" fmla="*/ 0 h 6"/>
              <a:gd name="T20" fmla="*/ 440 w 2533"/>
              <a:gd name="T21" fmla="*/ 0 h 6"/>
              <a:gd name="T22" fmla="*/ 482 w 2533"/>
              <a:gd name="T23" fmla="*/ 0 h 6"/>
              <a:gd name="T24" fmla="*/ 523 w 2533"/>
              <a:gd name="T25" fmla="*/ 0 h 6"/>
              <a:gd name="T26" fmla="*/ 565 w 2533"/>
              <a:gd name="T27" fmla="*/ 0 h 6"/>
              <a:gd name="T28" fmla="*/ 607 w 2533"/>
              <a:gd name="T29" fmla="*/ 0 h 6"/>
              <a:gd name="T30" fmla="*/ 648 w 2533"/>
              <a:gd name="T31" fmla="*/ 0 h 6"/>
              <a:gd name="T32" fmla="*/ 690 w 2533"/>
              <a:gd name="T33" fmla="*/ 0 h 6"/>
              <a:gd name="T34" fmla="*/ 731 w 2533"/>
              <a:gd name="T35" fmla="*/ 0 h 6"/>
              <a:gd name="T36" fmla="*/ 773 w 2533"/>
              <a:gd name="T37" fmla="*/ 0 h 6"/>
              <a:gd name="T38" fmla="*/ 815 w 2533"/>
              <a:gd name="T39" fmla="*/ 0 h 6"/>
              <a:gd name="T40" fmla="*/ 856 w 2533"/>
              <a:gd name="T41" fmla="*/ 0 h 6"/>
              <a:gd name="T42" fmla="*/ 901 w 2533"/>
              <a:gd name="T43" fmla="*/ 0 h 6"/>
              <a:gd name="T44" fmla="*/ 942 w 2533"/>
              <a:gd name="T45" fmla="*/ 0 h 6"/>
              <a:gd name="T46" fmla="*/ 984 w 2533"/>
              <a:gd name="T47" fmla="*/ 0 h 6"/>
              <a:gd name="T48" fmla="*/ 1026 w 2533"/>
              <a:gd name="T49" fmla="*/ 0 h 6"/>
              <a:gd name="T50" fmla="*/ 1067 w 2533"/>
              <a:gd name="T51" fmla="*/ 0 h 6"/>
              <a:gd name="T52" fmla="*/ 1109 w 2533"/>
              <a:gd name="T53" fmla="*/ 0 h 6"/>
              <a:gd name="T54" fmla="*/ 1151 w 2533"/>
              <a:gd name="T55" fmla="*/ 0 h 6"/>
              <a:gd name="T56" fmla="*/ 1192 w 2533"/>
              <a:gd name="T57" fmla="*/ 0 h 6"/>
              <a:gd name="T58" fmla="*/ 1234 w 2533"/>
              <a:gd name="T59" fmla="*/ 0 h 6"/>
              <a:gd name="T60" fmla="*/ 1276 w 2533"/>
              <a:gd name="T61" fmla="*/ 0 h 6"/>
              <a:gd name="T62" fmla="*/ 1317 w 2533"/>
              <a:gd name="T63" fmla="*/ 0 h 6"/>
              <a:gd name="T64" fmla="*/ 1359 w 2533"/>
              <a:gd name="T65" fmla="*/ 0 h 6"/>
              <a:gd name="T66" fmla="*/ 1401 w 2533"/>
              <a:gd name="T67" fmla="*/ 0 h 6"/>
              <a:gd name="T68" fmla="*/ 1445 w 2533"/>
              <a:gd name="T69" fmla="*/ 0 h 6"/>
              <a:gd name="T70" fmla="*/ 1486 w 2533"/>
              <a:gd name="T71" fmla="*/ 0 h 6"/>
              <a:gd name="T72" fmla="*/ 1528 w 2533"/>
              <a:gd name="T73" fmla="*/ 0 h 6"/>
              <a:gd name="T74" fmla="*/ 1570 w 2533"/>
              <a:gd name="T75" fmla="*/ 0 h 6"/>
              <a:gd name="T76" fmla="*/ 1611 w 2533"/>
              <a:gd name="T77" fmla="*/ 0 h 6"/>
              <a:gd name="T78" fmla="*/ 1653 w 2533"/>
              <a:gd name="T79" fmla="*/ 0 h 6"/>
              <a:gd name="T80" fmla="*/ 1695 w 2533"/>
              <a:gd name="T81" fmla="*/ 0 h 6"/>
              <a:gd name="T82" fmla="*/ 1736 w 2533"/>
              <a:gd name="T83" fmla="*/ 0 h 6"/>
              <a:gd name="T84" fmla="*/ 1778 w 2533"/>
              <a:gd name="T85" fmla="*/ 0 h 6"/>
              <a:gd name="T86" fmla="*/ 1820 w 2533"/>
              <a:gd name="T87" fmla="*/ 0 h 6"/>
              <a:gd name="T88" fmla="*/ 1861 w 2533"/>
              <a:gd name="T89" fmla="*/ 0 h 6"/>
              <a:gd name="T90" fmla="*/ 1903 w 2533"/>
              <a:gd name="T91" fmla="*/ 0 h 6"/>
              <a:gd name="T92" fmla="*/ 1945 w 2533"/>
              <a:gd name="T93" fmla="*/ 0 h 6"/>
              <a:gd name="T94" fmla="*/ 1989 w 2533"/>
              <a:gd name="T95" fmla="*/ 0 h 6"/>
              <a:gd name="T96" fmla="*/ 2031 w 2533"/>
              <a:gd name="T97" fmla="*/ 0 h 6"/>
              <a:gd name="T98" fmla="*/ 2072 w 2533"/>
              <a:gd name="T99" fmla="*/ 0 h 6"/>
              <a:gd name="T100" fmla="*/ 2114 w 2533"/>
              <a:gd name="T101" fmla="*/ 0 h 6"/>
              <a:gd name="T102" fmla="*/ 2156 w 2533"/>
              <a:gd name="T103" fmla="*/ 0 h 6"/>
              <a:gd name="T104" fmla="*/ 2197 w 2533"/>
              <a:gd name="T105" fmla="*/ 0 h 6"/>
              <a:gd name="T106" fmla="*/ 2239 w 2533"/>
              <a:gd name="T107" fmla="*/ 0 h 6"/>
              <a:gd name="T108" fmla="*/ 2280 w 2533"/>
              <a:gd name="T109" fmla="*/ 0 h 6"/>
              <a:gd name="T110" fmla="*/ 2322 w 2533"/>
              <a:gd name="T111" fmla="*/ 0 h 6"/>
              <a:gd name="T112" fmla="*/ 2364 w 2533"/>
              <a:gd name="T113" fmla="*/ 0 h 6"/>
              <a:gd name="T114" fmla="*/ 2405 w 2533"/>
              <a:gd name="T115" fmla="*/ 0 h 6"/>
              <a:gd name="T116" fmla="*/ 2447 w 2533"/>
              <a:gd name="T117" fmla="*/ 0 h 6"/>
              <a:gd name="T118" fmla="*/ 2489 w 2533"/>
              <a:gd name="T119" fmla="*/ 0 h 6"/>
              <a:gd name="T120" fmla="*/ 2533 w 2533"/>
              <a:gd name="T1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33" h="6">
                <a:moveTo>
                  <a:pt x="21" y="0"/>
                </a:moveTo>
                <a:lnTo>
                  <a:pt x="0" y="0"/>
                </a:lnTo>
                <a:lnTo>
                  <a:pt x="0" y="6"/>
                </a:lnTo>
                <a:lnTo>
                  <a:pt x="21" y="6"/>
                </a:lnTo>
                <a:lnTo>
                  <a:pt x="21" y="0"/>
                </a:lnTo>
                <a:moveTo>
                  <a:pt x="62" y="0"/>
                </a:moveTo>
                <a:lnTo>
                  <a:pt x="42" y="0"/>
                </a:lnTo>
                <a:lnTo>
                  <a:pt x="42" y="6"/>
                </a:lnTo>
                <a:lnTo>
                  <a:pt x="62" y="6"/>
                </a:lnTo>
                <a:lnTo>
                  <a:pt x="62" y="0"/>
                </a:lnTo>
                <a:moveTo>
                  <a:pt x="104" y="0"/>
                </a:moveTo>
                <a:lnTo>
                  <a:pt x="83" y="0"/>
                </a:lnTo>
                <a:lnTo>
                  <a:pt x="83" y="6"/>
                </a:lnTo>
                <a:lnTo>
                  <a:pt x="104" y="6"/>
                </a:lnTo>
                <a:lnTo>
                  <a:pt x="104" y="0"/>
                </a:lnTo>
                <a:moveTo>
                  <a:pt x="146" y="0"/>
                </a:moveTo>
                <a:lnTo>
                  <a:pt x="125" y="0"/>
                </a:lnTo>
                <a:lnTo>
                  <a:pt x="125" y="6"/>
                </a:lnTo>
                <a:lnTo>
                  <a:pt x="146" y="6"/>
                </a:lnTo>
                <a:lnTo>
                  <a:pt x="146" y="0"/>
                </a:lnTo>
                <a:moveTo>
                  <a:pt x="187" y="0"/>
                </a:moveTo>
                <a:lnTo>
                  <a:pt x="167" y="0"/>
                </a:lnTo>
                <a:lnTo>
                  <a:pt x="167" y="6"/>
                </a:lnTo>
                <a:lnTo>
                  <a:pt x="187" y="6"/>
                </a:lnTo>
                <a:lnTo>
                  <a:pt x="187" y="0"/>
                </a:lnTo>
                <a:moveTo>
                  <a:pt x="229" y="0"/>
                </a:moveTo>
                <a:lnTo>
                  <a:pt x="208" y="0"/>
                </a:lnTo>
                <a:lnTo>
                  <a:pt x="208" y="6"/>
                </a:lnTo>
                <a:lnTo>
                  <a:pt x="229" y="6"/>
                </a:lnTo>
                <a:lnTo>
                  <a:pt x="229" y="0"/>
                </a:lnTo>
                <a:moveTo>
                  <a:pt x="271" y="0"/>
                </a:moveTo>
                <a:lnTo>
                  <a:pt x="250" y="0"/>
                </a:lnTo>
                <a:lnTo>
                  <a:pt x="250" y="6"/>
                </a:lnTo>
                <a:lnTo>
                  <a:pt x="271" y="6"/>
                </a:lnTo>
                <a:lnTo>
                  <a:pt x="271" y="0"/>
                </a:lnTo>
                <a:moveTo>
                  <a:pt x="312" y="0"/>
                </a:moveTo>
                <a:lnTo>
                  <a:pt x="291" y="0"/>
                </a:lnTo>
                <a:lnTo>
                  <a:pt x="291" y="6"/>
                </a:lnTo>
                <a:lnTo>
                  <a:pt x="312" y="6"/>
                </a:lnTo>
                <a:lnTo>
                  <a:pt x="312" y="0"/>
                </a:lnTo>
                <a:moveTo>
                  <a:pt x="357" y="0"/>
                </a:moveTo>
                <a:lnTo>
                  <a:pt x="336" y="0"/>
                </a:lnTo>
                <a:lnTo>
                  <a:pt x="336" y="6"/>
                </a:lnTo>
                <a:lnTo>
                  <a:pt x="357" y="6"/>
                </a:lnTo>
                <a:lnTo>
                  <a:pt x="357" y="0"/>
                </a:lnTo>
                <a:moveTo>
                  <a:pt x="398" y="0"/>
                </a:moveTo>
                <a:lnTo>
                  <a:pt x="377" y="0"/>
                </a:lnTo>
                <a:lnTo>
                  <a:pt x="377" y="6"/>
                </a:lnTo>
                <a:lnTo>
                  <a:pt x="398" y="6"/>
                </a:lnTo>
                <a:lnTo>
                  <a:pt x="398" y="0"/>
                </a:lnTo>
                <a:moveTo>
                  <a:pt x="440" y="0"/>
                </a:moveTo>
                <a:lnTo>
                  <a:pt x="419" y="0"/>
                </a:lnTo>
                <a:lnTo>
                  <a:pt x="419" y="6"/>
                </a:lnTo>
                <a:lnTo>
                  <a:pt x="440" y="6"/>
                </a:lnTo>
                <a:lnTo>
                  <a:pt x="440" y="0"/>
                </a:lnTo>
                <a:moveTo>
                  <a:pt x="482" y="0"/>
                </a:moveTo>
                <a:lnTo>
                  <a:pt x="461" y="0"/>
                </a:lnTo>
                <a:lnTo>
                  <a:pt x="461" y="6"/>
                </a:lnTo>
                <a:lnTo>
                  <a:pt x="482" y="6"/>
                </a:lnTo>
                <a:lnTo>
                  <a:pt x="482" y="0"/>
                </a:lnTo>
                <a:moveTo>
                  <a:pt x="523" y="0"/>
                </a:moveTo>
                <a:lnTo>
                  <a:pt x="502" y="0"/>
                </a:lnTo>
                <a:lnTo>
                  <a:pt x="502" y="6"/>
                </a:lnTo>
                <a:lnTo>
                  <a:pt x="523" y="6"/>
                </a:lnTo>
                <a:lnTo>
                  <a:pt x="523" y="0"/>
                </a:lnTo>
                <a:moveTo>
                  <a:pt x="565" y="0"/>
                </a:moveTo>
                <a:lnTo>
                  <a:pt x="544" y="0"/>
                </a:lnTo>
                <a:lnTo>
                  <a:pt x="544" y="6"/>
                </a:lnTo>
                <a:lnTo>
                  <a:pt x="565" y="6"/>
                </a:lnTo>
                <a:lnTo>
                  <a:pt x="565" y="0"/>
                </a:lnTo>
                <a:moveTo>
                  <a:pt x="607" y="0"/>
                </a:moveTo>
                <a:lnTo>
                  <a:pt x="586" y="0"/>
                </a:lnTo>
                <a:lnTo>
                  <a:pt x="586" y="6"/>
                </a:lnTo>
                <a:lnTo>
                  <a:pt x="607" y="6"/>
                </a:lnTo>
                <a:lnTo>
                  <a:pt x="607" y="0"/>
                </a:lnTo>
                <a:moveTo>
                  <a:pt x="648" y="0"/>
                </a:moveTo>
                <a:lnTo>
                  <a:pt x="627" y="0"/>
                </a:lnTo>
                <a:lnTo>
                  <a:pt x="627" y="6"/>
                </a:lnTo>
                <a:lnTo>
                  <a:pt x="648" y="6"/>
                </a:lnTo>
                <a:lnTo>
                  <a:pt x="648" y="0"/>
                </a:lnTo>
                <a:moveTo>
                  <a:pt x="690" y="0"/>
                </a:moveTo>
                <a:lnTo>
                  <a:pt x="669" y="0"/>
                </a:lnTo>
                <a:lnTo>
                  <a:pt x="669" y="6"/>
                </a:lnTo>
                <a:lnTo>
                  <a:pt x="690" y="6"/>
                </a:lnTo>
                <a:lnTo>
                  <a:pt x="690" y="0"/>
                </a:lnTo>
                <a:moveTo>
                  <a:pt x="731" y="0"/>
                </a:moveTo>
                <a:lnTo>
                  <a:pt x="711" y="0"/>
                </a:lnTo>
                <a:lnTo>
                  <a:pt x="711" y="6"/>
                </a:lnTo>
                <a:lnTo>
                  <a:pt x="731" y="6"/>
                </a:lnTo>
                <a:lnTo>
                  <a:pt x="731" y="0"/>
                </a:lnTo>
                <a:moveTo>
                  <a:pt x="773" y="0"/>
                </a:moveTo>
                <a:lnTo>
                  <a:pt x="752" y="0"/>
                </a:lnTo>
                <a:lnTo>
                  <a:pt x="752" y="6"/>
                </a:lnTo>
                <a:lnTo>
                  <a:pt x="773" y="6"/>
                </a:lnTo>
                <a:lnTo>
                  <a:pt x="773" y="0"/>
                </a:lnTo>
                <a:moveTo>
                  <a:pt x="815" y="0"/>
                </a:moveTo>
                <a:lnTo>
                  <a:pt x="794" y="0"/>
                </a:lnTo>
                <a:lnTo>
                  <a:pt x="794" y="6"/>
                </a:lnTo>
                <a:lnTo>
                  <a:pt x="815" y="6"/>
                </a:lnTo>
                <a:lnTo>
                  <a:pt x="815" y="0"/>
                </a:lnTo>
                <a:moveTo>
                  <a:pt x="856" y="0"/>
                </a:moveTo>
                <a:lnTo>
                  <a:pt x="836" y="0"/>
                </a:lnTo>
                <a:lnTo>
                  <a:pt x="836" y="6"/>
                </a:lnTo>
                <a:lnTo>
                  <a:pt x="856" y="6"/>
                </a:lnTo>
                <a:lnTo>
                  <a:pt x="856" y="0"/>
                </a:lnTo>
                <a:moveTo>
                  <a:pt x="901" y="0"/>
                </a:moveTo>
                <a:lnTo>
                  <a:pt x="880" y="0"/>
                </a:lnTo>
                <a:lnTo>
                  <a:pt x="880" y="6"/>
                </a:lnTo>
                <a:lnTo>
                  <a:pt x="901" y="6"/>
                </a:lnTo>
                <a:lnTo>
                  <a:pt x="901" y="0"/>
                </a:lnTo>
                <a:moveTo>
                  <a:pt x="942" y="0"/>
                </a:moveTo>
                <a:lnTo>
                  <a:pt x="922" y="0"/>
                </a:lnTo>
                <a:lnTo>
                  <a:pt x="922" y="6"/>
                </a:lnTo>
                <a:lnTo>
                  <a:pt x="942" y="6"/>
                </a:lnTo>
                <a:lnTo>
                  <a:pt x="942" y="0"/>
                </a:lnTo>
                <a:moveTo>
                  <a:pt x="984" y="0"/>
                </a:moveTo>
                <a:lnTo>
                  <a:pt x="963" y="0"/>
                </a:lnTo>
                <a:lnTo>
                  <a:pt x="963" y="6"/>
                </a:lnTo>
                <a:lnTo>
                  <a:pt x="984" y="6"/>
                </a:lnTo>
                <a:lnTo>
                  <a:pt x="984" y="0"/>
                </a:lnTo>
                <a:moveTo>
                  <a:pt x="1026" y="0"/>
                </a:moveTo>
                <a:lnTo>
                  <a:pt x="1005" y="0"/>
                </a:lnTo>
                <a:lnTo>
                  <a:pt x="1005" y="6"/>
                </a:lnTo>
                <a:lnTo>
                  <a:pt x="1026" y="6"/>
                </a:lnTo>
                <a:lnTo>
                  <a:pt x="1026" y="0"/>
                </a:lnTo>
                <a:moveTo>
                  <a:pt x="1067" y="0"/>
                </a:moveTo>
                <a:lnTo>
                  <a:pt x="1046" y="0"/>
                </a:lnTo>
                <a:lnTo>
                  <a:pt x="1046" y="6"/>
                </a:lnTo>
                <a:lnTo>
                  <a:pt x="1067" y="6"/>
                </a:lnTo>
                <a:lnTo>
                  <a:pt x="1067" y="0"/>
                </a:lnTo>
                <a:moveTo>
                  <a:pt x="1109" y="0"/>
                </a:moveTo>
                <a:lnTo>
                  <a:pt x="1088" y="0"/>
                </a:lnTo>
                <a:lnTo>
                  <a:pt x="1088" y="6"/>
                </a:lnTo>
                <a:lnTo>
                  <a:pt x="1109" y="6"/>
                </a:lnTo>
                <a:lnTo>
                  <a:pt x="1109" y="0"/>
                </a:lnTo>
                <a:moveTo>
                  <a:pt x="1151" y="0"/>
                </a:moveTo>
                <a:lnTo>
                  <a:pt x="1130" y="0"/>
                </a:lnTo>
                <a:lnTo>
                  <a:pt x="1130" y="6"/>
                </a:lnTo>
                <a:lnTo>
                  <a:pt x="1151" y="6"/>
                </a:lnTo>
                <a:lnTo>
                  <a:pt x="1151" y="0"/>
                </a:lnTo>
                <a:moveTo>
                  <a:pt x="1192" y="0"/>
                </a:moveTo>
                <a:lnTo>
                  <a:pt x="1171" y="0"/>
                </a:lnTo>
                <a:lnTo>
                  <a:pt x="1171" y="6"/>
                </a:lnTo>
                <a:lnTo>
                  <a:pt x="1192" y="6"/>
                </a:lnTo>
                <a:lnTo>
                  <a:pt x="1192" y="0"/>
                </a:lnTo>
                <a:moveTo>
                  <a:pt x="1234" y="0"/>
                </a:moveTo>
                <a:lnTo>
                  <a:pt x="1213" y="0"/>
                </a:lnTo>
                <a:lnTo>
                  <a:pt x="1213" y="6"/>
                </a:lnTo>
                <a:lnTo>
                  <a:pt x="1234" y="6"/>
                </a:lnTo>
                <a:lnTo>
                  <a:pt x="1234" y="0"/>
                </a:lnTo>
                <a:moveTo>
                  <a:pt x="1276" y="0"/>
                </a:moveTo>
                <a:lnTo>
                  <a:pt x="1255" y="0"/>
                </a:lnTo>
                <a:lnTo>
                  <a:pt x="1255" y="6"/>
                </a:lnTo>
                <a:lnTo>
                  <a:pt x="1276" y="6"/>
                </a:lnTo>
                <a:lnTo>
                  <a:pt x="1276" y="0"/>
                </a:lnTo>
                <a:moveTo>
                  <a:pt x="1317" y="0"/>
                </a:moveTo>
                <a:lnTo>
                  <a:pt x="1296" y="0"/>
                </a:lnTo>
                <a:lnTo>
                  <a:pt x="1296" y="6"/>
                </a:lnTo>
                <a:lnTo>
                  <a:pt x="1317" y="6"/>
                </a:lnTo>
                <a:lnTo>
                  <a:pt x="1317" y="0"/>
                </a:lnTo>
                <a:moveTo>
                  <a:pt x="1359" y="0"/>
                </a:moveTo>
                <a:lnTo>
                  <a:pt x="1338" y="0"/>
                </a:lnTo>
                <a:lnTo>
                  <a:pt x="1338" y="6"/>
                </a:lnTo>
                <a:lnTo>
                  <a:pt x="1359" y="6"/>
                </a:lnTo>
                <a:lnTo>
                  <a:pt x="1359" y="0"/>
                </a:lnTo>
                <a:moveTo>
                  <a:pt x="1401" y="0"/>
                </a:moveTo>
                <a:lnTo>
                  <a:pt x="1380" y="0"/>
                </a:lnTo>
                <a:lnTo>
                  <a:pt x="1380" y="6"/>
                </a:lnTo>
                <a:lnTo>
                  <a:pt x="1401" y="6"/>
                </a:lnTo>
                <a:lnTo>
                  <a:pt x="1401" y="0"/>
                </a:lnTo>
                <a:moveTo>
                  <a:pt x="1445" y="0"/>
                </a:moveTo>
                <a:lnTo>
                  <a:pt x="1424" y="0"/>
                </a:lnTo>
                <a:lnTo>
                  <a:pt x="1424" y="6"/>
                </a:lnTo>
                <a:lnTo>
                  <a:pt x="1445" y="6"/>
                </a:lnTo>
                <a:lnTo>
                  <a:pt x="1445" y="0"/>
                </a:lnTo>
                <a:moveTo>
                  <a:pt x="1486" y="0"/>
                </a:moveTo>
                <a:lnTo>
                  <a:pt x="1466" y="0"/>
                </a:lnTo>
                <a:lnTo>
                  <a:pt x="1466" y="6"/>
                </a:lnTo>
                <a:lnTo>
                  <a:pt x="1486" y="6"/>
                </a:lnTo>
                <a:lnTo>
                  <a:pt x="1486" y="0"/>
                </a:lnTo>
                <a:moveTo>
                  <a:pt x="1528" y="0"/>
                </a:moveTo>
                <a:lnTo>
                  <a:pt x="1507" y="0"/>
                </a:lnTo>
                <a:lnTo>
                  <a:pt x="1507" y="6"/>
                </a:lnTo>
                <a:lnTo>
                  <a:pt x="1528" y="6"/>
                </a:lnTo>
                <a:lnTo>
                  <a:pt x="1528" y="0"/>
                </a:lnTo>
                <a:moveTo>
                  <a:pt x="1570" y="0"/>
                </a:moveTo>
                <a:lnTo>
                  <a:pt x="1549" y="0"/>
                </a:lnTo>
                <a:lnTo>
                  <a:pt x="1549" y="6"/>
                </a:lnTo>
                <a:lnTo>
                  <a:pt x="1570" y="6"/>
                </a:lnTo>
                <a:lnTo>
                  <a:pt x="1570" y="0"/>
                </a:lnTo>
                <a:moveTo>
                  <a:pt x="1611" y="0"/>
                </a:moveTo>
                <a:lnTo>
                  <a:pt x="1591" y="0"/>
                </a:lnTo>
                <a:lnTo>
                  <a:pt x="1591" y="6"/>
                </a:lnTo>
                <a:lnTo>
                  <a:pt x="1611" y="6"/>
                </a:lnTo>
                <a:lnTo>
                  <a:pt x="1611" y="0"/>
                </a:lnTo>
                <a:moveTo>
                  <a:pt x="1653" y="0"/>
                </a:moveTo>
                <a:lnTo>
                  <a:pt x="1632" y="0"/>
                </a:lnTo>
                <a:lnTo>
                  <a:pt x="1632" y="6"/>
                </a:lnTo>
                <a:lnTo>
                  <a:pt x="1653" y="6"/>
                </a:lnTo>
                <a:lnTo>
                  <a:pt x="1653" y="0"/>
                </a:lnTo>
                <a:moveTo>
                  <a:pt x="1695" y="0"/>
                </a:moveTo>
                <a:lnTo>
                  <a:pt x="1674" y="0"/>
                </a:lnTo>
                <a:lnTo>
                  <a:pt x="1674" y="6"/>
                </a:lnTo>
                <a:lnTo>
                  <a:pt x="1695" y="6"/>
                </a:lnTo>
                <a:lnTo>
                  <a:pt x="1695" y="0"/>
                </a:lnTo>
                <a:moveTo>
                  <a:pt x="1736" y="0"/>
                </a:moveTo>
                <a:lnTo>
                  <a:pt x="1716" y="0"/>
                </a:lnTo>
                <a:lnTo>
                  <a:pt x="1716" y="6"/>
                </a:lnTo>
                <a:lnTo>
                  <a:pt x="1736" y="6"/>
                </a:lnTo>
                <a:lnTo>
                  <a:pt x="1736" y="0"/>
                </a:lnTo>
                <a:moveTo>
                  <a:pt x="1778" y="0"/>
                </a:moveTo>
                <a:lnTo>
                  <a:pt x="1757" y="0"/>
                </a:lnTo>
                <a:lnTo>
                  <a:pt x="1757" y="6"/>
                </a:lnTo>
                <a:lnTo>
                  <a:pt x="1778" y="6"/>
                </a:lnTo>
                <a:lnTo>
                  <a:pt x="1778" y="0"/>
                </a:lnTo>
                <a:moveTo>
                  <a:pt x="1820" y="0"/>
                </a:moveTo>
                <a:lnTo>
                  <a:pt x="1799" y="0"/>
                </a:lnTo>
                <a:lnTo>
                  <a:pt x="1799" y="6"/>
                </a:lnTo>
                <a:lnTo>
                  <a:pt x="1820" y="6"/>
                </a:lnTo>
                <a:lnTo>
                  <a:pt x="1820" y="0"/>
                </a:lnTo>
                <a:moveTo>
                  <a:pt x="1861" y="0"/>
                </a:moveTo>
                <a:lnTo>
                  <a:pt x="1841" y="0"/>
                </a:lnTo>
                <a:lnTo>
                  <a:pt x="1841" y="6"/>
                </a:lnTo>
                <a:lnTo>
                  <a:pt x="1861" y="6"/>
                </a:lnTo>
                <a:lnTo>
                  <a:pt x="1861" y="0"/>
                </a:lnTo>
                <a:moveTo>
                  <a:pt x="1903" y="0"/>
                </a:moveTo>
                <a:lnTo>
                  <a:pt x="1882" y="0"/>
                </a:lnTo>
                <a:lnTo>
                  <a:pt x="1882" y="6"/>
                </a:lnTo>
                <a:lnTo>
                  <a:pt x="1903" y="6"/>
                </a:lnTo>
                <a:lnTo>
                  <a:pt x="1903" y="0"/>
                </a:lnTo>
                <a:moveTo>
                  <a:pt x="1945" y="0"/>
                </a:moveTo>
                <a:lnTo>
                  <a:pt x="1924" y="0"/>
                </a:lnTo>
                <a:lnTo>
                  <a:pt x="1924" y="6"/>
                </a:lnTo>
                <a:lnTo>
                  <a:pt x="1945" y="6"/>
                </a:lnTo>
                <a:lnTo>
                  <a:pt x="1945" y="0"/>
                </a:lnTo>
                <a:moveTo>
                  <a:pt x="1989" y="0"/>
                </a:moveTo>
                <a:lnTo>
                  <a:pt x="1965" y="0"/>
                </a:lnTo>
                <a:lnTo>
                  <a:pt x="1965" y="6"/>
                </a:lnTo>
                <a:lnTo>
                  <a:pt x="1989" y="6"/>
                </a:lnTo>
                <a:lnTo>
                  <a:pt x="1989" y="0"/>
                </a:lnTo>
                <a:moveTo>
                  <a:pt x="2031" y="0"/>
                </a:moveTo>
                <a:lnTo>
                  <a:pt x="2010" y="0"/>
                </a:lnTo>
                <a:lnTo>
                  <a:pt x="2010" y="6"/>
                </a:lnTo>
                <a:lnTo>
                  <a:pt x="2031" y="6"/>
                </a:lnTo>
                <a:lnTo>
                  <a:pt x="2031" y="0"/>
                </a:lnTo>
                <a:moveTo>
                  <a:pt x="2072" y="0"/>
                </a:moveTo>
                <a:lnTo>
                  <a:pt x="2051" y="0"/>
                </a:lnTo>
                <a:lnTo>
                  <a:pt x="2051" y="6"/>
                </a:lnTo>
                <a:lnTo>
                  <a:pt x="2072" y="6"/>
                </a:lnTo>
                <a:lnTo>
                  <a:pt x="2072" y="0"/>
                </a:lnTo>
                <a:moveTo>
                  <a:pt x="2114" y="0"/>
                </a:moveTo>
                <a:lnTo>
                  <a:pt x="2093" y="0"/>
                </a:lnTo>
                <a:lnTo>
                  <a:pt x="2093" y="6"/>
                </a:lnTo>
                <a:lnTo>
                  <a:pt x="2114" y="6"/>
                </a:lnTo>
                <a:lnTo>
                  <a:pt x="2114" y="0"/>
                </a:lnTo>
                <a:moveTo>
                  <a:pt x="2156" y="0"/>
                </a:moveTo>
                <a:lnTo>
                  <a:pt x="2135" y="0"/>
                </a:lnTo>
                <a:lnTo>
                  <a:pt x="2135" y="6"/>
                </a:lnTo>
                <a:lnTo>
                  <a:pt x="2156" y="6"/>
                </a:lnTo>
                <a:lnTo>
                  <a:pt x="2156" y="0"/>
                </a:lnTo>
                <a:moveTo>
                  <a:pt x="2197" y="0"/>
                </a:moveTo>
                <a:lnTo>
                  <a:pt x="2176" y="0"/>
                </a:lnTo>
                <a:lnTo>
                  <a:pt x="2176" y="6"/>
                </a:lnTo>
                <a:lnTo>
                  <a:pt x="2197" y="6"/>
                </a:lnTo>
                <a:lnTo>
                  <a:pt x="2197" y="0"/>
                </a:lnTo>
                <a:moveTo>
                  <a:pt x="2239" y="0"/>
                </a:moveTo>
                <a:lnTo>
                  <a:pt x="2218" y="0"/>
                </a:lnTo>
                <a:lnTo>
                  <a:pt x="2218" y="6"/>
                </a:lnTo>
                <a:lnTo>
                  <a:pt x="2239" y="6"/>
                </a:lnTo>
                <a:lnTo>
                  <a:pt x="2239" y="0"/>
                </a:lnTo>
                <a:moveTo>
                  <a:pt x="2280" y="0"/>
                </a:moveTo>
                <a:lnTo>
                  <a:pt x="2260" y="0"/>
                </a:lnTo>
                <a:lnTo>
                  <a:pt x="2260" y="6"/>
                </a:lnTo>
                <a:lnTo>
                  <a:pt x="2280" y="6"/>
                </a:lnTo>
                <a:lnTo>
                  <a:pt x="2280" y="0"/>
                </a:lnTo>
                <a:moveTo>
                  <a:pt x="2322" y="0"/>
                </a:moveTo>
                <a:lnTo>
                  <a:pt x="2301" y="0"/>
                </a:lnTo>
                <a:lnTo>
                  <a:pt x="2301" y="6"/>
                </a:lnTo>
                <a:lnTo>
                  <a:pt x="2322" y="6"/>
                </a:lnTo>
                <a:lnTo>
                  <a:pt x="2322" y="0"/>
                </a:lnTo>
                <a:moveTo>
                  <a:pt x="2364" y="0"/>
                </a:moveTo>
                <a:lnTo>
                  <a:pt x="2343" y="0"/>
                </a:lnTo>
                <a:lnTo>
                  <a:pt x="2343" y="6"/>
                </a:lnTo>
                <a:lnTo>
                  <a:pt x="2364" y="6"/>
                </a:lnTo>
                <a:lnTo>
                  <a:pt x="2364" y="0"/>
                </a:lnTo>
                <a:moveTo>
                  <a:pt x="2405" y="0"/>
                </a:moveTo>
                <a:lnTo>
                  <a:pt x="2385" y="0"/>
                </a:lnTo>
                <a:lnTo>
                  <a:pt x="2385" y="6"/>
                </a:lnTo>
                <a:lnTo>
                  <a:pt x="2405" y="6"/>
                </a:lnTo>
                <a:lnTo>
                  <a:pt x="2405" y="0"/>
                </a:lnTo>
                <a:moveTo>
                  <a:pt x="2447" y="0"/>
                </a:moveTo>
                <a:lnTo>
                  <a:pt x="2426" y="0"/>
                </a:lnTo>
                <a:lnTo>
                  <a:pt x="2426" y="6"/>
                </a:lnTo>
                <a:lnTo>
                  <a:pt x="2447" y="6"/>
                </a:lnTo>
                <a:lnTo>
                  <a:pt x="2447" y="0"/>
                </a:lnTo>
                <a:moveTo>
                  <a:pt x="2489" y="0"/>
                </a:moveTo>
                <a:lnTo>
                  <a:pt x="2468" y="0"/>
                </a:lnTo>
                <a:lnTo>
                  <a:pt x="2468" y="6"/>
                </a:lnTo>
                <a:lnTo>
                  <a:pt x="2489" y="6"/>
                </a:lnTo>
                <a:lnTo>
                  <a:pt x="2489" y="0"/>
                </a:lnTo>
                <a:moveTo>
                  <a:pt x="2533" y="0"/>
                </a:moveTo>
                <a:lnTo>
                  <a:pt x="2510" y="0"/>
                </a:lnTo>
                <a:lnTo>
                  <a:pt x="2510" y="6"/>
                </a:lnTo>
                <a:lnTo>
                  <a:pt x="2533" y="6"/>
                </a:lnTo>
                <a:lnTo>
                  <a:pt x="25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7" name="Rectangle 104">
            <a:extLst>
              <a:ext uri="{FF2B5EF4-FFF2-40B4-BE49-F238E27FC236}">
                <a16:creationId xmlns:a16="http://schemas.microsoft.com/office/drawing/2014/main" id="{4E8AB2F1-3E03-4823-AA68-401600074364}"/>
              </a:ext>
            </a:extLst>
          </p:cNvPr>
          <p:cNvSpPr>
            <a:spLocks noChangeArrowheads="1"/>
          </p:cNvSpPr>
          <p:nvPr/>
        </p:nvSpPr>
        <p:spPr bwMode="auto">
          <a:xfrm>
            <a:off x="10454129" y="2986751"/>
            <a:ext cx="15875" cy="793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8" name="Rectangle 105">
            <a:extLst>
              <a:ext uri="{FF2B5EF4-FFF2-40B4-BE49-F238E27FC236}">
                <a16:creationId xmlns:a16="http://schemas.microsoft.com/office/drawing/2014/main" id="{81E2ED2C-E8F2-4CE6-9E49-82646AED2A85}"/>
              </a:ext>
            </a:extLst>
          </p:cNvPr>
          <p:cNvSpPr>
            <a:spLocks noChangeArrowheads="1"/>
          </p:cNvSpPr>
          <p:nvPr/>
        </p:nvSpPr>
        <p:spPr bwMode="auto">
          <a:xfrm>
            <a:off x="10454129" y="2986751"/>
            <a:ext cx="15875" cy="7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9" name="Freeform 106">
            <a:extLst>
              <a:ext uri="{FF2B5EF4-FFF2-40B4-BE49-F238E27FC236}">
                <a16:creationId xmlns:a16="http://schemas.microsoft.com/office/drawing/2014/main" id="{771B11F2-91CA-44DC-9F51-B25A074D227F}"/>
              </a:ext>
            </a:extLst>
          </p:cNvPr>
          <p:cNvSpPr>
            <a:spLocks noEditPoints="1"/>
          </p:cNvSpPr>
          <p:nvPr/>
        </p:nvSpPr>
        <p:spPr bwMode="auto">
          <a:xfrm>
            <a:off x="7363963" y="2986751"/>
            <a:ext cx="3067051" cy="7939"/>
          </a:xfrm>
          <a:custGeom>
            <a:avLst/>
            <a:gdLst>
              <a:gd name="T0" fmla="*/ 21 w 1932"/>
              <a:gd name="T1" fmla="*/ 5 h 5"/>
              <a:gd name="T2" fmla="*/ 42 w 1932"/>
              <a:gd name="T3" fmla="*/ 5 h 5"/>
              <a:gd name="T4" fmla="*/ 84 w 1932"/>
              <a:gd name="T5" fmla="*/ 0 h 5"/>
              <a:gd name="T6" fmla="*/ 146 w 1932"/>
              <a:gd name="T7" fmla="*/ 0 h 5"/>
              <a:gd name="T8" fmla="*/ 146 w 1932"/>
              <a:gd name="T9" fmla="*/ 0 h 5"/>
              <a:gd name="T10" fmla="*/ 188 w 1932"/>
              <a:gd name="T11" fmla="*/ 5 h 5"/>
              <a:gd name="T12" fmla="*/ 209 w 1932"/>
              <a:gd name="T13" fmla="*/ 5 h 5"/>
              <a:gd name="T14" fmla="*/ 250 w 1932"/>
              <a:gd name="T15" fmla="*/ 0 h 5"/>
              <a:gd name="T16" fmla="*/ 313 w 1932"/>
              <a:gd name="T17" fmla="*/ 0 h 5"/>
              <a:gd name="T18" fmla="*/ 313 w 1932"/>
              <a:gd name="T19" fmla="*/ 0 h 5"/>
              <a:gd name="T20" fmla="*/ 354 w 1932"/>
              <a:gd name="T21" fmla="*/ 5 h 5"/>
              <a:gd name="T22" fmla="*/ 375 w 1932"/>
              <a:gd name="T23" fmla="*/ 5 h 5"/>
              <a:gd name="T24" fmla="*/ 414 w 1932"/>
              <a:gd name="T25" fmla="*/ 0 h 5"/>
              <a:gd name="T26" fmla="*/ 477 w 1932"/>
              <a:gd name="T27" fmla="*/ 0 h 5"/>
              <a:gd name="T28" fmla="*/ 477 w 1932"/>
              <a:gd name="T29" fmla="*/ 0 h 5"/>
              <a:gd name="T30" fmla="*/ 518 w 1932"/>
              <a:gd name="T31" fmla="*/ 5 h 5"/>
              <a:gd name="T32" fmla="*/ 539 w 1932"/>
              <a:gd name="T33" fmla="*/ 5 h 5"/>
              <a:gd name="T34" fmla="*/ 581 w 1932"/>
              <a:gd name="T35" fmla="*/ 0 h 5"/>
              <a:gd name="T36" fmla="*/ 643 w 1932"/>
              <a:gd name="T37" fmla="*/ 0 h 5"/>
              <a:gd name="T38" fmla="*/ 643 w 1932"/>
              <a:gd name="T39" fmla="*/ 0 h 5"/>
              <a:gd name="T40" fmla="*/ 685 w 1932"/>
              <a:gd name="T41" fmla="*/ 5 h 5"/>
              <a:gd name="T42" fmla="*/ 706 w 1932"/>
              <a:gd name="T43" fmla="*/ 5 h 5"/>
              <a:gd name="T44" fmla="*/ 747 w 1932"/>
              <a:gd name="T45" fmla="*/ 0 h 5"/>
              <a:gd name="T46" fmla="*/ 810 w 1932"/>
              <a:gd name="T47" fmla="*/ 0 h 5"/>
              <a:gd name="T48" fmla="*/ 810 w 1932"/>
              <a:gd name="T49" fmla="*/ 0 h 5"/>
              <a:gd name="T50" fmla="*/ 852 w 1932"/>
              <a:gd name="T51" fmla="*/ 5 h 5"/>
              <a:gd name="T52" fmla="*/ 872 w 1932"/>
              <a:gd name="T53" fmla="*/ 5 h 5"/>
              <a:gd name="T54" fmla="*/ 914 w 1932"/>
              <a:gd name="T55" fmla="*/ 0 h 5"/>
              <a:gd name="T56" fmla="*/ 977 w 1932"/>
              <a:gd name="T57" fmla="*/ 0 h 5"/>
              <a:gd name="T58" fmla="*/ 977 w 1932"/>
              <a:gd name="T59" fmla="*/ 0 h 5"/>
              <a:gd name="T60" fmla="*/ 1018 w 1932"/>
              <a:gd name="T61" fmla="*/ 5 h 5"/>
              <a:gd name="T62" fmla="*/ 1039 w 1932"/>
              <a:gd name="T63" fmla="*/ 5 h 5"/>
              <a:gd name="T64" fmla="*/ 1081 w 1932"/>
              <a:gd name="T65" fmla="*/ 0 h 5"/>
              <a:gd name="T66" fmla="*/ 1143 w 1932"/>
              <a:gd name="T67" fmla="*/ 0 h 5"/>
              <a:gd name="T68" fmla="*/ 1143 w 1932"/>
              <a:gd name="T69" fmla="*/ 0 h 5"/>
              <a:gd name="T70" fmla="*/ 1185 w 1932"/>
              <a:gd name="T71" fmla="*/ 5 h 5"/>
              <a:gd name="T72" fmla="*/ 1203 w 1932"/>
              <a:gd name="T73" fmla="*/ 5 h 5"/>
              <a:gd name="T74" fmla="*/ 1245 w 1932"/>
              <a:gd name="T75" fmla="*/ 0 h 5"/>
              <a:gd name="T76" fmla="*/ 1307 w 1932"/>
              <a:gd name="T77" fmla="*/ 0 h 5"/>
              <a:gd name="T78" fmla="*/ 1307 w 1932"/>
              <a:gd name="T79" fmla="*/ 0 h 5"/>
              <a:gd name="T80" fmla="*/ 1349 w 1932"/>
              <a:gd name="T81" fmla="*/ 5 h 5"/>
              <a:gd name="T82" fmla="*/ 1370 w 1932"/>
              <a:gd name="T83" fmla="*/ 5 h 5"/>
              <a:gd name="T84" fmla="*/ 1411 w 1932"/>
              <a:gd name="T85" fmla="*/ 0 h 5"/>
              <a:gd name="T86" fmla="*/ 1474 w 1932"/>
              <a:gd name="T87" fmla="*/ 0 h 5"/>
              <a:gd name="T88" fmla="*/ 1474 w 1932"/>
              <a:gd name="T89" fmla="*/ 0 h 5"/>
              <a:gd name="T90" fmla="*/ 1515 w 1932"/>
              <a:gd name="T91" fmla="*/ 5 h 5"/>
              <a:gd name="T92" fmla="*/ 1536 w 1932"/>
              <a:gd name="T93" fmla="*/ 5 h 5"/>
              <a:gd name="T94" fmla="*/ 1578 w 1932"/>
              <a:gd name="T95" fmla="*/ 0 h 5"/>
              <a:gd name="T96" fmla="*/ 1640 w 1932"/>
              <a:gd name="T97" fmla="*/ 0 h 5"/>
              <a:gd name="T98" fmla="*/ 1640 w 1932"/>
              <a:gd name="T99" fmla="*/ 0 h 5"/>
              <a:gd name="T100" fmla="*/ 1682 w 1932"/>
              <a:gd name="T101" fmla="*/ 5 h 5"/>
              <a:gd name="T102" fmla="*/ 1703 w 1932"/>
              <a:gd name="T103" fmla="*/ 5 h 5"/>
              <a:gd name="T104" fmla="*/ 1745 w 1932"/>
              <a:gd name="T105" fmla="*/ 0 h 5"/>
              <a:gd name="T106" fmla="*/ 1807 w 1932"/>
              <a:gd name="T107" fmla="*/ 0 h 5"/>
              <a:gd name="T108" fmla="*/ 1807 w 1932"/>
              <a:gd name="T109" fmla="*/ 0 h 5"/>
              <a:gd name="T110" fmla="*/ 1849 w 1932"/>
              <a:gd name="T111" fmla="*/ 5 h 5"/>
              <a:gd name="T112" fmla="*/ 1870 w 1932"/>
              <a:gd name="T113" fmla="*/ 5 h 5"/>
              <a:gd name="T114" fmla="*/ 1911 w 1932"/>
              <a:gd name="T11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32" h="5">
                <a:moveTo>
                  <a:pt x="21" y="0"/>
                </a:moveTo>
                <a:lnTo>
                  <a:pt x="0" y="0"/>
                </a:lnTo>
                <a:lnTo>
                  <a:pt x="0" y="5"/>
                </a:lnTo>
                <a:lnTo>
                  <a:pt x="21" y="5"/>
                </a:lnTo>
                <a:lnTo>
                  <a:pt x="21" y="0"/>
                </a:lnTo>
                <a:close/>
                <a:moveTo>
                  <a:pt x="63" y="0"/>
                </a:moveTo>
                <a:lnTo>
                  <a:pt x="42" y="0"/>
                </a:lnTo>
                <a:lnTo>
                  <a:pt x="42" y="5"/>
                </a:lnTo>
                <a:lnTo>
                  <a:pt x="63" y="5"/>
                </a:lnTo>
                <a:lnTo>
                  <a:pt x="63" y="0"/>
                </a:lnTo>
                <a:close/>
                <a:moveTo>
                  <a:pt x="104" y="0"/>
                </a:moveTo>
                <a:lnTo>
                  <a:pt x="84" y="0"/>
                </a:lnTo>
                <a:lnTo>
                  <a:pt x="84" y="5"/>
                </a:lnTo>
                <a:lnTo>
                  <a:pt x="104" y="5"/>
                </a:lnTo>
                <a:lnTo>
                  <a:pt x="104" y="0"/>
                </a:lnTo>
                <a:close/>
                <a:moveTo>
                  <a:pt x="146" y="0"/>
                </a:moveTo>
                <a:lnTo>
                  <a:pt x="125" y="0"/>
                </a:lnTo>
                <a:lnTo>
                  <a:pt x="125" y="5"/>
                </a:lnTo>
                <a:lnTo>
                  <a:pt x="146" y="5"/>
                </a:lnTo>
                <a:lnTo>
                  <a:pt x="146" y="0"/>
                </a:lnTo>
                <a:close/>
                <a:moveTo>
                  <a:pt x="188" y="0"/>
                </a:moveTo>
                <a:lnTo>
                  <a:pt x="167" y="0"/>
                </a:lnTo>
                <a:lnTo>
                  <a:pt x="167" y="5"/>
                </a:lnTo>
                <a:lnTo>
                  <a:pt x="188" y="5"/>
                </a:lnTo>
                <a:lnTo>
                  <a:pt x="188" y="0"/>
                </a:lnTo>
                <a:close/>
                <a:moveTo>
                  <a:pt x="229" y="0"/>
                </a:moveTo>
                <a:lnTo>
                  <a:pt x="209" y="0"/>
                </a:lnTo>
                <a:lnTo>
                  <a:pt x="209" y="5"/>
                </a:lnTo>
                <a:lnTo>
                  <a:pt x="229" y="5"/>
                </a:lnTo>
                <a:lnTo>
                  <a:pt x="229" y="0"/>
                </a:lnTo>
                <a:close/>
                <a:moveTo>
                  <a:pt x="271" y="0"/>
                </a:moveTo>
                <a:lnTo>
                  <a:pt x="250" y="0"/>
                </a:lnTo>
                <a:lnTo>
                  <a:pt x="250" y="5"/>
                </a:lnTo>
                <a:lnTo>
                  <a:pt x="271" y="5"/>
                </a:lnTo>
                <a:lnTo>
                  <a:pt x="271" y="0"/>
                </a:lnTo>
                <a:close/>
                <a:moveTo>
                  <a:pt x="313" y="0"/>
                </a:moveTo>
                <a:lnTo>
                  <a:pt x="292" y="0"/>
                </a:lnTo>
                <a:lnTo>
                  <a:pt x="292" y="5"/>
                </a:lnTo>
                <a:lnTo>
                  <a:pt x="313" y="5"/>
                </a:lnTo>
                <a:lnTo>
                  <a:pt x="313" y="0"/>
                </a:lnTo>
                <a:close/>
                <a:moveTo>
                  <a:pt x="354" y="0"/>
                </a:moveTo>
                <a:lnTo>
                  <a:pt x="334" y="0"/>
                </a:lnTo>
                <a:lnTo>
                  <a:pt x="334" y="5"/>
                </a:lnTo>
                <a:lnTo>
                  <a:pt x="354" y="5"/>
                </a:lnTo>
                <a:lnTo>
                  <a:pt x="354" y="0"/>
                </a:lnTo>
                <a:close/>
                <a:moveTo>
                  <a:pt x="393" y="0"/>
                </a:moveTo>
                <a:lnTo>
                  <a:pt x="375" y="0"/>
                </a:lnTo>
                <a:lnTo>
                  <a:pt x="375" y="5"/>
                </a:lnTo>
                <a:lnTo>
                  <a:pt x="393" y="5"/>
                </a:lnTo>
                <a:lnTo>
                  <a:pt x="393" y="0"/>
                </a:lnTo>
                <a:close/>
                <a:moveTo>
                  <a:pt x="435" y="0"/>
                </a:moveTo>
                <a:lnTo>
                  <a:pt x="414" y="0"/>
                </a:lnTo>
                <a:lnTo>
                  <a:pt x="414" y="5"/>
                </a:lnTo>
                <a:lnTo>
                  <a:pt x="435" y="5"/>
                </a:lnTo>
                <a:lnTo>
                  <a:pt x="435" y="0"/>
                </a:lnTo>
                <a:close/>
                <a:moveTo>
                  <a:pt x="477" y="0"/>
                </a:moveTo>
                <a:lnTo>
                  <a:pt x="456" y="0"/>
                </a:lnTo>
                <a:lnTo>
                  <a:pt x="456" y="5"/>
                </a:lnTo>
                <a:lnTo>
                  <a:pt x="477" y="5"/>
                </a:lnTo>
                <a:lnTo>
                  <a:pt x="477" y="0"/>
                </a:lnTo>
                <a:close/>
                <a:moveTo>
                  <a:pt x="518" y="0"/>
                </a:moveTo>
                <a:lnTo>
                  <a:pt x="498" y="0"/>
                </a:lnTo>
                <a:lnTo>
                  <a:pt x="498" y="5"/>
                </a:lnTo>
                <a:lnTo>
                  <a:pt x="518" y="5"/>
                </a:lnTo>
                <a:lnTo>
                  <a:pt x="518" y="0"/>
                </a:lnTo>
                <a:close/>
                <a:moveTo>
                  <a:pt x="560" y="0"/>
                </a:moveTo>
                <a:lnTo>
                  <a:pt x="539" y="0"/>
                </a:lnTo>
                <a:lnTo>
                  <a:pt x="539" y="5"/>
                </a:lnTo>
                <a:lnTo>
                  <a:pt x="560" y="5"/>
                </a:lnTo>
                <a:lnTo>
                  <a:pt x="560" y="0"/>
                </a:lnTo>
                <a:close/>
                <a:moveTo>
                  <a:pt x="602" y="0"/>
                </a:moveTo>
                <a:lnTo>
                  <a:pt x="581" y="0"/>
                </a:lnTo>
                <a:lnTo>
                  <a:pt x="581" y="5"/>
                </a:lnTo>
                <a:lnTo>
                  <a:pt x="602" y="5"/>
                </a:lnTo>
                <a:lnTo>
                  <a:pt x="602" y="0"/>
                </a:lnTo>
                <a:close/>
                <a:moveTo>
                  <a:pt x="643" y="0"/>
                </a:moveTo>
                <a:lnTo>
                  <a:pt x="623" y="0"/>
                </a:lnTo>
                <a:lnTo>
                  <a:pt x="623" y="5"/>
                </a:lnTo>
                <a:lnTo>
                  <a:pt x="643" y="5"/>
                </a:lnTo>
                <a:lnTo>
                  <a:pt x="643" y="0"/>
                </a:lnTo>
                <a:close/>
                <a:moveTo>
                  <a:pt x="685" y="0"/>
                </a:moveTo>
                <a:lnTo>
                  <a:pt x="664" y="0"/>
                </a:lnTo>
                <a:lnTo>
                  <a:pt x="664" y="5"/>
                </a:lnTo>
                <a:lnTo>
                  <a:pt x="685" y="5"/>
                </a:lnTo>
                <a:lnTo>
                  <a:pt x="685" y="0"/>
                </a:lnTo>
                <a:close/>
                <a:moveTo>
                  <a:pt x="727" y="0"/>
                </a:moveTo>
                <a:lnTo>
                  <a:pt x="706" y="0"/>
                </a:lnTo>
                <a:lnTo>
                  <a:pt x="706" y="5"/>
                </a:lnTo>
                <a:lnTo>
                  <a:pt x="727" y="5"/>
                </a:lnTo>
                <a:lnTo>
                  <a:pt x="727" y="0"/>
                </a:lnTo>
                <a:close/>
                <a:moveTo>
                  <a:pt x="768" y="0"/>
                </a:moveTo>
                <a:lnTo>
                  <a:pt x="747" y="0"/>
                </a:lnTo>
                <a:lnTo>
                  <a:pt x="747" y="5"/>
                </a:lnTo>
                <a:lnTo>
                  <a:pt x="768" y="5"/>
                </a:lnTo>
                <a:lnTo>
                  <a:pt x="768" y="0"/>
                </a:lnTo>
                <a:close/>
                <a:moveTo>
                  <a:pt x="810" y="0"/>
                </a:moveTo>
                <a:lnTo>
                  <a:pt x="789" y="0"/>
                </a:lnTo>
                <a:lnTo>
                  <a:pt x="789" y="5"/>
                </a:lnTo>
                <a:lnTo>
                  <a:pt x="810" y="5"/>
                </a:lnTo>
                <a:lnTo>
                  <a:pt x="810" y="0"/>
                </a:lnTo>
                <a:close/>
                <a:moveTo>
                  <a:pt x="852" y="0"/>
                </a:moveTo>
                <a:lnTo>
                  <a:pt x="831" y="0"/>
                </a:lnTo>
                <a:lnTo>
                  <a:pt x="831" y="5"/>
                </a:lnTo>
                <a:lnTo>
                  <a:pt x="852" y="5"/>
                </a:lnTo>
                <a:lnTo>
                  <a:pt x="852" y="0"/>
                </a:lnTo>
                <a:close/>
                <a:moveTo>
                  <a:pt x="893" y="0"/>
                </a:moveTo>
                <a:lnTo>
                  <a:pt x="872" y="0"/>
                </a:lnTo>
                <a:lnTo>
                  <a:pt x="872" y="5"/>
                </a:lnTo>
                <a:lnTo>
                  <a:pt x="893" y="5"/>
                </a:lnTo>
                <a:lnTo>
                  <a:pt x="893" y="0"/>
                </a:lnTo>
                <a:close/>
                <a:moveTo>
                  <a:pt x="935" y="0"/>
                </a:moveTo>
                <a:lnTo>
                  <a:pt x="914" y="0"/>
                </a:lnTo>
                <a:lnTo>
                  <a:pt x="914" y="5"/>
                </a:lnTo>
                <a:lnTo>
                  <a:pt x="935" y="5"/>
                </a:lnTo>
                <a:lnTo>
                  <a:pt x="935" y="0"/>
                </a:lnTo>
                <a:close/>
                <a:moveTo>
                  <a:pt x="977" y="0"/>
                </a:moveTo>
                <a:lnTo>
                  <a:pt x="956" y="0"/>
                </a:lnTo>
                <a:lnTo>
                  <a:pt x="956" y="5"/>
                </a:lnTo>
                <a:lnTo>
                  <a:pt x="977" y="5"/>
                </a:lnTo>
                <a:lnTo>
                  <a:pt x="977" y="0"/>
                </a:lnTo>
                <a:close/>
                <a:moveTo>
                  <a:pt x="1018" y="0"/>
                </a:moveTo>
                <a:lnTo>
                  <a:pt x="997" y="0"/>
                </a:lnTo>
                <a:lnTo>
                  <a:pt x="997" y="5"/>
                </a:lnTo>
                <a:lnTo>
                  <a:pt x="1018" y="5"/>
                </a:lnTo>
                <a:lnTo>
                  <a:pt x="1018" y="0"/>
                </a:lnTo>
                <a:close/>
                <a:moveTo>
                  <a:pt x="1060" y="0"/>
                </a:moveTo>
                <a:lnTo>
                  <a:pt x="1039" y="0"/>
                </a:lnTo>
                <a:lnTo>
                  <a:pt x="1039" y="5"/>
                </a:lnTo>
                <a:lnTo>
                  <a:pt x="1060" y="5"/>
                </a:lnTo>
                <a:lnTo>
                  <a:pt x="1060" y="0"/>
                </a:lnTo>
                <a:close/>
                <a:moveTo>
                  <a:pt x="1102" y="0"/>
                </a:moveTo>
                <a:lnTo>
                  <a:pt x="1081" y="0"/>
                </a:lnTo>
                <a:lnTo>
                  <a:pt x="1081" y="5"/>
                </a:lnTo>
                <a:lnTo>
                  <a:pt x="1102" y="5"/>
                </a:lnTo>
                <a:lnTo>
                  <a:pt x="1102" y="0"/>
                </a:lnTo>
                <a:close/>
                <a:moveTo>
                  <a:pt x="1143" y="0"/>
                </a:moveTo>
                <a:lnTo>
                  <a:pt x="1122" y="0"/>
                </a:lnTo>
                <a:lnTo>
                  <a:pt x="1122" y="5"/>
                </a:lnTo>
                <a:lnTo>
                  <a:pt x="1143" y="5"/>
                </a:lnTo>
                <a:lnTo>
                  <a:pt x="1143" y="0"/>
                </a:lnTo>
                <a:close/>
                <a:moveTo>
                  <a:pt x="1185" y="0"/>
                </a:moveTo>
                <a:lnTo>
                  <a:pt x="1164" y="0"/>
                </a:lnTo>
                <a:lnTo>
                  <a:pt x="1164" y="5"/>
                </a:lnTo>
                <a:lnTo>
                  <a:pt x="1185" y="5"/>
                </a:lnTo>
                <a:lnTo>
                  <a:pt x="1185" y="0"/>
                </a:lnTo>
                <a:close/>
                <a:moveTo>
                  <a:pt x="1224" y="0"/>
                </a:moveTo>
                <a:lnTo>
                  <a:pt x="1203" y="0"/>
                </a:lnTo>
                <a:lnTo>
                  <a:pt x="1203" y="5"/>
                </a:lnTo>
                <a:lnTo>
                  <a:pt x="1224" y="5"/>
                </a:lnTo>
                <a:lnTo>
                  <a:pt x="1224" y="0"/>
                </a:lnTo>
                <a:close/>
                <a:moveTo>
                  <a:pt x="1266" y="0"/>
                </a:moveTo>
                <a:lnTo>
                  <a:pt x="1245" y="0"/>
                </a:lnTo>
                <a:lnTo>
                  <a:pt x="1245" y="5"/>
                </a:lnTo>
                <a:lnTo>
                  <a:pt x="1266" y="5"/>
                </a:lnTo>
                <a:lnTo>
                  <a:pt x="1266" y="0"/>
                </a:lnTo>
                <a:close/>
                <a:moveTo>
                  <a:pt x="1307" y="0"/>
                </a:moveTo>
                <a:lnTo>
                  <a:pt x="1286" y="0"/>
                </a:lnTo>
                <a:lnTo>
                  <a:pt x="1286" y="5"/>
                </a:lnTo>
                <a:lnTo>
                  <a:pt x="1307" y="5"/>
                </a:lnTo>
                <a:lnTo>
                  <a:pt x="1307" y="0"/>
                </a:lnTo>
                <a:close/>
                <a:moveTo>
                  <a:pt x="1349" y="0"/>
                </a:moveTo>
                <a:lnTo>
                  <a:pt x="1328" y="0"/>
                </a:lnTo>
                <a:lnTo>
                  <a:pt x="1328" y="5"/>
                </a:lnTo>
                <a:lnTo>
                  <a:pt x="1349" y="5"/>
                </a:lnTo>
                <a:lnTo>
                  <a:pt x="1349" y="0"/>
                </a:lnTo>
                <a:close/>
                <a:moveTo>
                  <a:pt x="1391" y="0"/>
                </a:moveTo>
                <a:lnTo>
                  <a:pt x="1370" y="0"/>
                </a:lnTo>
                <a:lnTo>
                  <a:pt x="1370" y="5"/>
                </a:lnTo>
                <a:lnTo>
                  <a:pt x="1391" y="5"/>
                </a:lnTo>
                <a:lnTo>
                  <a:pt x="1391" y="0"/>
                </a:lnTo>
                <a:close/>
                <a:moveTo>
                  <a:pt x="1432" y="0"/>
                </a:moveTo>
                <a:lnTo>
                  <a:pt x="1411" y="0"/>
                </a:lnTo>
                <a:lnTo>
                  <a:pt x="1411" y="5"/>
                </a:lnTo>
                <a:lnTo>
                  <a:pt x="1432" y="5"/>
                </a:lnTo>
                <a:lnTo>
                  <a:pt x="1432" y="0"/>
                </a:lnTo>
                <a:close/>
                <a:moveTo>
                  <a:pt x="1474" y="0"/>
                </a:moveTo>
                <a:lnTo>
                  <a:pt x="1453" y="0"/>
                </a:lnTo>
                <a:lnTo>
                  <a:pt x="1453" y="5"/>
                </a:lnTo>
                <a:lnTo>
                  <a:pt x="1474" y="5"/>
                </a:lnTo>
                <a:lnTo>
                  <a:pt x="1474" y="0"/>
                </a:lnTo>
                <a:close/>
                <a:moveTo>
                  <a:pt x="1515" y="0"/>
                </a:moveTo>
                <a:lnTo>
                  <a:pt x="1495" y="0"/>
                </a:lnTo>
                <a:lnTo>
                  <a:pt x="1495" y="5"/>
                </a:lnTo>
                <a:lnTo>
                  <a:pt x="1515" y="5"/>
                </a:lnTo>
                <a:lnTo>
                  <a:pt x="1515" y="0"/>
                </a:lnTo>
                <a:close/>
                <a:moveTo>
                  <a:pt x="1557" y="0"/>
                </a:moveTo>
                <a:lnTo>
                  <a:pt x="1536" y="0"/>
                </a:lnTo>
                <a:lnTo>
                  <a:pt x="1536" y="5"/>
                </a:lnTo>
                <a:lnTo>
                  <a:pt x="1557" y="5"/>
                </a:lnTo>
                <a:lnTo>
                  <a:pt x="1557" y="0"/>
                </a:lnTo>
                <a:close/>
                <a:moveTo>
                  <a:pt x="1599" y="0"/>
                </a:moveTo>
                <a:lnTo>
                  <a:pt x="1578" y="0"/>
                </a:lnTo>
                <a:lnTo>
                  <a:pt x="1578" y="5"/>
                </a:lnTo>
                <a:lnTo>
                  <a:pt x="1599" y="5"/>
                </a:lnTo>
                <a:lnTo>
                  <a:pt x="1599" y="0"/>
                </a:lnTo>
                <a:close/>
                <a:moveTo>
                  <a:pt x="1640" y="0"/>
                </a:moveTo>
                <a:lnTo>
                  <a:pt x="1620" y="0"/>
                </a:lnTo>
                <a:lnTo>
                  <a:pt x="1620" y="5"/>
                </a:lnTo>
                <a:lnTo>
                  <a:pt x="1640" y="5"/>
                </a:lnTo>
                <a:lnTo>
                  <a:pt x="1640" y="0"/>
                </a:lnTo>
                <a:close/>
                <a:moveTo>
                  <a:pt x="1682" y="0"/>
                </a:moveTo>
                <a:lnTo>
                  <a:pt x="1661" y="0"/>
                </a:lnTo>
                <a:lnTo>
                  <a:pt x="1661" y="5"/>
                </a:lnTo>
                <a:lnTo>
                  <a:pt x="1682" y="5"/>
                </a:lnTo>
                <a:lnTo>
                  <a:pt x="1682" y="0"/>
                </a:lnTo>
                <a:close/>
                <a:moveTo>
                  <a:pt x="1724" y="0"/>
                </a:moveTo>
                <a:lnTo>
                  <a:pt x="1703" y="0"/>
                </a:lnTo>
                <a:lnTo>
                  <a:pt x="1703" y="5"/>
                </a:lnTo>
                <a:lnTo>
                  <a:pt x="1724" y="5"/>
                </a:lnTo>
                <a:lnTo>
                  <a:pt x="1724" y="0"/>
                </a:lnTo>
                <a:close/>
                <a:moveTo>
                  <a:pt x="1765" y="0"/>
                </a:moveTo>
                <a:lnTo>
                  <a:pt x="1745" y="0"/>
                </a:lnTo>
                <a:lnTo>
                  <a:pt x="1745" y="5"/>
                </a:lnTo>
                <a:lnTo>
                  <a:pt x="1765" y="5"/>
                </a:lnTo>
                <a:lnTo>
                  <a:pt x="1765" y="0"/>
                </a:lnTo>
                <a:close/>
                <a:moveTo>
                  <a:pt x="1807" y="0"/>
                </a:moveTo>
                <a:lnTo>
                  <a:pt x="1786" y="0"/>
                </a:lnTo>
                <a:lnTo>
                  <a:pt x="1786" y="5"/>
                </a:lnTo>
                <a:lnTo>
                  <a:pt x="1807" y="5"/>
                </a:lnTo>
                <a:lnTo>
                  <a:pt x="1807" y="0"/>
                </a:lnTo>
                <a:close/>
                <a:moveTo>
                  <a:pt x="1849" y="0"/>
                </a:moveTo>
                <a:lnTo>
                  <a:pt x="1828" y="0"/>
                </a:lnTo>
                <a:lnTo>
                  <a:pt x="1828" y="5"/>
                </a:lnTo>
                <a:lnTo>
                  <a:pt x="1849" y="5"/>
                </a:lnTo>
                <a:lnTo>
                  <a:pt x="1849" y="0"/>
                </a:lnTo>
                <a:close/>
                <a:moveTo>
                  <a:pt x="1890" y="0"/>
                </a:moveTo>
                <a:lnTo>
                  <a:pt x="1870" y="0"/>
                </a:lnTo>
                <a:lnTo>
                  <a:pt x="1870" y="5"/>
                </a:lnTo>
                <a:lnTo>
                  <a:pt x="1890" y="5"/>
                </a:lnTo>
                <a:lnTo>
                  <a:pt x="1890" y="0"/>
                </a:lnTo>
                <a:close/>
                <a:moveTo>
                  <a:pt x="1932" y="0"/>
                </a:moveTo>
                <a:lnTo>
                  <a:pt x="1911" y="0"/>
                </a:lnTo>
                <a:lnTo>
                  <a:pt x="1911" y="5"/>
                </a:lnTo>
                <a:lnTo>
                  <a:pt x="1932" y="5"/>
                </a:lnTo>
                <a:lnTo>
                  <a:pt x="1932"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0" name="Freeform 107">
            <a:extLst>
              <a:ext uri="{FF2B5EF4-FFF2-40B4-BE49-F238E27FC236}">
                <a16:creationId xmlns:a16="http://schemas.microsoft.com/office/drawing/2014/main" id="{0D588F1A-DF2D-48B2-8F61-65C294A42776}"/>
              </a:ext>
            </a:extLst>
          </p:cNvPr>
          <p:cNvSpPr>
            <a:spLocks noEditPoints="1"/>
          </p:cNvSpPr>
          <p:nvPr/>
        </p:nvSpPr>
        <p:spPr bwMode="auto">
          <a:xfrm>
            <a:off x="7363963" y="2986751"/>
            <a:ext cx="3067051" cy="7939"/>
          </a:xfrm>
          <a:custGeom>
            <a:avLst/>
            <a:gdLst>
              <a:gd name="T0" fmla="*/ 21 w 1932"/>
              <a:gd name="T1" fmla="*/ 5 h 5"/>
              <a:gd name="T2" fmla="*/ 42 w 1932"/>
              <a:gd name="T3" fmla="*/ 5 h 5"/>
              <a:gd name="T4" fmla="*/ 84 w 1932"/>
              <a:gd name="T5" fmla="*/ 0 h 5"/>
              <a:gd name="T6" fmla="*/ 146 w 1932"/>
              <a:gd name="T7" fmla="*/ 0 h 5"/>
              <a:gd name="T8" fmla="*/ 146 w 1932"/>
              <a:gd name="T9" fmla="*/ 0 h 5"/>
              <a:gd name="T10" fmla="*/ 188 w 1932"/>
              <a:gd name="T11" fmla="*/ 5 h 5"/>
              <a:gd name="T12" fmla="*/ 209 w 1932"/>
              <a:gd name="T13" fmla="*/ 5 h 5"/>
              <a:gd name="T14" fmla="*/ 250 w 1932"/>
              <a:gd name="T15" fmla="*/ 0 h 5"/>
              <a:gd name="T16" fmla="*/ 313 w 1932"/>
              <a:gd name="T17" fmla="*/ 0 h 5"/>
              <a:gd name="T18" fmla="*/ 313 w 1932"/>
              <a:gd name="T19" fmla="*/ 0 h 5"/>
              <a:gd name="T20" fmla="*/ 354 w 1932"/>
              <a:gd name="T21" fmla="*/ 5 h 5"/>
              <a:gd name="T22" fmla="*/ 375 w 1932"/>
              <a:gd name="T23" fmla="*/ 5 h 5"/>
              <a:gd name="T24" fmla="*/ 414 w 1932"/>
              <a:gd name="T25" fmla="*/ 0 h 5"/>
              <a:gd name="T26" fmla="*/ 477 w 1932"/>
              <a:gd name="T27" fmla="*/ 0 h 5"/>
              <a:gd name="T28" fmla="*/ 477 w 1932"/>
              <a:gd name="T29" fmla="*/ 0 h 5"/>
              <a:gd name="T30" fmla="*/ 518 w 1932"/>
              <a:gd name="T31" fmla="*/ 5 h 5"/>
              <a:gd name="T32" fmla="*/ 539 w 1932"/>
              <a:gd name="T33" fmla="*/ 5 h 5"/>
              <a:gd name="T34" fmla="*/ 581 w 1932"/>
              <a:gd name="T35" fmla="*/ 0 h 5"/>
              <a:gd name="T36" fmla="*/ 643 w 1932"/>
              <a:gd name="T37" fmla="*/ 0 h 5"/>
              <a:gd name="T38" fmla="*/ 643 w 1932"/>
              <a:gd name="T39" fmla="*/ 0 h 5"/>
              <a:gd name="T40" fmla="*/ 685 w 1932"/>
              <a:gd name="T41" fmla="*/ 5 h 5"/>
              <a:gd name="T42" fmla="*/ 706 w 1932"/>
              <a:gd name="T43" fmla="*/ 5 h 5"/>
              <a:gd name="T44" fmla="*/ 747 w 1932"/>
              <a:gd name="T45" fmla="*/ 0 h 5"/>
              <a:gd name="T46" fmla="*/ 810 w 1932"/>
              <a:gd name="T47" fmla="*/ 0 h 5"/>
              <a:gd name="T48" fmla="*/ 810 w 1932"/>
              <a:gd name="T49" fmla="*/ 0 h 5"/>
              <a:gd name="T50" fmla="*/ 852 w 1932"/>
              <a:gd name="T51" fmla="*/ 5 h 5"/>
              <a:gd name="T52" fmla="*/ 872 w 1932"/>
              <a:gd name="T53" fmla="*/ 5 h 5"/>
              <a:gd name="T54" fmla="*/ 914 w 1932"/>
              <a:gd name="T55" fmla="*/ 0 h 5"/>
              <a:gd name="T56" fmla="*/ 977 w 1932"/>
              <a:gd name="T57" fmla="*/ 0 h 5"/>
              <a:gd name="T58" fmla="*/ 977 w 1932"/>
              <a:gd name="T59" fmla="*/ 0 h 5"/>
              <a:gd name="T60" fmla="*/ 1018 w 1932"/>
              <a:gd name="T61" fmla="*/ 5 h 5"/>
              <a:gd name="T62" fmla="*/ 1039 w 1932"/>
              <a:gd name="T63" fmla="*/ 5 h 5"/>
              <a:gd name="T64" fmla="*/ 1081 w 1932"/>
              <a:gd name="T65" fmla="*/ 0 h 5"/>
              <a:gd name="T66" fmla="*/ 1143 w 1932"/>
              <a:gd name="T67" fmla="*/ 0 h 5"/>
              <a:gd name="T68" fmla="*/ 1143 w 1932"/>
              <a:gd name="T69" fmla="*/ 0 h 5"/>
              <a:gd name="T70" fmla="*/ 1185 w 1932"/>
              <a:gd name="T71" fmla="*/ 5 h 5"/>
              <a:gd name="T72" fmla="*/ 1203 w 1932"/>
              <a:gd name="T73" fmla="*/ 5 h 5"/>
              <a:gd name="T74" fmla="*/ 1245 w 1932"/>
              <a:gd name="T75" fmla="*/ 0 h 5"/>
              <a:gd name="T76" fmla="*/ 1307 w 1932"/>
              <a:gd name="T77" fmla="*/ 0 h 5"/>
              <a:gd name="T78" fmla="*/ 1307 w 1932"/>
              <a:gd name="T79" fmla="*/ 0 h 5"/>
              <a:gd name="T80" fmla="*/ 1349 w 1932"/>
              <a:gd name="T81" fmla="*/ 5 h 5"/>
              <a:gd name="T82" fmla="*/ 1370 w 1932"/>
              <a:gd name="T83" fmla="*/ 5 h 5"/>
              <a:gd name="T84" fmla="*/ 1411 w 1932"/>
              <a:gd name="T85" fmla="*/ 0 h 5"/>
              <a:gd name="T86" fmla="*/ 1474 w 1932"/>
              <a:gd name="T87" fmla="*/ 0 h 5"/>
              <a:gd name="T88" fmla="*/ 1474 w 1932"/>
              <a:gd name="T89" fmla="*/ 0 h 5"/>
              <a:gd name="T90" fmla="*/ 1515 w 1932"/>
              <a:gd name="T91" fmla="*/ 5 h 5"/>
              <a:gd name="T92" fmla="*/ 1536 w 1932"/>
              <a:gd name="T93" fmla="*/ 5 h 5"/>
              <a:gd name="T94" fmla="*/ 1578 w 1932"/>
              <a:gd name="T95" fmla="*/ 0 h 5"/>
              <a:gd name="T96" fmla="*/ 1640 w 1932"/>
              <a:gd name="T97" fmla="*/ 0 h 5"/>
              <a:gd name="T98" fmla="*/ 1640 w 1932"/>
              <a:gd name="T99" fmla="*/ 0 h 5"/>
              <a:gd name="T100" fmla="*/ 1682 w 1932"/>
              <a:gd name="T101" fmla="*/ 5 h 5"/>
              <a:gd name="T102" fmla="*/ 1703 w 1932"/>
              <a:gd name="T103" fmla="*/ 5 h 5"/>
              <a:gd name="T104" fmla="*/ 1745 w 1932"/>
              <a:gd name="T105" fmla="*/ 0 h 5"/>
              <a:gd name="T106" fmla="*/ 1807 w 1932"/>
              <a:gd name="T107" fmla="*/ 0 h 5"/>
              <a:gd name="T108" fmla="*/ 1807 w 1932"/>
              <a:gd name="T109" fmla="*/ 0 h 5"/>
              <a:gd name="T110" fmla="*/ 1849 w 1932"/>
              <a:gd name="T111" fmla="*/ 5 h 5"/>
              <a:gd name="T112" fmla="*/ 1870 w 1932"/>
              <a:gd name="T113" fmla="*/ 5 h 5"/>
              <a:gd name="T114" fmla="*/ 1911 w 1932"/>
              <a:gd name="T11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32" h="5">
                <a:moveTo>
                  <a:pt x="21" y="0"/>
                </a:moveTo>
                <a:lnTo>
                  <a:pt x="0" y="0"/>
                </a:lnTo>
                <a:lnTo>
                  <a:pt x="0" y="5"/>
                </a:lnTo>
                <a:lnTo>
                  <a:pt x="21" y="5"/>
                </a:lnTo>
                <a:lnTo>
                  <a:pt x="21" y="0"/>
                </a:lnTo>
                <a:moveTo>
                  <a:pt x="63" y="0"/>
                </a:moveTo>
                <a:lnTo>
                  <a:pt x="42" y="0"/>
                </a:lnTo>
                <a:lnTo>
                  <a:pt x="42" y="5"/>
                </a:lnTo>
                <a:lnTo>
                  <a:pt x="63" y="5"/>
                </a:lnTo>
                <a:lnTo>
                  <a:pt x="63" y="0"/>
                </a:lnTo>
                <a:moveTo>
                  <a:pt x="104" y="0"/>
                </a:moveTo>
                <a:lnTo>
                  <a:pt x="84" y="0"/>
                </a:lnTo>
                <a:lnTo>
                  <a:pt x="84" y="5"/>
                </a:lnTo>
                <a:lnTo>
                  <a:pt x="104" y="5"/>
                </a:lnTo>
                <a:lnTo>
                  <a:pt x="104" y="0"/>
                </a:lnTo>
                <a:moveTo>
                  <a:pt x="146" y="0"/>
                </a:moveTo>
                <a:lnTo>
                  <a:pt x="125" y="0"/>
                </a:lnTo>
                <a:lnTo>
                  <a:pt x="125" y="5"/>
                </a:lnTo>
                <a:lnTo>
                  <a:pt x="146" y="5"/>
                </a:lnTo>
                <a:lnTo>
                  <a:pt x="146" y="0"/>
                </a:lnTo>
                <a:moveTo>
                  <a:pt x="188" y="0"/>
                </a:moveTo>
                <a:lnTo>
                  <a:pt x="167" y="0"/>
                </a:lnTo>
                <a:lnTo>
                  <a:pt x="167" y="5"/>
                </a:lnTo>
                <a:lnTo>
                  <a:pt x="188" y="5"/>
                </a:lnTo>
                <a:lnTo>
                  <a:pt x="188" y="0"/>
                </a:lnTo>
                <a:moveTo>
                  <a:pt x="229" y="0"/>
                </a:moveTo>
                <a:lnTo>
                  <a:pt x="209" y="0"/>
                </a:lnTo>
                <a:lnTo>
                  <a:pt x="209" y="5"/>
                </a:lnTo>
                <a:lnTo>
                  <a:pt x="229" y="5"/>
                </a:lnTo>
                <a:lnTo>
                  <a:pt x="229" y="0"/>
                </a:lnTo>
                <a:moveTo>
                  <a:pt x="271" y="0"/>
                </a:moveTo>
                <a:lnTo>
                  <a:pt x="250" y="0"/>
                </a:lnTo>
                <a:lnTo>
                  <a:pt x="250" y="5"/>
                </a:lnTo>
                <a:lnTo>
                  <a:pt x="271" y="5"/>
                </a:lnTo>
                <a:lnTo>
                  <a:pt x="271" y="0"/>
                </a:lnTo>
                <a:moveTo>
                  <a:pt x="313" y="0"/>
                </a:moveTo>
                <a:lnTo>
                  <a:pt x="292" y="0"/>
                </a:lnTo>
                <a:lnTo>
                  <a:pt x="292" y="5"/>
                </a:lnTo>
                <a:lnTo>
                  <a:pt x="313" y="5"/>
                </a:lnTo>
                <a:lnTo>
                  <a:pt x="313" y="0"/>
                </a:lnTo>
                <a:moveTo>
                  <a:pt x="354" y="0"/>
                </a:moveTo>
                <a:lnTo>
                  <a:pt x="334" y="0"/>
                </a:lnTo>
                <a:lnTo>
                  <a:pt x="334" y="5"/>
                </a:lnTo>
                <a:lnTo>
                  <a:pt x="354" y="5"/>
                </a:lnTo>
                <a:lnTo>
                  <a:pt x="354" y="0"/>
                </a:lnTo>
                <a:moveTo>
                  <a:pt x="393" y="0"/>
                </a:moveTo>
                <a:lnTo>
                  <a:pt x="375" y="0"/>
                </a:lnTo>
                <a:lnTo>
                  <a:pt x="375" y="5"/>
                </a:lnTo>
                <a:lnTo>
                  <a:pt x="393" y="5"/>
                </a:lnTo>
                <a:lnTo>
                  <a:pt x="393" y="0"/>
                </a:lnTo>
                <a:moveTo>
                  <a:pt x="435" y="0"/>
                </a:moveTo>
                <a:lnTo>
                  <a:pt x="414" y="0"/>
                </a:lnTo>
                <a:lnTo>
                  <a:pt x="414" y="5"/>
                </a:lnTo>
                <a:lnTo>
                  <a:pt x="435" y="5"/>
                </a:lnTo>
                <a:lnTo>
                  <a:pt x="435" y="0"/>
                </a:lnTo>
                <a:moveTo>
                  <a:pt x="477" y="0"/>
                </a:moveTo>
                <a:lnTo>
                  <a:pt x="456" y="0"/>
                </a:lnTo>
                <a:lnTo>
                  <a:pt x="456" y="5"/>
                </a:lnTo>
                <a:lnTo>
                  <a:pt x="477" y="5"/>
                </a:lnTo>
                <a:lnTo>
                  <a:pt x="477" y="0"/>
                </a:lnTo>
                <a:moveTo>
                  <a:pt x="518" y="0"/>
                </a:moveTo>
                <a:lnTo>
                  <a:pt x="498" y="0"/>
                </a:lnTo>
                <a:lnTo>
                  <a:pt x="498" y="5"/>
                </a:lnTo>
                <a:lnTo>
                  <a:pt x="518" y="5"/>
                </a:lnTo>
                <a:lnTo>
                  <a:pt x="518" y="0"/>
                </a:lnTo>
                <a:moveTo>
                  <a:pt x="560" y="0"/>
                </a:moveTo>
                <a:lnTo>
                  <a:pt x="539" y="0"/>
                </a:lnTo>
                <a:lnTo>
                  <a:pt x="539" y="5"/>
                </a:lnTo>
                <a:lnTo>
                  <a:pt x="560" y="5"/>
                </a:lnTo>
                <a:lnTo>
                  <a:pt x="560" y="0"/>
                </a:lnTo>
                <a:moveTo>
                  <a:pt x="602" y="0"/>
                </a:moveTo>
                <a:lnTo>
                  <a:pt x="581" y="0"/>
                </a:lnTo>
                <a:lnTo>
                  <a:pt x="581" y="5"/>
                </a:lnTo>
                <a:lnTo>
                  <a:pt x="602" y="5"/>
                </a:lnTo>
                <a:lnTo>
                  <a:pt x="602" y="0"/>
                </a:lnTo>
                <a:moveTo>
                  <a:pt x="643" y="0"/>
                </a:moveTo>
                <a:lnTo>
                  <a:pt x="623" y="0"/>
                </a:lnTo>
                <a:lnTo>
                  <a:pt x="623" y="5"/>
                </a:lnTo>
                <a:lnTo>
                  <a:pt x="643" y="5"/>
                </a:lnTo>
                <a:lnTo>
                  <a:pt x="643" y="0"/>
                </a:lnTo>
                <a:moveTo>
                  <a:pt x="685" y="0"/>
                </a:moveTo>
                <a:lnTo>
                  <a:pt x="664" y="0"/>
                </a:lnTo>
                <a:lnTo>
                  <a:pt x="664" y="5"/>
                </a:lnTo>
                <a:lnTo>
                  <a:pt x="685" y="5"/>
                </a:lnTo>
                <a:lnTo>
                  <a:pt x="685" y="0"/>
                </a:lnTo>
                <a:moveTo>
                  <a:pt x="727" y="0"/>
                </a:moveTo>
                <a:lnTo>
                  <a:pt x="706" y="0"/>
                </a:lnTo>
                <a:lnTo>
                  <a:pt x="706" y="5"/>
                </a:lnTo>
                <a:lnTo>
                  <a:pt x="727" y="5"/>
                </a:lnTo>
                <a:lnTo>
                  <a:pt x="727" y="0"/>
                </a:lnTo>
                <a:moveTo>
                  <a:pt x="768" y="0"/>
                </a:moveTo>
                <a:lnTo>
                  <a:pt x="747" y="0"/>
                </a:lnTo>
                <a:lnTo>
                  <a:pt x="747" y="5"/>
                </a:lnTo>
                <a:lnTo>
                  <a:pt x="768" y="5"/>
                </a:lnTo>
                <a:lnTo>
                  <a:pt x="768" y="0"/>
                </a:lnTo>
                <a:moveTo>
                  <a:pt x="810" y="0"/>
                </a:moveTo>
                <a:lnTo>
                  <a:pt x="789" y="0"/>
                </a:lnTo>
                <a:lnTo>
                  <a:pt x="789" y="5"/>
                </a:lnTo>
                <a:lnTo>
                  <a:pt x="810" y="5"/>
                </a:lnTo>
                <a:lnTo>
                  <a:pt x="810" y="0"/>
                </a:lnTo>
                <a:moveTo>
                  <a:pt x="852" y="0"/>
                </a:moveTo>
                <a:lnTo>
                  <a:pt x="831" y="0"/>
                </a:lnTo>
                <a:lnTo>
                  <a:pt x="831" y="5"/>
                </a:lnTo>
                <a:lnTo>
                  <a:pt x="852" y="5"/>
                </a:lnTo>
                <a:lnTo>
                  <a:pt x="852" y="0"/>
                </a:lnTo>
                <a:moveTo>
                  <a:pt x="893" y="0"/>
                </a:moveTo>
                <a:lnTo>
                  <a:pt x="872" y="0"/>
                </a:lnTo>
                <a:lnTo>
                  <a:pt x="872" y="5"/>
                </a:lnTo>
                <a:lnTo>
                  <a:pt x="893" y="5"/>
                </a:lnTo>
                <a:lnTo>
                  <a:pt x="893" y="0"/>
                </a:lnTo>
                <a:moveTo>
                  <a:pt x="935" y="0"/>
                </a:moveTo>
                <a:lnTo>
                  <a:pt x="914" y="0"/>
                </a:lnTo>
                <a:lnTo>
                  <a:pt x="914" y="5"/>
                </a:lnTo>
                <a:lnTo>
                  <a:pt x="935" y="5"/>
                </a:lnTo>
                <a:lnTo>
                  <a:pt x="935" y="0"/>
                </a:lnTo>
                <a:moveTo>
                  <a:pt x="977" y="0"/>
                </a:moveTo>
                <a:lnTo>
                  <a:pt x="956" y="0"/>
                </a:lnTo>
                <a:lnTo>
                  <a:pt x="956" y="5"/>
                </a:lnTo>
                <a:lnTo>
                  <a:pt x="977" y="5"/>
                </a:lnTo>
                <a:lnTo>
                  <a:pt x="977" y="0"/>
                </a:lnTo>
                <a:moveTo>
                  <a:pt x="1018" y="0"/>
                </a:moveTo>
                <a:lnTo>
                  <a:pt x="997" y="0"/>
                </a:lnTo>
                <a:lnTo>
                  <a:pt x="997" y="5"/>
                </a:lnTo>
                <a:lnTo>
                  <a:pt x="1018" y="5"/>
                </a:lnTo>
                <a:lnTo>
                  <a:pt x="1018" y="0"/>
                </a:lnTo>
                <a:moveTo>
                  <a:pt x="1060" y="0"/>
                </a:moveTo>
                <a:lnTo>
                  <a:pt x="1039" y="0"/>
                </a:lnTo>
                <a:lnTo>
                  <a:pt x="1039" y="5"/>
                </a:lnTo>
                <a:lnTo>
                  <a:pt x="1060" y="5"/>
                </a:lnTo>
                <a:lnTo>
                  <a:pt x="1060" y="0"/>
                </a:lnTo>
                <a:moveTo>
                  <a:pt x="1102" y="0"/>
                </a:moveTo>
                <a:lnTo>
                  <a:pt x="1081" y="0"/>
                </a:lnTo>
                <a:lnTo>
                  <a:pt x="1081" y="5"/>
                </a:lnTo>
                <a:lnTo>
                  <a:pt x="1102" y="5"/>
                </a:lnTo>
                <a:lnTo>
                  <a:pt x="1102" y="0"/>
                </a:lnTo>
                <a:moveTo>
                  <a:pt x="1143" y="0"/>
                </a:moveTo>
                <a:lnTo>
                  <a:pt x="1122" y="0"/>
                </a:lnTo>
                <a:lnTo>
                  <a:pt x="1122" y="5"/>
                </a:lnTo>
                <a:lnTo>
                  <a:pt x="1143" y="5"/>
                </a:lnTo>
                <a:lnTo>
                  <a:pt x="1143" y="0"/>
                </a:lnTo>
                <a:moveTo>
                  <a:pt x="1185" y="0"/>
                </a:moveTo>
                <a:lnTo>
                  <a:pt x="1164" y="0"/>
                </a:lnTo>
                <a:lnTo>
                  <a:pt x="1164" y="5"/>
                </a:lnTo>
                <a:lnTo>
                  <a:pt x="1185" y="5"/>
                </a:lnTo>
                <a:lnTo>
                  <a:pt x="1185" y="0"/>
                </a:lnTo>
                <a:moveTo>
                  <a:pt x="1224" y="0"/>
                </a:moveTo>
                <a:lnTo>
                  <a:pt x="1203" y="0"/>
                </a:lnTo>
                <a:lnTo>
                  <a:pt x="1203" y="5"/>
                </a:lnTo>
                <a:lnTo>
                  <a:pt x="1224" y="5"/>
                </a:lnTo>
                <a:lnTo>
                  <a:pt x="1224" y="0"/>
                </a:lnTo>
                <a:moveTo>
                  <a:pt x="1266" y="0"/>
                </a:moveTo>
                <a:lnTo>
                  <a:pt x="1245" y="0"/>
                </a:lnTo>
                <a:lnTo>
                  <a:pt x="1245" y="5"/>
                </a:lnTo>
                <a:lnTo>
                  <a:pt x="1266" y="5"/>
                </a:lnTo>
                <a:lnTo>
                  <a:pt x="1266" y="0"/>
                </a:lnTo>
                <a:moveTo>
                  <a:pt x="1307" y="0"/>
                </a:moveTo>
                <a:lnTo>
                  <a:pt x="1286" y="0"/>
                </a:lnTo>
                <a:lnTo>
                  <a:pt x="1286" y="5"/>
                </a:lnTo>
                <a:lnTo>
                  <a:pt x="1307" y="5"/>
                </a:lnTo>
                <a:lnTo>
                  <a:pt x="1307" y="0"/>
                </a:lnTo>
                <a:moveTo>
                  <a:pt x="1349" y="0"/>
                </a:moveTo>
                <a:lnTo>
                  <a:pt x="1328" y="0"/>
                </a:lnTo>
                <a:lnTo>
                  <a:pt x="1328" y="5"/>
                </a:lnTo>
                <a:lnTo>
                  <a:pt x="1349" y="5"/>
                </a:lnTo>
                <a:lnTo>
                  <a:pt x="1349" y="0"/>
                </a:lnTo>
                <a:moveTo>
                  <a:pt x="1391" y="0"/>
                </a:moveTo>
                <a:lnTo>
                  <a:pt x="1370" y="0"/>
                </a:lnTo>
                <a:lnTo>
                  <a:pt x="1370" y="5"/>
                </a:lnTo>
                <a:lnTo>
                  <a:pt x="1391" y="5"/>
                </a:lnTo>
                <a:lnTo>
                  <a:pt x="1391" y="0"/>
                </a:lnTo>
                <a:moveTo>
                  <a:pt x="1432" y="0"/>
                </a:moveTo>
                <a:lnTo>
                  <a:pt x="1411" y="0"/>
                </a:lnTo>
                <a:lnTo>
                  <a:pt x="1411" y="5"/>
                </a:lnTo>
                <a:lnTo>
                  <a:pt x="1432" y="5"/>
                </a:lnTo>
                <a:lnTo>
                  <a:pt x="1432" y="0"/>
                </a:lnTo>
                <a:moveTo>
                  <a:pt x="1474" y="0"/>
                </a:moveTo>
                <a:lnTo>
                  <a:pt x="1453" y="0"/>
                </a:lnTo>
                <a:lnTo>
                  <a:pt x="1453" y="5"/>
                </a:lnTo>
                <a:lnTo>
                  <a:pt x="1474" y="5"/>
                </a:lnTo>
                <a:lnTo>
                  <a:pt x="1474" y="0"/>
                </a:lnTo>
                <a:moveTo>
                  <a:pt x="1515" y="0"/>
                </a:moveTo>
                <a:lnTo>
                  <a:pt x="1495" y="0"/>
                </a:lnTo>
                <a:lnTo>
                  <a:pt x="1495" y="5"/>
                </a:lnTo>
                <a:lnTo>
                  <a:pt x="1515" y="5"/>
                </a:lnTo>
                <a:lnTo>
                  <a:pt x="1515" y="0"/>
                </a:lnTo>
                <a:moveTo>
                  <a:pt x="1557" y="0"/>
                </a:moveTo>
                <a:lnTo>
                  <a:pt x="1536" y="0"/>
                </a:lnTo>
                <a:lnTo>
                  <a:pt x="1536" y="5"/>
                </a:lnTo>
                <a:lnTo>
                  <a:pt x="1557" y="5"/>
                </a:lnTo>
                <a:lnTo>
                  <a:pt x="1557" y="0"/>
                </a:lnTo>
                <a:moveTo>
                  <a:pt x="1599" y="0"/>
                </a:moveTo>
                <a:lnTo>
                  <a:pt x="1578" y="0"/>
                </a:lnTo>
                <a:lnTo>
                  <a:pt x="1578" y="5"/>
                </a:lnTo>
                <a:lnTo>
                  <a:pt x="1599" y="5"/>
                </a:lnTo>
                <a:lnTo>
                  <a:pt x="1599" y="0"/>
                </a:lnTo>
                <a:moveTo>
                  <a:pt x="1640" y="0"/>
                </a:moveTo>
                <a:lnTo>
                  <a:pt x="1620" y="0"/>
                </a:lnTo>
                <a:lnTo>
                  <a:pt x="1620" y="5"/>
                </a:lnTo>
                <a:lnTo>
                  <a:pt x="1640" y="5"/>
                </a:lnTo>
                <a:lnTo>
                  <a:pt x="1640" y="0"/>
                </a:lnTo>
                <a:moveTo>
                  <a:pt x="1682" y="0"/>
                </a:moveTo>
                <a:lnTo>
                  <a:pt x="1661" y="0"/>
                </a:lnTo>
                <a:lnTo>
                  <a:pt x="1661" y="5"/>
                </a:lnTo>
                <a:lnTo>
                  <a:pt x="1682" y="5"/>
                </a:lnTo>
                <a:lnTo>
                  <a:pt x="1682" y="0"/>
                </a:lnTo>
                <a:moveTo>
                  <a:pt x="1724" y="0"/>
                </a:moveTo>
                <a:lnTo>
                  <a:pt x="1703" y="0"/>
                </a:lnTo>
                <a:lnTo>
                  <a:pt x="1703" y="5"/>
                </a:lnTo>
                <a:lnTo>
                  <a:pt x="1724" y="5"/>
                </a:lnTo>
                <a:lnTo>
                  <a:pt x="1724" y="0"/>
                </a:lnTo>
                <a:moveTo>
                  <a:pt x="1765" y="0"/>
                </a:moveTo>
                <a:lnTo>
                  <a:pt x="1745" y="0"/>
                </a:lnTo>
                <a:lnTo>
                  <a:pt x="1745" y="5"/>
                </a:lnTo>
                <a:lnTo>
                  <a:pt x="1765" y="5"/>
                </a:lnTo>
                <a:lnTo>
                  <a:pt x="1765" y="0"/>
                </a:lnTo>
                <a:moveTo>
                  <a:pt x="1807" y="0"/>
                </a:moveTo>
                <a:lnTo>
                  <a:pt x="1786" y="0"/>
                </a:lnTo>
                <a:lnTo>
                  <a:pt x="1786" y="5"/>
                </a:lnTo>
                <a:lnTo>
                  <a:pt x="1807" y="5"/>
                </a:lnTo>
                <a:lnTo>
                  <a:pt x="1807" y="0"/>
                </a:lnTo>
                <a:moveTo>
                  <a:pt x="1849" y="0"/>
                </a:moveTo>
                <a:lnTo>
                  <a:pt x="1828" y="0"/>
                </a:lnTo>
                <a:lnTo>
                  <a:pt x="1828" y="5"/>
                </a:lnTo>
                <a:lnTo>
                  <a:pt x="1849" y="5"/>
                </a:lnTo>
                <a:lnTo>
                  <a:pt x="1849" y="0"/>
                </a:lnTo>
                <a:moveTo>
                  <a:pt x="1890" y="0"/>
                </a:moveTo>
                <a:lnTo>
                  <a:pt x="1870" y="0"/>
                </a:lnTo>
                <a:lnTo>
                  <a:pt x="1870" y="5"/>
                </a:lnTo>
                <a:lnTo>
                  <a:pt x="1890" y="5"/>
                </a:lnTo>
                <a:lnTo>
                  <a:pt x="1890" y="0"/>
                </a:lnTo>
                <a:moveTo>
                  <a:pt x="1932" y="0"/>
                </a:moveTo>
                <a:lnTo>
                  <a:pt x="1911" y="0"/>
                </a:lnTo>
                <a:lnTo>
                  <a:pt x="1911" y="5"/>
                </a:lnTo>
                <a:lnTo>
                  <a:pt x="1932" y="5"/>
                </a:lnTo>
                <a:lnTo>
                  <a:pt x="193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1" name="Rectangle 110">
            <a:extLst>
              <a:ext uri="{FF2B5EF4-FFF2-40B4-BE49-F238E27FC236}">
                <a16:creationId xmlns:a16="http://schemas.microsoft.com/office/drawing/2014/main" id="{D13E6ED5-8E52-4655-82E0-B4CB52FE29FA}"/>
              </a:ext>
            </a:extLst>
          </p:cNvPr>
          <p:cNvSpPr>
            <a:spLocks noChangeArrowheads="1"/>
          </p:cNvSpPr>
          <p:nvPr/>
        </p:nvSpPr>
        <p:spPr bwMode="auto">
          <a:xfrm>
            <a:off x="10454129" y="3445539"/>
            <a:ext cx="15875" cy="793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2" name="Rectangle 111">
            <a:extLst>
              <a:ext uri="{FF2B5EF4-FFF2-40B4-BE49-F238E27FC236}">
                <a16:creationId xmlns:a16="http://schemas.microsoft.com/office/drawing/2014/main" id="{66DBD162-9CF1-48E4-97F9-93379393CD9A}"/>
              </a:ext>
            </a:extLst>
          </p:cNvPr>
          <p:cNvSpPr>
            <a:spLocks noChangeArrowheads="1"/>
          </p:cNvSpPr>
          <p:nvPr/>
        </p:nvSpPr>
        <p:spPr bwMode="auto">
          <a:xfrm>
            <a:off x="10454129" y="3445539"/>
            <a:ext cx="15875" cy="7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3" name="Freeform 113">
            <a:extLst>
              <a:ext uri="{FF2B5EF4-FFF2-40B4-BE49-F238E27FC236}">
                <a16:creationId xmlns:a16="http://schemas.microsoft.com/office/drawing/2014/main" id="{AC1AFC9A-E21C-4E03-95EC-E3CBDE76C750}"/>
              </a:ext>
            </a:extLst>
          </p:cNvPr>
          <p:cNvSpPr>
            <a:spLocks noEditPoints="1"/>
          </p:cNvSpPr>
          <p:nvPr/>
        </p:nvSpPr>
        <p:spPr bwMode="auto">
          <a:xfrm>
            <a:off x="7881488" y="3445539"/>
            <a:ext cx="2549525" cy="7939"/>
          </a:xfrm>
          <a:custGeom>
            <a:avLst/>
            <a:gdLst>
              <a:gd name="T0" fmla="*/ 21 w 1606"/>
              <a:gd name="T1" fmla="*/ 5 h 5"/>
              <a:gd name="T2" fmla="*/ 41 w 1606"/>
              <a:gd name="T3" fmla="*/ 5 h 5"/>
              <a:gd name="T4" fmla="*/ 83 w 1606"/>
              <a:gd name="T5" fmla="*/ 0 h 5"/>
              <a:gd name="T6" fmla="*/ 146 w 1606"/>
              <a:gd name="T7" fmla="*/ 0 h 5"/>
              <a:gd name="T8" fmla="*/ 146 w 1606"/>
              <a:gd name="T9" fmla="*/ 0 h 5"/>
              <a:gd name="T10" fmla="*/ 187 w 1606"/>
              <a:gd name="T11" fmla="*/ 5 h 5"/>
              <a:gd name="T12" fmla="*/ 208 w 1606"/>
              <a:gd name="T13" fmla="*/ 5 h 5"/>
              <a:gd name="T14" fmla="*/ 250 w 1606"/>
              <a:gd name="T15" fmla="*/ 0 h 5"/>
              <a:gd name="T16" fmla="*/ 312 w 1606"/>
              <a:gd name="T17" fmla="*/ 0 h 5"/>
              <a:gd name="T18" fmla="*/ 312 w 1606"/>
              <a:gd name="T19" fmla="*/ 0 h 5"/>
              <a:gd name="T20" fmla="*/ 354 w 1606"/>
              <a:gd name="T21" fmla="*/ 5 h 5"/>
              <a:gd name="T22" fmla="*/ 375 w 1606"/>
              <a:gd name="T23" fmla="*/ 5 h 5"/>
              <a:gd name="T24" fmla="*/ 416 w 1606"/>
              <a:gd name="T25" fmla="*/ 0 h 5"/>
              <a:gd name="T26" fmla="*/ 479 w 1606"/>
              <a:gd name="T27" fmla="*/ 0 h 5"/>
              <a:gd name="T28" fmla="*/ 479 w 1606"/>
              <a:gd name="T29" fmla="*/ 0 h 5"/>
              <a:gd name="T30" fmla="*/ 520 w 1606"/>
              <a:gd name="T31" fmla="*/ 5 h 5"/>
              <a:gd name="T32" fmla="*/ 541 w 1606"/>
              <a:gd name="T33" fmla="*/ 5 h 5"/>
              <a:gd name="T34" fmla="*/ 583 w 1606"/>
              <a:gd name="T35" fmla="*/ 0 h 5"/>
              <a:gd name="T36" fmla="*/ 645 w 1606"/>
              <a:gd name="T37" fmla="*/ 0 h 5"/>
              <a:gd name="T38" fmla="*/ 645 w 1606"/>
              <a:gd name="T39" fmla="*/ 0 h 5"/>
              <a:gd name="T40" fmla="*/ 687 w 1606"/>
              <a:gd name="T41" fmla="*/ 5 h 5"/>
              <a:gd name="T42" fmla="*/ 708 w 1606"/>
              <a:gd name="T43" fmla="*/ 5 h 5"/>
              <a:gd name="T44" fmla="*/ 749 w 1606"/>
              <a:gd name="T45" fmla="*/ 0 h 5"/>
              <a:gd name="T46" fmla="*/ 812 w 1606"/>
              <a:gd name="T47" fmla="*/ 0 h 5"/>
              <a:gd name="T48" fmla="*/ 812 w 1606"/>
              <a:gd name="T49" fmla="*/ 0 h 5"/>
              <a:gd name="T50" fmla="*/ 854 w 1606"/>
              <a:gd name="T51" fmla="*/ 5 h 5"/>
              <a:gd name="T52" fmla="*/ 874 w 1606"/>
              <a:gd name="T53" fmla="*/ 5 h 5"/>
              <a:gd name="T54" fmla="*/ 916 w 1606"/>
              <a:gd name="T55" fmla="*/ 0 h 5"/>
              <a:gd name="T56" fmla="*/ 979 w 1606"/>
              <a:gd name="T57" fmla="*/ 0 h 5"/>
              <a:gd name="T58" fmla="*/ 979 w 1606"/>
              <a:gd name="T59" fmla="*/ 0 h 5"/>
              <a:gd name="T60" fmla="*/ 1020 w 1606"/>
              <a:gd name="T61" fmla="*/ 5 h 5"/>
              <a:gd name="T62" fmla="*/ 1041 w 1606"/>
              <a:gd name="T63" fmla="*/ 5 h 5"/>
              <a:gd name="T64" fmla="*/ 1083 w 1606"/>
              <a:gd name="T65" fmla="*/ 0 h 5"/>
              <a:gd name="T66" fmla="*/ 1145 w 1606"/>
              <a:gd name="T67" fmla="*/ 0 h 5"/>
              <a:gd name="T68" fmla="*/ 1145 w 1606"/>
              <a:gd name="T69" fmla="*/ 0 h 5"/>
              <a:gd name="T70" fmla="*/ 1187 w 1606"/>
              <a:gd name="T71" fmla="*/ 5 h 5"/>
              <a:gd name="T72" fmla="*/ 1208 w 1606"/>
              <a:gd name="T73" fmla="*/ 5 h 5"/>
              <a:gd name="T74" fmla="*/ 1249 w 1606"/>
              <a:gd name="T75" fmla="*/ 0 h 5"/>
              <a:gd name="T76" fmla="*/ 1312 w 1606"/>
              <a:gd name="T77" fmla="*/ 0 h 5"/>
              <a:gd name="T78" fmla="*/ 1312 w 1606"/>
              <a:gd name="T79" fmla="*/ 0 h 5"/>
              <a:gd name="T80" fmla="*/ 1353 w 1606"/>
              <a:gd name="T81" fmla="*/ 5 h 5"/>
              <a:gd name="T82" fmla="*/ 1374 w 1606"/>
              <a:gd name="T83" fmla="*/ 5 h 5"/>
              <a:gd name="T84" fmla="*/ 1416 w 1606"/>
              <a:gd name="T85" fmla="*/ 0 h 5"/>
              <a:gd name="T86" fmla="*/ 1481 w 1606"/>
              <a:gd name="T87" fmla="*/ 0 h 5"/>
              <a:gd name="T88" fmla="*/ 1481 w 1606"/>
              <a:gd name="T89" fmla="*/ 0 h 5"/>
              <a:gd name="T90" fmla="*/ 1523 w 1606"/>
              <a:gd name="T91" fmla="*/ 5 h 5"/>
              <a:gd name="T92" fmla="*/ 1544 w 1606"/>
              <a:gd name="T93" fmla="*/ 5 h 5"/>
              <a:gd name="T94" fmla="*/ 1585 w 1606"/>
              <a:gd name="T9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06" h="5">
                <a:moveTo>
                  <a:pt x="21" y="0"/>
                </a:moveTo>
                <a:lnTo>
                  <a:pt x="0" y="0"/>
                </a:lnTo>
                <a:lnTo>
                  <a:pt x="0" y="5"/>
                </a:lnTo>
                <a:lnTo>
                  <a:pt x="21" y="5"/>
                </a:lnTo>
                <a:lnTo>
                  <a:pt x="21" y="0"/>
                </a:lnTo>
                <a:moveTo>
                  <a:pt x="62" y="0"/>
                </a:moveTo>
                <a:lnTo>
                  <a:pt x="41" y="0"/>
                </a:lnTo>
                <a:lnTo>
                  <a:pt x="41" y="5"/>
                </a:lnTo>
                <a:lnTo>
                  <a:pt x="62" y="5"/>
                </a:lnTo>
                <a:lnTo>
                  <a:pt x="62" y="0"/>
                </a:lnTo>
                <a:moveTo>
                  <a:pt x="104" y="0"/>
                </a:moveTo>
                <a:lnTo>
                  <a:pt x="83" y="0"/>
                </a:lnTo>
                <a:lnTo>
                  <a:pt x="83" y="5"/>
                </a:lnTo>
                <a:lnTo>
                  <a:pt x="104" y="5"/>
                </a:lnTo>
                <a:lnTo>
                  <a:pt x="104" y="0"/>
                </a:lnTo>
                <a:moveTo>
                  <a:pt x="146" y="0"/>
                </a:moveTo>
                <a:lnTo>
                  <a:pt x="125" y="0"/>
                </a:lnTo>
                <a:lnTo>
                  <a:pt x="125" y="5"/>
                </a:lnTo>
                <a:lnTo>
                  <a:pt x="146" y="5"/>
                </a:lnTo>
                <a:lnTo>
                  <a:pt x="146" y="0"/>
                </a:lnTo>
                <a:moveTo>
                  <a:pt x="187" y="0"/>
                </a:moveTo>
                <a:lnTo>
                  <a:pt x="166" y="0"/>
                </a:lnTo>
                <a:lnTo>
                  <a:pt x="166" y="5"/>
                </a:lnTo>
                <a:lnTo>
                  <a:pt x="187" y="5"/>
                </a:lnTo>
                <a:lnTo>
                  <a:pt x="187" y="0"/>
                </a:lnTo>
                <a:moveTo>
                  <a:pt x="229" y="0"/>
                </a:moveTo>
                <a:lnTo>
                  <a:pt x="208" y="0"/>
                </a:lnTo>
                <a:lnTo>
                  <a:pt x="208" y="5"/>
                </a:lnTo>
                <a:lnTo>
                  <a:pt x="229" y="5"/>
                </a:lnTo>
                <a:lnTo>
                  <a:pt x="229" y="0"/>
                </a:lnTo>
                <a:moveTo>
                  <a:pt x="270" y="0"/>
                </a:moveTo>
                <a:lnTo>
                  <a:pt x="250" y="0"/>
                </a:lnTo>
                <a:lnTo>
                  <a:pt x="250" y="5"/>
                </a:lnTo>
                <a:lnTo>
                  <a:pt x="270" y="5"/>
                </a:lnTo>
                <a:lnTo>
                  <a:pt x="270" y="0"/>
                </a:lnTo>
                <a:moveTo>
                  <a:pt x="312" y="0"/>
                </a:moveTo>
                <a:lnTo>
                  <a:pt x="291" y="0"/>
                </a:lnTo>
                <a:lnTo>
                  <a:pt x="291" y="5"/>
                </a:lnTo>
                <a:lnTo>
                  <a:pt x="312" y="5"/>
                </a:lnTo>
                <a:lnTo>
                  <a:pt x="312" y="0"/>
                </a:lnTo>
                <a:moveTo>
                  <a:pt x="354" y="0"/>
                </a:moveTo>
                <a:lnTo>
                  <a:pt x="333" y="0"/>
                </a:lnTo>
                <a:lnTo>
                  <a:pt x="333" y="5"/>
                </a:lnTo>
                <a:lnTo>
                  <a:pt x="354" y="5"/>
                </a:lnTo>
                <a:lnTo>
                  <a:pt x="354" y="0"/>
                </a:lnTo>
                <a:moveTo>
                  <a:pt x="395" y="0"/>
                </a:moveTo>
                <a:lnTo>
                  <a:pt x="375" y="0"/>
                </a:lnTo>
                <a:lnTo>
                  <a:pt x="375" y="5"/>
                </a:lnTo>
                <a:lnTo>
                  <a:pt x="395" y="5"/>
                </a:lnTo>
                <a:lnTo>
                  <a:pt x="395" y="0"/>
                </a:lnTo>
                <a:moveTo>
                  <a:pt x="437" y="0"/>
                </a:moveTo>
                <a:lnTo>
                  <a:pt x="416" y="0"/>
                </a:lnTo>
                <a:lnTo>
                  <a:pt x="416" y="5"/>
                </a:lnTo>
                <a:lnTo>
                  <a:pt x="437" y="5"/>
                </a:lnTo>
                <a:lnTo>
                  <a:pt x="437" y="0"/>
                </a:lnTo>
                <a:moveTo>
                  <a:pt x="479" y="0"/>
                </a:moveTo>
                <a:lnTo>
                  <a:pt x="458" y="0"/>
                </a:lnTo>
                <a:lnTo>
                  <a:pt x="458" y="5"/>
                </a:lnTo>
                <a:lnTo>
                  <a:pt x="479" y="5"/>
                </a:lnTo>
                <a:lnTo>
                  <a:pt x="479" y="0"/>
                </a:lnTo>
                <a:moveTo>
                  <a:pt x="520" y="0"/>
                </a:moveTo>
                <a:lnTo>
                  <a:pt x="500" y="0"/>
                </a:lnTo>
                <a:lnTo>
                  <a:pt x="500" y="5"/>
                </a:lnTo>
                <a:lnTo>
                  <a:pt x="520" y="5"/>
                </a:lnTo>
                <a:lnTo>
                  <a:pt x="520" y="0"/>
                </a:lnTo>
                <a:moveTo>
                  <a:pt x="562" y="0"/>
                </a:moveTo>
                <a:lnTo>
                  <a:pt x="541" y="0"/>
                </a:lnTo>
                <a:lnTo>
                  <a:pt x="541" y="5"/>
                </a:lnTo>
                <a:lnTo>
                  <a:pt x="562" y="5"/>
                </a:lnTo>
                <a:lnTo>
                  <a:pt x="562" y="0"/>
                </a:lnTo>
                <a:moveTo>
                  <a:pt x="604" y="0"/>
                </a:moveTo>
                <a:lnTo>
                  <a:pt x="583" y="0"/>
                </a:lnTo>
                <a:lnTo>
                  <a:pt x="583" y="5"/>
                </a:lnTo>
                <a:lnTo>
                  <a:pt x="604" y="5"/>
                </a:lnTo>
                <a:lnTo>
                  <a:pt x="604" y="0"/>
                </a:lnTo>
                <a:moveTo>
                  <a:pt x="645" y="0"/>
                </a:moveTo>
                <a:lnTo>
                  <a:pt x="625" y="0"/>
                </a:lnTo>
                <a:lnTo>
                  <a:pt x="625" y="5"/>
                </a:lnTo>
                <a:lnTo>
                  <a:pt x="645" y="5"/>
                </a:lnTo>
                <a:lnTo>
                  <a:pt x="645" y="0"/>
                </a:lnTo>
                <a:moveTo>
                  <a:pt x="687" y="0"/>
                </a:moveTo>
                <a:lnTo>
                  <a:pt x="666" y="0"/>
                </a:lnTo>
                <a:lnTo>
                  <a:pt x="666" y="5"/>
                </a:lnTo>
                <a:lnTo>
                  <a:pt x="687" y="5"/>
                </a:lnTo>
                <a:lnTo>
                  <a:pt x="687" y="0"/>
                </a:lnTo>
                <a:moveTo>
                  <a:pt x="729" y="0"/>
                </a:moveTo>
                <a:lnTo>
                  <a:pt x="708" y="0"/>
                </a:lnTo>
                <a:lnTo>
                  <a:pt x="708" y="5"/>
                </a:lnTo>
                <a:lnTo>
                  <a:pt x="729" y="5"/>
                </a:lnTo>
                <a:lnTo>
                  <a:pt x="729" y="0"/>
                </a:lnTo>
                <a:moveTo>
                  <a:pt x="770" y="0"/>
                </a:moveTo>
                <a:lnTo>
                  <a:pt x="749" y="0"/>
                </a:lnTo>
                <a:lnTo>
                  <a:pt x="749" y="5"/>
                </a:lnTo>
                <a:lnTo>
                  <a:pt x="770" y="5"/>
                </a:lnTo>
                <a:lnTo>
                  <a:pt x="770" y="0"/>
                </a:lnTo>
                <a:moveTo>
                  <a:pt x="812" y="0"/>
                </a:moveTo>
                <a:lnTo>
                  <a:pt x="791" y="0"/>
                </a:lnTo>
                <a:lnTo>
                  <a:pt x="791" y="5"/>
                </a:lnTo>
                <a:lnTo>
                  <a:pt x="812" y="5"/>
                </a:lnTo>
                <a:lnTo>
                  <a:pt x="812" y="0"/>
                </a:lnTo>
                <a:moveTo>
                  <a:pt x="854" y="0"/>
                </a:moveTo>
                <a:lnTo>
                  <a:pt x="833" y="0"/>
                </a:lnTo>
                <a:lnTo>
                  <a:pt x="833" y="5"/>
                </a:lnTo>
                <a:lnTo>
                  <a:pt x="854" y="5"/>
                </a:lnTo>
                <a:lnTo>
                  <a:pt x="854" y="0"/>
                </a:lnTo>
                <a:moveTo>
                  <a:pt x="895" y="0"/>
                </a:moveTo>
                <a:lnTo>
                  <a:pt x="874" y="0"/>
                </a:lnTo>
                <a:lnTo>
                  <a:pt x="874" y="5"/>
                </a:lnTo>
                <a:lnTo>
                  <a:pt x="895" y="5"/>
                </a:lnTo>
                <a:lnTo>
                  <a:pt x="895" y="0"/>
                </a:lnTo>
                <a:moveTo>
                  <a:pt x="937" y="0"/>
                </a:moveTo>
                <a:lnTo>
                  <a:pt x="916" y="0"/>
                </a:lnTo>
                <a:lnTo>
                  <a:pt x="916" y="5"/>
                </a:lnTo>
                <a:lnTo>
                  <a:pt x="937" y="5"/>
                </a:lnTo>
                <a:lnTo>
                  <a:pt x="937" y="0"/>
                </a:lnTo>
                <a:moveTo>
                  <a:pt x="979" y="0"/>
                </a:moveTo>
                <a:lnTo>
                  <a:pt x="958" y="0"/>
                </a:lnTo>
                <a:lnTo>
                  <a:pt x="958" y="5"/>
                </a:lnTo>
                <a:lnTo>
                  <a:pt x="979" y="5"/>
                </a:lnTo>
                <a:lnTo>
                  <a:pt x="979" y="0"/>
                </a:lnTo>
                <a:moveTo>
                  <a:pt x="1020" y="0"/>
                </a:moveTo>
                <a:lnTo>
                  <a:pt x="999" y="0"/>
                </a:lnTo>
                <a:lnTo>
                  <a:pt x="999" y="5"/>
                </a:lnTo>
                <a:lnTo>
                  <a:pt x="1020" y="5"/>
                </a:lnTo>
                <a:lnTo>
                  <a:pt x="1020" y="0"/>
                </a:lnTo>
                <a:moveTo>
                  <a:pt x="1062" y="0"/>
                </a:moveTo>
                <a:lnTo>
                  <a:pt x="1041" y="0"/>
                </a:lnTo>
                <a:lnTo>
                  <a:pt x="1041" y="5"/>
                </a:lnTo>
                <a:lnTo>
                  <a:pt x="1062" y="5"/>
                </a:lnTo>
                <a:lnTo>
                  <a:pt x="1062" y="0"/>
                </a:lnTo>
                <a:moveTo>
                  <a:pt x="1104" y="0"/>
                </a:moveTo>
                <a:lnTo>
                  <a:pt x="1083" y="0"/>
                </a:lnTo>
                <a:lnTo>
                  <a:pt x="1083" y="5"/>
                </a:lnTo>
                <a:lnTo>
                  <a:pt x="1104" y="5"/>
                </a:lnTo>
                <a:lnTo>
                  <a:pt x="1104" y="0"/>
                </a:lnTo>
                <a:moveTo>
                  <a:pt x="1145" y="0"/>
                </a:moveTo>
                <a:lnTo>
                  <a:pt x="1124" y="0"/>
                </a:lnTo>
                <a:lnTo>
                  <a:pt x="1124" y="5"/>
                </a:lnTo>
                <a:lnTo>
                  <a:pt x="1145" y="5"/>
                </a:lnTo>
                <a:lnTo>
                  <a:pt x="1145" y="0"/>
                </a:lnTo>
                <a:moveTo>
                  <a:pt x="1187" y="0"/>
                </a:moveTo>
                <a:lnTo>
                  <a:pt x="1166" y="0"/>
                </a:lnTo>
                <a:lnTo>
                  <a:pt x="1166" y="5"/>
                </a:lnTo>
                <a:lnTo>
                  <a:pt x="1187" y="5"/>
                </a:lnTo>
                <a:lnTo>
                  <a:pt x="1187" y="0"/>
                </a:lnTo>
                <a:moveTo>
                  <a:pt x="1229" y="0"/>
                </a:moveTo>
                <a:lnTo>
                  <a:pt x="1208" y="0"/>
                </a:lnTo>
                <a:lnTo>
                  <a:pt x="1208" y="5"/>
                </a:lnTo>
                <a:lnTo>
                  <a:pt x="1229" y="5"/>
                </a:lnTo>
                <a:lnTo>
                  <a:pt x="1229" y="0"/>
                </a:lnTo>
                <a:moveTo>
                  <a:pt x="1270" y="0"/>
                </a:moveTo>
                <a:lnTo>
                  <a:pt x="1249" y="0"/>
                </a:lnTo>
                <a:lnTo>
                  <a:pt x="1249" y="5"/>
                </a:lnTo>
                <a:lnTo>
                  <a:pt x="1270" y="5"/>
                </a:lnTo>
                <a:lnTo>
                  <a:pt x="1270" y="0"/>
                </a:lnTo>
                <a:moveTo>
                  <a:pt x="1312" y="0"/>
                </a:moveTo>
                <a:lnTo>
                  <a:pt x="1291" y="0"/>
                </a:lnTo>
                <a:lnTo>
                  <a:pt x="1291" y="5"/>
                </a:lnTo>
                <a:lnTo>
                  <a:pt x="1312" y="5"/>
                </a:lnTo>
                <a:lnTo>
                  <a:pt x="1312" y="0"/>
                </a:lnTo>
                <a:moveTo>
                  <a:pt x="1353" y="0"/>
                </a:moveTo>
                <a:lnTo>
                  <a:pt x="1333" y="0"/>
                </a:lnTo>
                <a:lnTo>
                  <a:pt x="1333" y="5"/>
                </a:lnTo>
                <a:lnTo>
                  <a:pt x="1353" y="5"/>
                </a:lnTo>
                <a:lnTo>
                  <a:pt x="1353" y="0"/>
                </a:lnTo>
                <a:moveTo>
                  <a:pt x="1395" y="0"/>
                </a:moveTo>
                <a:lnTo>
                  <a:pt x="1374" y="0"/>
                </a:lnTo>
                <a:lnTo>
                  <a:pt x="1374" y="5"/>
                </a:lnTo>
                <a:lnTo>
                  <a:pt x="1395" y="5"/>
                </a:lnTo>
                <a:lnTo>
                  <a:pt x="1395" y="0"/>
                </a:lnTo>
                <a:moveTo>
                  <a:pt x="1437" y="0"/>
                </a:moveTo>
                <a:lnTo>
                  <a:pt x="1416" y="0"/>
                </a:lnTo>
                <a:lnTo>
                  <a:pt x="1416" y="5"/>
                </a:lnTo>
                <a:lnTo>
                  <a:pt x="1437" y="5"/>
                </a:lnTo>
                <a:lnTo>
                  <a:pt x="1437" y="0"/>
                </a:lnTo>
                <a:moveTo>
                  <a:pt x="1481" y="0"/>
                </a:moveTo>
                <a:lnTo>
                  <a:pt x="1460" y="0"/>
                </a:lnTo>
                <a:lnTo>
                  <a:pt x="1460" y="5"/>
                </a:lnTo>
                <a:lnTo>
                  <a:pt x="1481" y="5"/>
                </a:lnTo>
                <a:lnTo>
                  <a:pt x="1481" y="0"/>
                </a:lnTo>
                <a:moveTo>
                  <a:pt x="1523" y="0"/>
                </a:moveTo>
                <a:lnTo>
                  <a:pt x="1502" y="0"/>
                </a:lnTo>
                <a:lnTo>
                  <a:pt x="1502" y="5"/>
                </a:lnTo>
                <a:lnTo>
                  <a:pt x="1523" y="5"/>
                </a:lnTo>
                <a:lnTo>
                  <a:pt x="1523" y="0"/>
                </a:lnTo>
                <a:moveTo>
                  <a:pt x="1564" y="0"/>
                </a:moveTo>
                <a:lnTo>
                  <a:pt x="1544" y="0"/>
                </a:lnTo>
                <a:lnTo>
                  <a:pt x="1544" y="5"/>
                </a:lnTo>
                <a:lnTo>
                  <a:pt x="1564" y="5"/>
                </a:lnTo>
                <a:lnTo>
                  <a:pt x="1564" y="0"/>
                </a:lnTo>
                <a:moveTo>
                  <a:pt x="1606" y="0"/>
                </a:moveTo>
                <a:lnTo>
                  <a:pt x="1585" y="0"/>
                </a:lnTo>
                <a:lnTo>
                  <a:pt x="1585" y="5"/>
                </a:lnTo>
                <a:lnTo>
                  <a:pt x="1606" y="5"/>
                </a:lnTo>
                <a:lnTo>
                  <a:pt x="16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4" name="Rectangle 116">
            <a:extLst>
              <a:ext uri="{FF2B5EF4-FFF2-40B4-BE49-F238E27FC236}">
                <a16:creationId xmlns:a16="http://schemas.microsoft.com/office/drawing/2014/main" id="{628550FF-C9DE-4783-976A-0C275742FD13}"/>
              </a:ext>
            </a:extLst>
          </p:cNvPr>
          <p:cNvSpPr>
            <a:spLocks noChangeArrowheads="1"/>
          </p:cNvSpPr>
          <p:nvPr/>
        </p:nvSpPr>
        <p:spPr bwMode="auto">
          <a:xfrm>
            <a:off x="10454129" y="3905913"/>
            <a:ext cx="15875" cy="793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5" name="Rectangle 117">
            <a:extLst>
              <a:ext uri="{FF2B5EF4-FFF2-40B4-BE49-F238E27FC236}">
                <a16:creationId xmlns:a16="http://schemas.microsoft.com/office/drawing/2014/main" id="{317EE67B-99D2-4E8E-AD2D-27AEA11F8A46}"/>
              </a:ext>
            </a:extLst>
          </p:cNvPr>
          <p:cNvSpPr>
            <a:spLocks noChangeArrowheads="1"/>
          </p:cNvSpPr>
          <p:nvPr/>
        </p:nvSpPr>
        <p:spPr bwMode="auto">
          <a:xfrm>
            <a:off x="10454129" y="3905913"/>
            <a:ext cx="15875" cy="7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6" name="Freeform 118">
            <a:extLst>
              <a:ext uri="{FF2B5EF4-FFF2-40B4-BE49-F238E27FC236}">
                <a16:creationId xmlns:a16="http://schemas.microsoft.com/office/drawing/2014/main" id="{1A9AB164-1EAD-422F-B0E3-42978EBE14CC}"/>
              </a:ext>
            </a:extLst>
          </p:cNvPr>
          <p:cNvSpPr>
            <a:spLocks noEditPoints="1"/>
          </p:cNvSpPr>
          <p:nvPr/>
        </p:nvSpPr>
        <p:spPr bwMode="auto">
          <a:xfrm>
            <a:off x="7959275" y="3905913"/>
            <a:ext cx="2471739" cy="7939"/>
          </a:xfrm>
          <a:custGeom>
            <a:avLst/>
            <a:gdLst>
              <a:gd name="T0" fmla="*/ 0 w 1557"/>
              <a:gd name="T1" fmla="*/ 5 h 5"/>
              <a:gd name="T2" fmla="*/ 63 w 1557"/>
              <a:gd name="T3" fmla="*/ 0 h 5"/>
              <a:gd name="T4" fmla="*/ 63 w 1557"/>
              <a:gd name="T5" fmla="*/ 5 h 5"/>
              <a:gd name="T6" fmla="*/ 83 w 1557"/>
              <a:gd name="T7" fmla="*/ 0 h 5"/>
              <a:gd name="T8" fmla="*/ 104 w 1557"/>
              <a:gd name="T9" fmla="*/ 0 h 5"/>
              <a:gd name="T10" fmla="*/ 125 w 1557"/>
              <a:gd name="T11" fmla="*/ 5 h 5"/>
              <a:gd name="T12" fmla="*/ 188 w 1557"/>
              <a:gd name="T13" fmla="*/ 0 h 5"/>
              <a:gd name="T14" fmla="*/ 188 w 1557"/>
              <a:gd name="T15" fmla="*/ 5 h 5"/>
              <a:gd name="T16" fmla="*/ 208 w 1557"/>
              <a:gd name="T17" fmla="*/ 0 h 5"/>
              <a:gd name="T18" fmla="*/ 229 w 1557"/>
              <a:gd name="T19" fmla="*/ 0 h 5"/>
              <a:gd name="T20" fmla="*/ 250 w 1557"/>
              <a:gd name="T21" fmla="*/ 5 h 5"/>
              <a:gd name="T22" fmla="*/ 313 w 1557"/>
              <a:gd name="T23" fmla="*/ 0 h 5"/>
              <a:gd name="T24" fmla="*/ 313 w 1557"/>
              <a:gd name="T25" fmla="*/ 5 h 5"/>
              <a:gd name="T26" fmla="*/ 333 w 1557"/>
              <a:gd name="T27" fmla="*/ 0 h 5"/>
              <a:gd name="T28" fmla="*/ 354 w 1557"/>
              <a:gd name="T29" fmla="*/ 0 h 5"/>
              <a:gd name="T30" fmla="*/ 375 w 1557"/>
              <a:gd name="T31" fmla="*/ 5 h 5"/>
              <a:gd name="T32" fmla="*/ 438 w 1557"/>
              <a:gd name="T33" fmla="*/ 0 h 5"/>
              <a:gd name="T34" fmla="*/ 438 w 1557"/>
              <a:gd name="T35" fmla="*/ 5 h 5"/>
              <a:gd name="T36" fmla="*/ 458 w 1557"/>
              <a:gd name="T37" fmla="*/ 0 h 5"/>
              <a:gd name="T38" fmla="*/ 477 w 1557"/>
              <a:gd name="T39" fmla="*/ 0 h 5"/>
              <a:gd name="T40" fmla="*/ 497 w 1557"/>
              <a:gd name="T41" fmla="*/ 5 h 5"/>
              <a:gd name="T42" fmla="*/ 560 w 1557"/>
              <a:gd name="T43" fmla="*/ 0 h 5"/>
              <a:gd name="T44" fmla="*/ 560 w 1557"/>
              <a:gd name="T45" fmla="*/ 5 h 5"/>
              <a:gd name="T46" fmla="*/ 581 w 1557"/>
              <a:gd name="T47" fmla="*/ 0 h 5"/>
              <a:gd name="T48" fmla="*/ 602 w 1557"/>
              <a:gd name="T49" fmla="*/ 0 h 5"/>
              <a:gd name="T50" fmla="*/ 622 w 1557"/>
              <a:gd name="T51" fmla="*/ 5 h 5"/>
              <a:gd name="T52" fmla="*/ 685 w 1557"/>
              <a:gd name="T53" fmla="*/ 0 h 5"/>
              <a:gd name="T54" fmla="*/ 685 w 1557"/>
              <a:gd name="T55" fmla="*/ 5 h 5"/>
              <a:gd name="T56" fmla="*/ 706 w 1557"/>
              <a:gd name="T57" fmla="*/ 0 h 5"/>
              <a:gd name="T58" fmla="*/ 727 w 1557"/>
              <a:gd name="T59" fmla="*/ 0 h 5"/>
              <a:gd name="T60" fmla="*/ 747 w 1557"/>
              <a:gd name="T61" fmla="*/ 5 h 5"/>
              <a:gd name="T62" fmla="*/ 810 w 1557"/>
              <a:gd name="T63" fmla="*/ 0 h 5"/>
              <a:gd name="T64" fmla="*/ 810 w 1557"/>
              <a:gd name="T65" fmla="*/ 5 h 5"/>
              <a:gd name="T66" fmla="*/ 831 w 1557"/>
              <a:gd name="T67" fmla="*/ 0 h 5"/>
              <a:gd name="T68" fmla="*/ 851 w 1557"/>
              <a:gd name="T69" fmla="*/ 0 h 5"/>
              <a:gd name="T70" fmla="*/ 872 w 1557"/>
              <a:gd name="T71" fmla="*/ 5 h 5"/>
              <a:gd name="T72" fmla="*/ 935 w 1557"/>
              <a:gd name="T73" fmla="*/ 0 h 5"/>
              <a:gd name="T74" fmla="*/ 935 w 1557"/>
              <a:gd name="T75" fmla="*/ 5 h 5"/>
              <a:gd name="T76" fmla="*/ 956 w 1557"/>
              <a:gd name="T77" fmla="*/ 0 h 5"/>
              <a:gd name="T78" fmla="*/ 976 w 1557"/>
              <a:gd name="T79" fmla="*/ 0 h 5"/>
              <a:gd name="T80" fmla="*/ 997 w 1557"/>
              <a:gd name="T81" fmla="*/ 5 h 5"/>
              <a:gd name="T82" fmla="*/ 1057 w 1557"/>
              <a:gd name="T83" fmla="*/ 0 h 5"/>
              <a:gd name="T84" fmla="*/ 1057 w 1557"/>
              <a:gd name="T85" fmla="*/ 5 h 5"/>
              <a:gd name="T86" fmla="*/ 1078 w 1557"/>
              <a:gd name="T87" fmla="*/ 0 h 5"/>
              <a:gd name="T88" fmla="*/ 1099 w 1557"/>
              <a:gd name="T89" fmla="*/ 0 h 5"/>
              <a:gd name="T90" fmla="*/ 1120 w 1557"/>
              <a:gd name="T91" fmla="*/ 5 h 5"/>
              <a:gd name="T92" fmla="*/ 1182 w 1557"/>
              <a:gd name="T93" fmla="*/ 0 h 5"/>
              <a:gd name="T94" fmla="*/ 1182 w 1557"/>
              <a:gd name="T95" fmla="*/ 5 h 5"/>
              <a:gd name="T96" fmla="*/ 1203 w 1557"/>
              <a:gd name="T97" fmla="*/ 0 h 5"/>
              <a:gd name="T98" fmla="*/ 1224 w 1557"/>
              <a:gd name="T99" fmla="*/ 0 h 5"/>
              <a:gd name="T100" fmla="*/ 1245 w 1557"/>
              <a:gd name="T101" fmla="*/ 5 h 5"/>
              <a:gd name="T102" fmla="*/ 1307 w 1557"/>
              <a:gd name="T103" fmla="*/ 0 h 5"/>
              <a:gd name="T104" fmla="*/ 1307 w 1557"/>
              <a:gd name="T105" fmla="*/ 5 h 5"/>
              <a:gd name="T106" fmla="*/ 1328 w 1557"/>
              <a:gd name="T107" fmla="*/ 0 h 5"/>
              <a:gd name="T108" fmla="*/ 1349 w 1557"/>
              <a:gd name="T109" fmla="*/ 0 h 5"/>
              <a:gd name="T110" fmla="*/ 1370 w 1557"/>
              <a:gd name="T111" fmla="*/ 5 h 5"/>
              <a:gd name="T112" fmla="*/ 1432 w 1557"/>
              <a:gd name="T113" fmla="*/ 0 h 5"/>
              <a:gd name="T114" fmla="*/ 1432 w 1557"/>
              <a:gd name="T115" fmla="*/ 5 h 5"/>
              <a:gd name="T116" fmla="*/ 1453 w 1557"/>
              <a:gd name="T117" fmla="*/ 0 h 5"/>
              <a:gd name="T118" fmla="*/ 1474 w 1557"/>
              <a:gd name="T119" fmla="*/ 0 h 5"/>
              <a:gd name="T120" fmla="*/ 1495 w 1557"/>
              <a:gd name="T121" fmla="*/ 5 h 5"/>
              <a:gd name="T122" fmla="*/ 1557 w 1557"/>
              <a:gd name="T123" fmla="*/ 0 h 5"/>
              <a:gd name="T124" fmla="*/ 1557 w 1557"/>
              <a:gd name="T12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57" h="5">
                <a:moveTo>
                  <a:pt x="21" y="0"/>
                </a:moveTo>
                <a:lnTo>
                  <a:pt x="0" y="0"/>
                </a:lnTo>
                <a:lnTo>
                  <a:pt x="0" y="5"/>
                </a:lnTo>
                <a:lnTo>
                  <a:pt x="21" y="5"/>
                </a:lnTo>
                <a:lnTo>
                  <a:pt x="21" y="0"/>
                </a:lnTo>
                <a:close/>
                <a:moveTo>
                  <a:pt x="63" y="0"/>
                </a:moveTo>
                <a:lnTo>
                  <a:pt x="42" y="0"/>
                </a:lnTo>
                <a:lnTo>
                  <a:pt x="42" y="5"/>
                </a:lnTo>
                <a:lnTo>
                  <a:pt x="63" y="5"/>
                </a:lnTo>
                <a:lnTo>
                  <a:pt x="63" y="0"/>
                </a:lnTo>
                <a:close/>
                <a:moveTo>
                  <a:pt x="104" y="0"/>
                </a:moveTo>
                <a:lnTo>
                  <a:pt x="83" y="0"/>
                </a:lnTo>
                <a:lnTo>
                  <a:pt x="83" y="5"/>
                </a:lnTo>
                <a:lnTo>
                  <a:pt x="104" y="5"/>
                </a:lnTo>
                <a:lnTo>
                  <a:pt x="104" y="0"/>
                </a:lnTo>
                <a:close/>
                <a:moveTo>
                  <a:pt x="146" y="0"/>
                </a:moveTo>
                <a:lnTo>
                  <a:pt x="125" y="0"/>
                </a:lnTo>
                <a:lnTo>
                  <a:pt x="125" y="5"/>
                </a:lnTo>
                <a:lnTo>
                  <a:pt x="146" y="5"/>
                </a:lnTo>
                <a:lnTo>
                  <a:pt x="146" y="0"/>
                </a:lnTo>
                <a:close/>
                <a:moveTo>
                  <a:pt x="188" y="0"/>
                </a:moveTo>
                <a:lnTo>
                  <a:pt x="167" y="0"/>
                </a:lnTo>
                <a:lnTo>
                  <a:pt x="167" y="5"/>
                </a:lnTo>
                <a:lnTo>
                  <a:pt x="188" y="5"/>
                </a:lnTo>
                <a:lnTo>
                  <a:pt x="188" y="0"/>
                </a:lnTo>
                <a:close/>
                <a:moveTo>
                  <a:pt x="229" y="0"/>
                </a:moveTo>
                <a:lnTo>
                  <a:pt x="208" y="0"/>
                </a:lnTo>
                <a:lnTo>
                  <a:pt x="208" y="5"/>
                </a:lnTo>
                <a:lnTo>
                  <a:pt x="229" y="5"/>
                </a:lnTo>
                <a:lnTo>
                  <a:pt x="229" y="0"/>
                </a:lnTo>
                <a:close/>
                <a:moveTo>
                  <a:pt x="271" y="0"/>
                </a:moveTo>
                <a:lnTo>
                  <a:pt x="250" y="0"/>
                </a:lnTo>
                <a:lnTo>
                  <a:pt x="250" y="5"/>
                </a:lnTo>
                <a:lnTo>
                  <a:pt x="271" y="5"/>
                </a:lnTo>
                <a:lnTo>
                  <a:pt x="271" y="0"/>
                </a:lnTo>
                <a:close/>
                <a:moveTo>
                  <a:pt x="313" y="0"/>
                </a:moveTo>
                <a:lnTo>
                  <a:pt x="292" y="0"/>
                </a:lnTo>
                <a:lnTo>
                  <a:pt x="292" y="5"/>
                </a:lnTo>
                <a:lnTo>
                  <a:pt x="313" y="5"/>
                </a:lnTo>
                <a:lnTo>
                  <a:pt x="313" y="0"/>
                </a:lnTo>
                <a:close/>
                <a:moveTo>
                  <a:pt x="354" y="0"/>
                </a:moveTo>
                <a:lnTo>
                  <a:pt x="333" y="0"/>
                </a:lnTo>
                <a:lnTo>
                  <a:pt x="333" y="5"/>
                </a:lnTo>
                <a:lnTo>
                  <a:pt x="354" y="5"/>
                </a:lnTo>
                <a:lnTo>
                  <a:pt x="354" y="0"/>
                </a:lnTo>
                <a:close/>
                <a:moveTo>
                  <a:pt x="396" y="0"/>
                </a:moveTo>
                <a:lnTo>
                  <a:pt x="375" y="0"/>
                </a:lnTo>
                <a:lnTo>
                  <a:pt x="375" y="5"/>
                </a:lnTo>
                <a:lnTo>
                  <a:pt x="396" y="5"/>
                </a:lnTo>
                <a:lnTo>
                  <a:pt x="396" y="0"/>
                </a:lnTo>
                <a:close/>
                <a:moveTo>
                  <a:pt x="438" y="0"/>
                </a:moveTo>
                <a:lnTo>
                  <a:pt x="417" y="0"/>
                </a:lnTo>
                <a:lnTo>
                  <a:pt x="417" y="5"/>
                </a:lnTo>
                <a:lnTo>
                  <a:pt x="438" y="5"/>
                </a:lnTo>
                <a:lnTo>
                  <a:pt x="438" y="0"/>
                </a:lnTo>
                <a:close/>
                <a:moveTo>
                  <a:pt x="477" y="0"/>
                </a:moveTo>
                <a:lnTo>
                  <a:pt x="458" y="0"/>
                </a:lnTo>
                <a:lnTo>
                  <a:pt x="458" y="5"/>
                </a:lnTo>
                <a:lnTo>
                  <a:pt x="477" y="5"/>
                </a:lnTo>
                <a:lnTo>
                  <a:pt x="477" y="0"/>
                </a:lnTo>
                <a:close/>
                <a:moveTo>
                  <a:pt x="518" y="0"/>
                </a:moveTo>
                <a:lnTo>
                  <a:pt x="497" y="0"/>
                </a:lnTo>
                <a:lnTo>
                  <a:pt x="497" y="5"/>
                </a:lnTo>
                <a:lnTo>
                  <a:pt x="518" y="5"/>
                </a:lnTo>
                <a:lnTo>
                  <a:pt x="518" y="0"/>
                </a:lnTo>
                <a:close/>
                <a:moveTo>
                  <a:pt x="560" y="0"/>
                </a:moveTo>
                <a:lnTo>
                  <a:pt x="539" y="0"/>
                </a:lnTo>
                <a:lnTo>
                  <a:pt x="539" y="5"/>
                </a:lnTo>
                <a:lnTo>
                  <a:pt x="560" y="5"/>
                </a:lnTo>
                <a:lnTo>
                  <a:pt x="560" y="0"/>
                </a:lnTo>
                <a:close/>
                <a:moveTo>
                  <a:pt x="602" y="0"/>
                </a:moveTo>
                <a:lnTo>
                  <a:pt x="581" y="0"/>
                </a:lnTo>
                <a:lnTo>
                  <a:pt x="581" y="5"/>
                </a:lnTo>
                <a:lnTo>
                  <a:pt x="602" y="5"/>
                </a:lnTo>
                <a:lnTo>
                  <a:pt x="602" y="0"/>
                </a:lnTo>
                <a:close/>
                <a:moveTo>
                  <a:pt x="643" y="0"/>
                </a:moveTo>
                <a:lnTo>
                  <a:pt x="622" y="0"/>
                </a:lnTo>
                <a:lnTo>
                  <a:pt x="622" y="5"/>
                </a:lnTo>
                <a:lnTo>
                  <a:pt x="643" y="5"/>
                </a:lnTo>
                <a:lnTo>
                  <a:pt x="643" y="0"/>
                </a:lnTo>
                <a:close/>
                <a:moveTo>
                  <a:pt x="685" y="0"/>
                </a:moveTo>
                <a:lnTo>
                  <a:pt x="664" y="0"/>
                </a:lnTo>
                <a:lnTo>
                  <a:pt x="664" y="5"/>
                </a:lnTo>
                <a:lnTo>
                  <a:pt x="685" y="5"/>
                </a:lnTo>
                <a:lnTo>
                  <a:pt x="685" y="0"/>
                </a:lnTo>
                <a:close/>
                <a:moveTo>
                  <a:pt x="727" y="0"/>
                </a:moveTo>
                <a:lnTo>
                  <a:pt x="706" y="0"/>
                </a:lnTo>
                <a:lnTo>
                  <a:pt x="706" y="5"/>
                </a:lnTo>
                <a:lnTo>
                  <a:pt x="727" y="5"/>
                </a:lnTo>
                <a:lnTo>
                  <a:pt x="727" y="0"/>
                </a:lnTo>
                <a:close/>
                <a:moveTo>
                  <a:pt x="768" y="0"/>
                </a:moveTo>
                <a:lnTo>
                  <a:pt x="747" y="0"/>
                </a:lnTo>
                <a:lnTo>
                  <a:pt x="747" y="5"/>
                </a:lnTo>
                <a:lnTo>
                  <a:pt x="768" y="5"/>
                </a:lnTo>
                <a:lnTo>
                  <a:pt x="768" y="0"/>
                </a:lnTo>
                <a:close/>
                <a:moveTo>
                  <a:pt x="810" y="0"/>
                </a:moveTo>
                <a:lnTo>
                  <a:pt x="789" y="0"/>
                </a:lnTo>
                <a:lnTo>
                  <a:pt x="789" y="5"/>
                </a:lnTo>
                <a:lnTo>
                  <a:pt x="810" y="5"/>
                </a:lnTo>
                <a:lnTo>
                  <a:pt x="810" y="0"/>
                </a:lnTo>
                <a:close/>
                <a:moveTo>
                  <a:pt x="851" y="0"/>
                </a:moveTo>
                <a:lnTo>
                  <a:pt x="831" y="0"/>
                </a:lnTo>
                <a:lnTo>
                  <a:pt x="831" y="5"/>
                </a:lnTo>
                <a:lnTo>
                  <a:pt x="851" y="5"/>
                </a:lnTo>
                <a:lnTo>
                  <a:pt x="851" y="0"/>
                </a:lnTo>
                <a:close/>
                <a:moveTo>
                  <a:pt x="893" y="0"/>
                </a:moveTo>
                <a:lnTo>
                  <a:pt x="872" y="0"/>
                </a:lnTo>
                <a:lnTo>
                  <a:pt x="872" y="5"/>
                </a:lnTo>
                <a:lnTo>
                  <a:pt x="893" y="5"/>
                </a:lnTo>
                <a:lnTo>
                  <a:pt x="893" y="0"/>
                </a:lnTo>
                <a:close/>
                <a:moveTo>
                  <a:pt x="935" y="0"/>
                </a:moveTo>
                <a:lnTo>
                  <a:pt x="914" y="0"/>
                </a:lnTo>
                <a:lnTo>
                  <a:pt x="914" y="5"/>
                </a:lnTo>
                <a:lnTo>
                  <a:pt x="935" y="5"/>
                </a:lnTo>
                <a:lnTo>
                  <a:pt x="935" y="0"/>
                </a:lnTo>
                <a:close/>
                <a:moveTo>
                  <a:pt x="976" y="0"/>
                </a:moveTo>
                <a:lnTo>
                  <a:pt x="956" y="0"/>
                </a:lnTo>
                <a:lnTo>
                  <a:pt x="956" y="5"/>
                </a:lnTo>
                <a:lnTo>
                  <a:pt x="976" y="5"/>
                </a:lnTo>
                <a:lnTo>
                  <a:pt x="976" y="0"/>
                </a:lnTo>
                <a:close/>
                <a:moveTo>
                  <a:pt x="1018" y="0"/>
                </a:moveTo>
                <a:lnTo>
                  <a:pt x="997" y="0"/>
                </a:lnTo>
                <a:lnTo>
                  <a:pt x="997" y="5"/>
                </a:lnTo>
                <a:lnTo>
                  <a:pt x="1018" y="5"/>
                </a:lnTo>
                <a:lnTo>
                  <a:pt x="1018" y="0"/>
                </a:lnTo>
                <a:close/>
                <a:moveTo>
                  <a:pt x="1057" y="0"/>
                </a:moveTo>
                <a:lnTo>
                  <a:pt x="1036" y="0"/>
                </a:lnTo>
                <a:lnTo>
                  <a:pt x="1036" y="5"/>
                </a:lnTo>
                <a:lnTo>
                  <a:pt x="1057" y="5"/>
                </a:lnTo>
                <a:lnTo>
                  <a:pt x="1057" y="0"/>
                </a:lnTo>
                <a:close/>
                <a:moveTo>
                  <a:pt x="1099" y="0"/>
                </a:moveTo>
                <a:lnTo>
                  <a:pt x="1078" y="0"/>
                </a:lnTo>
                <a:lnTo>
                  <a:pt x="1078" y="5"/>
                </a:lnTo>
                <a:lnTo>
                  <a:pt x="1099" y="5"/>
                </a:lnTo>
                <a:lnTo>
                  <a:pt x="1099" y="0"/>
                </a:lnTo>
                <a:close/>
                <a:moveTo>
                  <a:pt x="1140" y="0"/>
                </a:moveTo>
                <a:lnTo>
                  <a:pt x="1120" y="0"/>
                </a:lnTo>
                <a:lnTo>
                  <a:pt x="1120" y="5"/>
                </a:lnTo>
                <a:lnTo>
                  <a:pt x="1140" y="5"/>
                </a:lnTo>
                <a:lnTo>
                  <a:pt x="1140" y="0"/>
                </a:lnTo>
                <a:close/>
                <a:moveTo>
                  <a:pt x="1182" y="0"/>
                </a:moveTo>
                <a:lnTo>
                  <a:pt x="1161" y="0"/>
                </a:lnTo>
                <a:lnTo>
                  <a:pt x="1161" y="5"/>
                </a:lnTo>
                <a:lnTo>
                  <a:pt x="1182" y="5"/>
                </a:lnTo>
                <a:lnTo>
                  <a:pt x="1182" y="0"/>
                </a:lnTo>
                <a:close/>
                <a:moveTo>
                  <a:pt x="1224" y="0"/>
                </a:moveTo>
                <a:lnTo>
                  <a:pt x="1203" y="0"/>
                </a:lnTo>
                <a:lnTo>
                  <a:pt x="1203" y="5"/>
                </a:lnTo>
                <a:lnTo>
                  <a:pt x="1224" y="5"/>
                </a:lnTo>
                <a:lnTo>
                  <a:pt x="1224" y="0"/>
                </a:lnTo>
                <a:close/>
                <a:moveTo>
                  <a:pt x="1265" y="0"/>
                </a:moveTo>
                <a:lnTo>
                  <a:pt x="1245" y="0"/>
                </a:lnTo>
                <a:lnTo>
                  <a:pt x="1245" y="5"/>
                </a:lnTo>
                <a:lnTo>
                  <a:pt x="1265" y="5"/>
                </a:lnTo>
                <a:lnTo>
                  <a:pt x="1265" y="0"/>
                </a:lnTo>
                <a:close/>
                <a:moveTo>
                  <a:pt x="1307" y="0"/>
                </a:moveTo>
                <a:lnTo>
                  <a:pt x="1286" y="0"/>
                </a:lnTo>
                <a:lnTo>
                  <a:pt x="1286" y="5"/>
                </a:lnTo>
                <a:lnTo>
                  <a:pt x="1307" y="5"/>
                </a:lnTo>
                <a:lnTo>
                  <a:pt x="1307" y="0"/>
                </a:lnTo>
                <a:close/>
                <a:moveTo>
                  <a:pt x="1349" y="0"/>
                </a:moveTo>
                <a:lnTo>
                  <a:pt x="1328" y="0"/>
                </a:lnTo>
                <a:lnTo>
                  <a:pt x="1328" y="5"/>
                </a:lnTo>
                <a:lnTo>
                  <a:pt x="1349" y="5"/>
                </a:lnTo>
                <a:lnTo>
                  <a:pt x="1349" y="0"/>
                </a:lnTo>
                <a:close/>
                <a:moveTo>
                  <a:pt x="1390" y="0"/>
                </a:moveTo>
                <a:lnTo>
                  <a:pt x="1370" y="0"/>
                </a:lnTo>
                <a:lnTo>
                  <a:pt x="1370" y="5"/>
                </a:lnTo>
                <a:lnTo>
                  <a:pt x="1390" y="5"/>
                </a:lnTo>
                <a:lnTo>
                  <a:pt x="1390" y="0"/>
                </a:lnTo>
                <a:close/>
                <a:moveTo>
                  <a:pt x="1432" y="0"/>
                </a:moveTo>
                <a:lnTo>
                  <a:pt x="1411" y="0"/>
                </a:lnTo>
                <a:lnTo>
                  <a:pt x="1411" y="5"/>
                </a:lnTo>
                <a:lnTo>
                  <a:pt x="1432" y="5"/>
                </a:lnTo>
                <a:lnTo>
                  <a:pt x="1432" y="0"/>
                </a:lnTo>
                <a:close/>
                <a:moveTo>
                  <a:pt x="1474" y="0"/>
                </a:moveTo>
                <a:lnTo>
                  <a:pt x="1453" y="0"/>
                </a:lnTo>
                <a:lnTo>
                  <a:pt x="1453" y="5"/>
                </a:lnTo>
                <a:lnTo>
                  <a:pt x="1474" y="5"/>
                </a:lnTo>
                <a:lnTo>
                  <a:pt x="1474" y="0"/>
                </a:lnTo>
                <a:close/>
                <a:moveTo>
                  <a:pt x="1515" y="0"/>
                </a:moveTo>
                <a:lnTo>
                  <a:pt x="1495" y="0"/>
                </a:lnTo>
                <a:lnTo>
                  <a:pt x="1495" y="5"/>
                </a:lnTo>
                <a:lnTo>
                  <a:pt x="1515" y="5"/>
                </a:lnTo>
                <a:lnTo>
                  <a:pt x="1515" y="0"/>
                </a:lnTo>
                <a:close/>
                <a:moveTo>
                  <a:pt x="1557" y="0"/>
                </a:moveTo>
                <a:lnTo>
                  <a:pt x="1536" y="0"/>
                </a:lnTo>
                <a:lnTo>
                  <a:pt x="1536" y="5"/>
                </a:lnTo>
                <a:lnTo>
                  <a:pt x="1557" y="5"/>
                </a:lnTo>
                <a:lnTo>
                  <a:pt x="155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7" name="Freeform 119">
            <a:extLst>
              <a:ext uri="{FF2B5EF4-FFF2-40B4-BE49-F238E27FC236}">
                <a16:creationId xmlns:a16="http://schemas.microsoft.com/office/drawing/2014/main" id="{D5584D67-B3AD-4FA3-A33A-AD247904316D}"/>
              </a:ext>
            </a:extLst>
          </p:cNvPr>
          <p:cNvSpPr>
            <a:spLocks noEditPoints="1"/>
          </p:cNvSpPr>
          <p:nvPr/>
        </p:nvSpPr>
        <p:spPr bwMode="auto">
          <a:xfrm>
            <a:off x="7959275" y="3905913"/>
            <a:ext cx="2471739" cy="7939"/>
          </a:xfrm>
          <a:custGeom>
            <a:avLst/>
            <a:gdLst>
              <a:gd name="T0" fmla="*/ 0 w 1557"/>
              <a:gd name="T1" fmla="*/ 5 h 5"/>
              <a:gd name="T2" fmla="*/ 63 w 1557"/>
              <a:gd name="T3" fmla="*/ 0 h 5"/>
              <a:gd name="T4" fmla="*/ 63 w 1557"/>
              <a:gd name="T5" fmla="*/ 5 h 5"/>
              <a:gd name="T6" fmla="*/ 83 w 1557"/>
              <a:gd name="T7" fmla="*/ 0 h 5"/>
              <a:gd name="T8" fmla="*/ 104 w 1557"/>
              <a:gd name="T9" fmla="*/ 0 h 5"/>
              <a:gd name="T10" fmla="*/ 125 w 1557"/>
              <a:gd name="T11" fmla="*/ 5 h 5"/>
              <a:gd name="T12" fmla="*/ 188 w 1557"/>
              <a:gd name="T13" fmla="*/ 0 h 5"/>
              <a:gd name="T14" fmla="*/ 188 w 1557"/>
              <a:gd name="T15" fmla="*/ 5 h 5"/>
              <a:gd name="T16" fmla="*/ 208 w 1557"/>
              <a:gd name="T17" fmla="*/ 0 h 5"/>
              <a:gd name="T18" fmla="*/ 229 w 1557"/>
              <a:gd name="T19" fmla="*/ 0 h 5"/>
              <a:gd name="T20" fmla="*/ 250 w 1557"/>
              <a:gd name="T21" fmla="*/ 5 h 5"/>
              <a:gd name="T22" fmla="*/ 313 w 1557"/>
              <a:gd name="T23" fmla="*/ 0 h 5"/>
              <a:gd name="T24" fmla="*/ 313 w 1557"/>
              <a:gd name="T25" fmla="*/ 5 h 5"/>
              <a:gd name="T26" fmla="*/ 333 w 1557"/>
              <a:gd name="T27" fmla="*/ 0 h 5"/>
              <a:gd name="T28" fmla="*/ 354 w 1557"/>
              <a:gd name="T29" fmla="*/ 0 h 5"/>
              <a:gd name="T30" fmla="*/ 375 w 1557"/>
              <a:gd name="T31" fmla="*/ 5 h 5"/>
              <a:gd name="T32" fmla="*/ 438 w 1557"/>
              <a:gd name="T33" fmla="*/ 0 h 5"/>
              <a:gd name="T34" fmla="*/ 438 w 1557"/>
              <a:gd name="T35" fmla="*/ 5 h 5"/>
              <a:gd name="T36" fmla="*/ 458 w 1557"/>
              <a:gd name="T37" fmla="*/ 0 h 5"/>
              <a:gd name="T38" fmla="*/ 477 w 1557"/>
              <a:gd name="T39" fmla="*/ 0 h 5"/>
              <a:gd name="T40" fmla="*/ 497 w 1557"/>
              <a:gd name="T41" fmla="*/ 5 h 5"/>
              <a:gd name="T42" fmla="*/ 560 w 1557"/>
              <a:gd name="T43" fmla="*/ 0 h 5"/>
              <a:gd name="T44" fmla="*/ 560 w 1557"/>
              <a:gd name="T45" fmla="*/ 5 h 5"/>
              <a:gd name="T46" fmla="*/ 581 w 1557"/>
              <a:gd name="T47" fmla="*/ 0 h 5"/>
              <a:gd name="T48" fmla="*/ 602 w 1557"/>
              <a:gd name="T49" fmla="*/ 0 h 5"/>
              <a:gd name="T50" fmla="*/ 622 w 1557"/>
              <a:gd name="T51" fmla="*/ 5 h 5"/>
              <a:gd name="T52" fmla="*/ 685 w 1557"/>
              <a:gd name="T53" fmla="*/ 0 h 5"/>
              <a:gd name="T54" fmla="*/ 685 w 1557"/>
              <a:gd name="T55" fmla="*/ 5 h 5"/>
              <a:gd name="T56" fmla="*/ 706 w 1557"/>
              <a:gd name="T57" fmla="*/ 0 h 5"/>
              <a:gd name="T58" fmla="*/ 727 w 1557"/>
              <a:gd name="T59" fmla="*/ 0 h 5"/>
              <a:gd name="T60" fmla="*/ 747 w 1557"/>
              <a:gd name="T61" fmla="*/ 5 h 5"/>
              <a:gd name="T62" fmla="*/ 810 w 1557"/>
              <a:gd name="T63" fmla="*/ 0 h 5"/>
              <a:gd name="T64" fmla="*/ 810 w 1557"/>
              <a:gd name="T65" fmla="*/ 5 h 5"/>
              <a:gd name="T66" fmla="*/ 831 w 1557"/>
              <a:gd name="T67" fmla="*/ 0 h 5"/>
              <a:gd name="T68" fmla="*/ 851 w 1557"/>
              <a:gd name="T69" fmla="*/ 0 h 5"/>
              <a:gd name="T70" fmla="*/ 872 w 1557"/>
              <a:gd name="T71" fmla="*/ 5 h 5"/>
              <a:gd name="T72" fmla="*/ 935 w 1557"/>
              <a:gd name="T73" fmla="*/ 0 h 5"/>
              <a:gd name="T74" fmla="*/ 935 w 1557"/>
              <a:gd name="T75" fmla="*/ 5 h 5"/>
              <a:gd name="T76" fmla="*/ 956 w 1557"/>
              <a:gd name="T77" fmla="*/ 0 h 5"/>
              <a:gd name="T78" fmla="*/ 976 w 1557"/>
              <a:gd name="T79" fmla="*/ 0 h 5"/>
              <a:gd name="T80" fmla="*/ 997 w 1557"/>
              <a:gd name="T81" fmla="*/ 5 h 5"/>
              <a:gd name="T82" fmla="*/ 1057 w 1557"/>
              <a:gd name="T83" fmla="*/ 0 h 5"/>
              <a:gd name="T84" fmla="*/ 1057 w 1557"/>
              <a:gd name="T85" fmla="*/ 5 h 5"/>
              <a:gd name="T86" fmla="*/ 1078 w 1557"/>
              <a:gd name="T87" fmla="*/ 0 h 5"/>
              <a:gd name="T88" fmla="*/ 1099 w 1557"/>
              <a:gd name="T89" fmla="*/ 0 h 5"/>
              <a:gd name="T90" fmla="*/ 1120 w 1557"/>
              <a:gd name="T91" fmla="*/ 5 h 5"/>
              <a:gd name="T92" fmla="*/ 1182 w 1557"/>
              <a:gd name="T93" fmla="*/ 0 h 5"/>
              <a:gd name="T94" fmla="*/ 1182 w 1557"/>
              <a:gd name="T95" fmla="*/ 5 h 5"/>
              <a:gd name="T96" fmla="*/ 1203 w 1557"/>
              <a:gd name="T97" fmla="*/ 0 h 5"/>
              <a:gd name="T98" fmla="*/ 1224 w 1557"/>
              <a:gd name="T99" fmla="*/ 0 h 5"/>
              <a:gd name="T100" fmla="*/ 1245 w 1557"/>
              <a:gd name="T101" fmla="*/ 5 h 5"/>
              <a:gd name="T102" fmla="*/ 1307 w 1557"/>
              <a:gd name="T103" fmla="*/ 0 h 5"/>
              <a:gd name="T104" fmla="*/ 1307 w 1557"/>
              <a:gd name="T105" fmla="*/ 5 h 5"/>
              <a:gd name="T106" fmla="*/ 1328 w 1557"/>
              <a:gd name="T107" fmla="*/ 0 h 5"/>
              <a:gd name="T108" fmla="*/ 1349 w 1557"/>
              <a:gd name="T109" fmla="*/ 0 h 5"/>
              <a:gd name="T110" fmla="*/ 1370 w 1557"/>
              <a:gd name="T111" fmla="*/ 5 h 5"/>
              <a:gd name="T112" fmla="*/ 1432 w 1557"/>
              <a:gd name="T113" fmla="*/ 0 h 5"/>
              <a:gd name="T114" fmla="*/ 1432 w 1557"/>
              <a:gd name="T115" fmla="*/ 5 h 5"/>
              <a:gd name="T116" fmla="*/ 1453 w 1557"/>
              <a:gd name="T117" fmla="*/ 0 h 5"/>
              <a:gd name="T118" fmla="*/ 1474 w 1557"/>
              <a:gd name="T119" fmla="*/ 0 h 5"/>
              <a:gd name="T120" fmla="*/ 1495 w 1557"/>
              <a:gd name="T121" fmla="*/ 5 h 5"/>
              <a:gd name="T122" fmla="*/ 1557 w 1557"/>
              <a:gd name="T123" fmla="*/ 0 h 5"/>
              <a:gd name="T124" fmla="*/ 1557 w 1557"/>
              <a:gd name="T12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57" h="5">
                <a:moveTo>
                  <a:pt x="21" y="0"/>
                </a:moveTo>
                <a:lnTo>
                  <a:pt x="0" y="0"/>
                </a:lnTo>
                <a:lnTo>
                  <a:pt x="0" y="5"/>
                </a:lnTo>
                <a:lnTo>
                  <a:pt x="21" y="5"/>
                </a:lnTo>
                <a:lnTo>
                  <a:pt x="21" y="0"/>
                </a:lnTo>
                <a:moveTo>
                  <a:pt x="63" y="0"/>
                </a:moveTo>
                <a:lnTo>
                  <a:pt x="42" y="0"/>
                </a:lnTo>
                <a:lnTo>
                  <a:pt x="42" y="5"/>
                </a:lnTo>
                <a:lnTo>
                  <a:pt x="63" y="5"/>
                </a:lnTo>
                <a:lnTo>
                  <a:pt x="63" y="0"/>
                </a:lnTo>
                <a:moveTo>
                  <a:pt x="104" y="0"/>
                </a:moveTo>
                <a:lnTo>
                  <a:pt x="83" y="0"/>
                </a:lnTo>
                <a:lnTo>
                  <a:pt x="83" y="5"/>
                </a:lnTo>
                <a:lnTo>
                  <a:pt x="104" y="5"/>
                </a:lnTo>
                <a:lnTo>
                  <a:pt x="104" y="0"/>
                </a:lnTo>
                <a:moveTo>
                  <a:pt x="146" y="0"/>
                </a:moveTo>
                <a:lnTo>
                  <a:pt x="125" y="0"/>
                </a:lnTo>
                <a:lnTo>
                  <a:pt x="125" y="5"/>
                </a:lnTo>
                <a:lnTo>
                  <a:pt x="146" y="5"/>
                </a:lnTo>
                <a:lnTo>
                  <a:pt x="146" y="0"/>
                </a:lnTo>
                <a:moveTo>
                  <a:pt x="188" y="0"/>
                </a:moveTo>
                <a:lnTo>
                  <a:pt x="167" y="0"/>
                </a:lnTo>
                <a:lnTo>
                  <a:pt x="167" y="5"/>
                </a:lnTo>
                <a:lnTo>
                  <a:pt x="188" y="5"/>
                </a:lnTo>
                <a:lnTo>
                  <a:pt x="188" y="0"/>
                </a:lnTo>
                <a:moveTo>
                  <a:pt x="229" y="0"/>
                </a:moveTo>
                <a:lnTo>
                  <a:pt x="208" y="0"/>
                </a:lnTo>
                <a:lnTo>
                  <a:pt x="208" y="5"/>
                </a:lnTo>
                <a:lnTo>
                  <a:pt x="229" y="5"/>
                </a:lnTo>
                <a:lnTo>
                  <a:pt x="229" y="0"/>
                </a:lnTo>
                <a:moveTo>
                  <a:pt x="271" y="0"/>
                </a:moveTo>
                <a:lnTo>
                  <a:pt x="250" y="0"/>
                </a:lnTo>
                <a:lnTo>
                  <a:pt x="250" y="5"/>
                </a:lnTo>
                <a:lnTo>
                  <a:pt x="271" y="5"/>
                </a:lnTo>
                <a:lnTo>
                  <a:pt x="271" y="0"/>
                </a:lnTo>
                <a:moveTo>
                  <a:pt x="313" y="0"/>
                </a:moveTo>
                <a:lnTo>
                  <a:pt x="292" y="0"/>
                </a:lnTo>
                <a:lnTo>
                  <a:pt x="292" y="5"/>
                </a:lnTo>
                <a:lnTo>
                  <a:pt x="313" y="5"/>
                </a:lnTo>
                <a:lnTo>
                  <a:pt x="313" y="0"/>
                </a:lnTo>
                <a:moveTo>
                  <a:pt x="354" y="0"/>
                </a:moveTo>
                <a:lnTo>
                  <a:pt x="333" y="0"/>
                </a:lnTo>
                <a:lnTo>
                  <a:pt x="333" y="5"/>
                </a:lnTo>
                <a:lnTo>
                  <a:pt x="354" y="5"/>
                </a:lnTo>
                <a:lnTo>
                  <a:pt x="354" y="0"/>
                </a:lnTo>
                <a:moveTo>
                  <a:pt x="396" y="0"/>
                </a:moveTo>
                <a:lnTo>
                  <a:pt x="375" y="0"/>
                </a:lnTo>
                <a:lnTo>
                  <a:pt x="375" y="5"/>
                </a:lnTo>
                <a:lnTo>
                  <a:pt x="396" y="5"/>
                </a:lnTo>
                <a:lnTo>
                  <a:pt x="396" y="0"/>
                </a:lnTo>
                <a:moveTo>
                  <a:pt x="438" y="0"/>
                </a:moveTo>
                <a:lnTo>
                  <a:pt x="417" y="0"/>
                </a:lnTo>
                <a:lnTo>
                  <a:pt x="417" y="5"/>
                </a:lnTo>
                <a:lnTo>
                  <a:pt x="438" y="5"/>
                </a:lnTo>
                <a:lnTo>
                  <a:pt x="438" y="0"/>
                </a:lnTo>
                <a:moveTo>
                  <a:pt x="477" y="0"/>
                </a:moveTo>
                <a:lnTo>
                  <a:pt x="458" y="0"/>
                </a:lnTo>
                <a:lnTo>
                  <a:pt x="458" y="5"/>
                </a:lnTo>
                <a:lnTo>
                  <a:pt x="477" y="5"/>
                </a:lnTo>
                <a:lnTo>
                  <a:pt x="477" y="0"/>
                </a:lnTo>
                <a:moveTo>
                  <a:pt x="518" y="0"/>
                </a:moveTo>
                <a:lnTo>
                  <a:pt x="497" y="0"/>
                </a:lnTo>
                <a:lnTo>
                  <a:pt x="497" y="5"/>
                </a:lnTo>
                <a:lnTo>
                  <a:pt x="518" y="5"/>
                </a:lnTo>
                <a:lnTo>
                  <a:pt x="518" y="0"/>
                </a:lnTo>
                <a:moveTo>
                  <a:pt x="560" y="0"/>
                </a:moveTo>
                <a:lnTo>
                  <a:pt x="539" y="0"/>
                </a:lnTo>
                <a:lnTo>
                  <a:pt x="539" y="5"/>
                </a:lnTo>
                <a:lnTo>
                  <a:pt x="560" y="5"/>
                </a:lnTo>
                <a:lnTo>
                  <a:pt x="560" y="0"/>
                </a:lnTo>
                <a:moveTo>
                  <a:pt x="602" y="0"/>
                </a:moveTo>
                <a:lnTo>
                  <a:pt x="581" y="0"/>
                </a:lnTo>
                <a:lnTo>
                  <a:pt x="581" y="5"/>
                </a:lnTo>
                <a:lnTo>
                  <a:pt x="602" y="5"/>
                </a:lnTo>
                <a:lnTo>
                  <a:pt x="602" y="0"/>
                </a:lnTo>
                <a:moveTo>
                  <a:pt x="643" y="0"/>
                </a:moveTo>
                <a:lnTo>
                  <a:pt x="622" y="0"/>
                </a:lnTo>
                <a:lnTo>
                  <a:pt x="622" y="5"/>
                </a:lnTo>
                <a:lnTo>
                  <a:pt x="643" y="5"/>
                </a:lnTo>
                <a:lnTo>
                  <a:pt x="643" y="0"/>
                </a:lnTo>
                <a:moveTo>
                  <a:pt x="685" y="0"/>
                </a:moveTo>
                <a:lnTo>
                  <a:pt x="664" y="0"/>
                </a:lnTo>
                <a:lnTo>
                  <a:pt x="664" y="5"/>
                </a:lnTo>
                <a:lnTo>
                  <a:pt x="685" y="5"/>
                </a:lnTo>
                <a:lnTo>
                  <a:pt x="685" y="0"/>
                </a:lnTo>
                <a:moveTo>
                  <a:pt x="727" y="0"/>
                </a:moveTo>
                <a:lnTo>
                  <a:pt x="706" y="0"/>
                </a:lnTo>
                <a:lnTo>
                  <a:pt x="706" y="5"/>
                </a:lnTo>
                <a:lnTo>
                  <a:pt x="727" y="5"/>
                </a:lnTo>
                <a:lnTo>
                  <a:pt x="727" y="0"/>
                </a:lnTo>
                <a:moveTo>
                  <a:pt x="768" y="0"/>
                </a:moveTo>
                <a:lnTo>
                  <a:pt x="747" y="0"/>
                </a:lnTo>
                <a:lnTo>
                  <a:pt x="747" y="5"/>
                </a:lnTo>
                <a:lnTo>
                  <a:pt x="768" y="5"/>
                </a:lnTo>
                <a:lnTo>
                  <a:pt x="768" y="0"/>
                </a:lnTo>
                <a:moveTo>
                  <a:pt x="810" y="0"/>
                </a:moveTo>
                <a:lnTo>
                  <a:pt x="789" y="0"/>
                </a:lnTo>
                <a:lnTo>
                  <a:pt x="789" y="5"/>
                </a:lnTo>
                <a:lnTo>
                  <a:pt x="810" y="5"/>
                </a:lnTo>
                <a:lnTo>
                  <a:pt x="810" y="0"/>
                </a:lnTo>
                <a:moveTo>
                  <a:pt x="851" y="0"/>
                </a:moveTo>
                <a:lnTo>
                  <a:pt x="831" y="0"/>
                </a:lnTo>
                <a:lnTo>
                  <a:pt x="831" y="5"/>
                </a:lnTo>
                <a:lnTo>
                  <a:pt x="851" y="5"/>
                </a:lnTo>
                <a:lnTo>
                  <a:pt x="851" y="0"/>
                </a:lnTo>
                <a:moveTo>
                  <a:pt x="893" y="0"/>
                </a:moveTo>
                <a:lnTo>
                  <a:pt x="872" y="0"/>
                </a:lnTo>
                <a:lnTo>
                  <a:pt x="872" y="5"/>
                </a:lnTo>
                <a:lnTo>
                  <a:pt x="893" y="5"/>
                </a:lnTo>
                <a:lnTo>
                  <a:pt x="893" y="0"/>
                </a:lnTo>
                <a:moveTo>
                  <a:pt x="935" y="0"/>
                </a:moveTo>
                <a:lnTo>
                  <a:pt x="914" y="0"/>
                </a:lnTo>
                <a:lnTo>
                  <a:pt x="914" y="5"/>
                </a:lnTo>
                <a:lnTo>
                  <a:pt x="935" y="5"/>
                </a:lnTo>
                <a:lnTo>
                  <a:pt x="935" y="0"/>
                </a:lnTo>
                <a:moveTo>
                  <a:pt x="976" y="0"/>
                </a:moveTo>
                <a:lnTo>
                  <a:pt x="956" y="0"/>
                </a:lnTo>
                <a:lnTo>
                  <a:pt x="956" y="5"/>
                </a:lnTo>
                <a:lnTo>
                  <a:pt x="976" y="5"/>
                </a:lnTo>
                <a:lnTo>
                  <a:pt x="976" y="0"/>
                </a:lnTo>
                <a:moveTo>
                  <a:pt x="1018" y="0"/>
                </a:moveTo>
                <a:lnTo>
                  <a:pt x="997" y="0"/>
                </a:lnTo>
                <a:lnTo>
                  <a:pt x="997" y="5"/>
                </a:lnTo>
                <a:lnTo>
                  <a:pt x="1018" y="5"/>
                </a:lnTo>
                <a:lnTo>
                  <a:pt x="1018" y="0"/>
                </a:lnTo>
                <a:moveTo>
                  <a:pt x="1057" y="0"/>
                </a:moveTo>
                <a:lnTo>
                  <a:pt x="1036" y="0"/>
                </a:lnTo>
                <a:lnTo>
                  <a:pt x="1036" y="5"/>
                </a:lnTo>
                <a:lnTo>
                  <a:pt x="1057" y="5"/>
                </a:lnTo>
                <a:lnTo>
                  <a:pt x="1057" y="0"/>
                </a:lnTo>
                <a:moveTo>
                  <a:pt x="1099" y="0"/>
                </a:moveTo>
                <a:lnTo>
                  <a:pt x="1078" y="0"/>
                </a:lnTo>
                <a:lnTo>
                  <a:pt x="1078" y="5"/>
                </a:lnTo>
                <a:lnTo>
                  <a:pt x="1099" y="5"/>
                </a:lnTo>
                <a:lnTo>
                  <a:pt x="1099" y="0"/>
                </a:lnTo>
                <a:moveTo>
                  <a:pt x="1140" y="0"/>
                </a:moveTo>
                <a:lnTo>
                  <a:pt x="1120" y="0"/>
                </a:lnTo>
                <a:lnTo>
                  <a:pt x="1120" y="5"/>
                </a:lnTo>
                <a:lnTo>
                  <a:pt x="1140" y="5"/>
                </a:lnTo>
                <a:lnTo>
                  <a:pt x="1140" y="0"/>
                </a:lnTo>
                <a:moveTo>
                  <a:pt x="1182" y="0"/>
                </a:moveTo>
                <a:lnTo>
                  <a:pt x="1161" y="0"/>
                </a:lnTo>
                <a:lnTo>
                  <a:pt x="1161" y="5"/>
                </a:lnTo>
                <a:lnTo>
                  <a:pt x="1182" y="5"/>
                </a:lnTo>
                <a:lnTo>
                  <a:pt x="1182" y="0"/>
                </a:lnTo>
                <a:moveTo>
                  <a:pt x="1224" y="0"/>
                </a:moveTo>
                <a:lnTo>
                  <a:pt x="1203" y="0"/>
                </a:lnTo>
                <a:lnTo>
                  <a:pt x="1203" y="5"/>
                </a:lnTo>
                <a:lnTo>
                  <a:pt x="1224" y="5"/>
                </a:lnTo>
                <a:lnTo>
                  <a:pt x="1224" y="0"/>
                </a:lnTo>
                <a:moveTo>
                  <a:pt x="1265" y="0"/>
                </a:moveTo>
                <a:lnTo>
                  <a:pt x="1245" y="0"/>
                </a:lnTo>
                <a:lnTo>
                  <a:pt x="1245" y="5"/>
                </a:lnTo>
                <a:lnTo>
                  <a:pt x="1265" y="5"/>
                </a:lnTo>
                <a:lnTo>
                  <a:pt x="1265" y="0"/>
                </a:lnTo>
                <a:moveTo>
                  <a:pt x="1307" y="0"/>
                </a:moveTo>
                <a:lnTo>
                  <a:pt x="1286" y="0"/>
                </a:lnTo>
                <a:lnTo>
                  <a:pt x="1286" y="5"/>
                </a:lnTo>
                <a:lnTo>
                  <a:pt x="1307" y="5"/>
                </a:lnTo>
                <a:lnTo>
                  <a:pt x="1307" y="0"/>
                </a:lnTo>
                <a:moveTo>
                  <a:pt x="1349" y="0"/>
                </a:moveTo>
                <a:lnTo>
                  <a:pt x="1328" y="0"/>
                </a:lnTo>
                <a:lnTo>
                  <a:pt x="1328" y="5"/>
                </a:lnTo>
                <a:lnTo>
                  <a:pt x="1349" y="5"/>
                </a:lnTo>
                <a:lnTo>
                  <a:pt x="1349" y="0"/>
                </a:lnTo>
                <a:moveTo>
                  <a:pt x="1390" y="0"/>
                </a:moveTo>
                <a:lnTo>
                  <a:pt x="1370" y="0"/>
                </a:lnTo>
                <a:lnTo>
                  <a:pt x="1370" y="5"/>
                </a:lnTo>
                <a:lnTo>
                  <a:pt x="1390" y="5"/>
                </a:lnTo>
                <a:lnTo>
                  <a:pt x="1390" y="0"/>
                </a:lnTo>
                <a:moveTo>
                  <a:pt x="1432" y="0"/>
                </a:moveTo>
                <a:lnTo>
                  <a:pt x="1411" y="0"/>
                </a:lnTo>
                <a:lnTo>
                  <a:pt x="1411" y="5"/>
                </a:lnTo>
                <a:lnTo>
                  <a:pt x="1432" y="5"/>
                </a:lnTo>
                <a:lnTo>
                  <a:pt x="1432" y="0"/>
                </a:lnTo>
                <a:moveTo>
                  <a:pt x="1474" y="0"/>
                </a:moveTo>
                <a:lnTo>
                  <a:pt x="1453" y="0"/>
                </a:lnTo>
                <a:lnTo>
                  <a:pt x="1453" y="5"/>
                </a:lnTo>
                <a:lnTo>
                  <a:pt x="1474" y="5"/>
                </a:lnTo>
                <a:lnTo>
                  <a:pt x="1474" y="0"/>
                </a:lnTo>
                <a:moveTo>
                  <a:pt x="1515" y="0"/>
                </a:moveTo>
                <a:lnTo>
                  <a:pt x="1495" y="0"/>
                </a:lnTo>
                <a:lnTo>
                  <a:pt x="1495" y="5"/>
                </a:lnTo>
                <a:lnTo>
                  <a:pt x="1515" y="5"/>
                </a:lnTo>
                <a:lnTo>
                  <a:pt x="1515" y="0"/>
                </a:lnTo>
                <a:moveTo>
                  <a:pt x="1557" y="0"/>
                </a:moveTo>
                <a:lnTo>
                  <a:pt x="1536" y="0"/>
                </a:lnTo>
                <a:lnTo>
                  <a:pt x="1536" y="5"/>
                </a:lnTo>
                <a:lnTo>
                  <a:pt x="1557" y="5"/>
                </a:lnTo>
                <a:lnTo>
                  <a:pt x="15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8" name="Rectangle 122">
            <a:extLst>
              <a:ext uri="{FF2B5EF4-FFF2-40B4-BE49-F238E27FC236}">
                <a16:creationId xmlns:a16="http://schemas.microsoft.com/office/drawing/2014/main" id="{D04B3FF6-E2FB-4217-8EAE-5634DD7970E4}"/>
              </a:ext>
            </a:extLst>
          </p:cNvPr>
          <p:cNvSpPr>
            <a:spLocks noChangeArrowheads="1"/>
          </p:cNvSpPr>
          <p:nvPr/>
        </p:nvSpPr>
        <p:spPr bwMode="auto">
          <a:xfrm>
            <a:off x="10454129" y="4364700"/>
            <a:ext cx="15875" cy="79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29" name="Rectangle 123">
            <a:extLst>
              <a:ext uri="{FF2B5EF4-FFF2-40B4-BE49-F238E27FC236}">
                <a16:creationId xmlns:a16="http://schemas.microsoft.com/office/drawing/2014/main" id="{895D8A9D-7FD9-46FE-BB89-7B62CB1E9CC7}"/>
              </a:ext>
            </a:extLst>
          </p:cNvPr>
          <p:cNvSpPr>
            <a:spLocks noChangeArrowheads="1"/>
          </p:cNvSpPr>
          <p:nvPr/>
        </p:nvSpPr>
        <p:spPr bwMode="auto">
          <a:xfrm>
            <a:off x="10454129" y="4364700"/>
            <a:ext cx="15875" cy="79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30" name="Freeform 124">
            <a:extLst>
              <a:ext uri="{FF2B5EF4-FFF2-40B4-BE49-F238E27FC236}">
                <a16:creationId xmlns:a16="http://schemas.microsoft.com/office/drawing/2014/main" id="{6CCD0D38-2311-40AA-8484-31104090F068}"/>
              </a:ext>
            </a:extLst>
          </p:cNvPr>
          <p:cNvSpPr>
            <a:spLocks noEditPoints="1"/>
          </p:cNvSpPr>
          <p:nvPr/>
        </p:nvSpPr>
        <p:spPr bwMode="auto">
          <a:xfrm>
            <a:off x="7600501" y="4364700"/>
            <a:ext cx="2830513" cy="7939"/>
          </a:xfrm>
          <a:custGeom>
            <a:avLst/>
            <a:gdLst>
              <a:gd name="T0" fmla="*/ 21 w 1783"/>
              <a:gd name="T1" fmla="*/ 5 h 5"/>
              <a:gd name="T2" fmla="*/ 41 w 1783"/>
              <a:gd name="T3" fmla="*/ 5 h 5"/>
              <a:gd name="T4" fmla="*/ 83 w 1783"/>
              <a:gd name="T5" fmla="*/ 0 h 5"/>
              <a:gd name="T6" fmla="*/ 145 w 1783"/>
              <a:gd name="T7" fmla="*/ 0 h 5"/>
              <a:gd name="T8" fmla="*/ 145 w 1783"/>
              <a:gd name="T9" fmla="*/ 0 h 5"/>
              <a:gd name="T10" fmla="*/ 187 w 1783"/>
              <a:gd name="T11" fmla="*/ 5 h 5"/>
              <a:gd name="T12" fmla="*/ 208 w 1783"/>
              <a:gd name="T13" fmla="*/ 5 h 5"/>
              <a:gd name="T14" fmla="*/ 250 w 1783"/>
              <a:gd name="T15" fmla="*/ 0 h 5"/>
              <a:gd name="T16" fmla="*/ 315 w 1783"/>
              <a:gd name="T17" fmla="*/ 0 h 5"/>
              <a:gd name="T18" fmla="*/ 315 w 1783"/>
              <a:gd name="T19" fmla="*/ 0 h 5"/>
              <a:gd name="T20" fmla="*/ 356 w 1783"/>
              <a:gd name="T21" fmla="*/ 5 h 5"/>
              <a:gd name="T22" fmla="*/ 377 w 1783"/>
              <a:gd name="T23" fmla="*/ 5 h 5"/>
              <a:gd name="T24" fmla="*/ 419 w 1783"/>
              <a:gd name="T25" fmla="*/ 0 h 5"/>
              <a:gd name="T26" fmla="*/ 481 w 1783"/>
              <a:gd name="T27" fmla="*/ 0 h 5"/>
              <a:gd name="T28" fmla="*/ 481 w 1783"/>
              <a:gd name="T29" fmla="*/ 0 h 5"/>
              <a:gd name="T30" fmla="*/ 523 w 1783"/>
              <a:gd name="T31" fmla="*/ 5 h 5"/>
              <a:gd name="T32" fmla="*/ 544 w 1783"/>
              <a:gd name="T33" fmla="*/ 5 h 5"/>
              <a:gd name="T34" fmla="*/ 585 w 1783"/>
              <a:gd name="T35" fmla="*/ 0 h 5"/>
              <a:gd name="T36" fmla="*/ 648 w 1783"/>
              <a:gd name="T37" fmla="*/ 0 h 5"/>
              <a:gd name="T38" fmla="*/ 648 w 1783"/>
              <a:gd name="T39" fmla="*/ 0 h 5"/>
              <a:gd name="T40" fmla="*/ 692 w 1783"/>
              <a:gd name="T41" fmla="*/ 5 h 5"/>
              <a:gd name="T42" fmla="*/ 713 w 1783"/>
              <a:gd name="T43" fmla="*/ 5 h 5"/>
              <a:gd name="T44" fmla="*/ 755 w 1783"/>
              <a:gd name="T45" fmla="*/ 0 h 5"/>
              <a:gd name="T46" fmla="*/ 817 w 1783"/>
              <a:gd name="T47" fmla="*/ 0 h 5"/>
              <a:gd name="T48" fmla="*/ 817 w 1783"/>
              <a:gd name="T49" fmla="*/ 0 h 5"/>
              <a:gd name="T50" fmla="*/ 859 w 1783"/>
              <a:gd name="T51" fmla="*/ 5 h 5"/>
              <a:gd name="T52" fmla="*/ 880 w 1783"/>
              <a:gd name="T53" fmla="*/ 5 h 5"/>
              <a:gd name="T54" fmla="*/ 921 w 1783"/>
              <a:gd name="T55" fmla="*/ 0 h 5"/>
              <a:gd name="T56" fmla="*/ 984 w 1783"/>
              <a:gd name="T57" fmla="*/ 0 h 5"/>
              <a:gd name="T58" fmla="*/ 984 w 1783"/>
              <a:gd name="T59" fmla="*/ 0 h 5"/>
              <a:gd name="T60" fmla="*/ 1025 w 1783"/>
              <a:gd name="T61" fmla="*/ 5 h 5"/>
              <a:gd name="T62" fmla="*/ 1049 w 1783"/>
              <a:gd name="T63" fmla="*/ 5 h 5"/>
              <a:gd name="T64" fmla="*/ 1091 w 1783"/>
              <a:gd name="T65" fmla="*/ 0 h 5"/>
              <a:gd name="T66" fmla="*/ 1153 w 1783"/>
              <a:gd name="T67" fmla="*/ 0 h 5"/>
              <a:gd name="T68" fmla="*/ 1153 w 1783"/>
              <a:gd name="T69" fmla="*/ 0 h 5"/>
              <a:gd name="T70" fmla="*/ 1195 w 1783"/>
              <a:gd name="T71" fmla="*/ 5 h 5"/>
              <a:gd name="T72" fmla="*/ 1215 w 1783"/>
              <a:gd name="T73" fmla="*/ 5 h 5"/>
              <a:gd name="T74" fmla="*/ 1257 w 1783"/>
              <a:gd name="T75" fmla="*/ 0 h 5"/>
              <a:gd name="T76" fmla="*/ 1320 w 1783"/>
              <a:gd name="T77" fmla="*/ 0 h 5"/>
              <a:gd name="T78" fmla="*/ 1320 w 1783"/>
              <a:gd name="T79" fmla="*/ 0 h 5"/>
              <a:gd name="T80" fmla="*/ 1361 w 1783"/>
              <a:gd name="T81" fmla="*/ 5 h 5"/>
              <a:gd name="T82" fmla="*/ 1382 w 1783"/>
              <a:gd name="T83" fmla="*/ 5 h 5"/>
              <a:gd name="T84" fmla="*/ 1426 w 1783"/>
              <a:gd name="T85" fmla="*/ 0 h 5"/>
              <a:gd name="T86" fmla="*/ 1489 w 1783"/>
              <a:gd name="T87" fmla="*/ 0 h 5"/>
              <a:gd name="T88" fmla="*/ 1489 w 1783"/>
              <a:gd name="T89" fmla="*/ 0 h 5"/>
              <a:gd name="T90" fmla="*/ 1530 w 1783"/>
              <a:gd name="T91" fmla="*/ 5 h 5"/>
              <a:gd name="T92" fmla="*/ 1551 w 1783"/>
              <a:gd name="T93" fmla="*/ 5 h 5"/>
              <a:gd name="T94" fmla="*/ 1593 w 1783"/>
              <a:gd name="T95" fmla="*/ 0 h 5"/>
              <a:gd name="T96" fmla="*/ 1655 w 1783"/>
              <a:gd name="T97" fmla="*/ 0 h 5"/>
              <a:gd name="T98" fmla="*/ 1655 w 1783"/>
              <a:gd name="T99" fmla="*/ 0 h 5"/>
              <a:gd name="T100" fmla="*/ 1697 w 1783"/>
              <a:gd name="T101" fmla="*/ 5 h 5"/>
              <a:gd name="T102" fmla="*/ 1718 w 1783"/>
              <a:gd name="T103" fmla="*/ 5 h 5"/>
              <a:gd name="T104" fmla="*/ 1760 w 1783"/>
              <a:gd name="T10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83" h="5">
                <a:moveTo>
                  <a:pt x="21" y="0"/>
                </a:moveTo>
                <a:lnTo>
                  <a:pt x="0" y="0"/>
                </a:lnTo>
                <a:lnTo>
                  <a:pt x="0" y="5"/>
                </a:lnTo>
                <a:lnTo>
                  <a:pt x="21" y="5"/>
                </a:lnTo>
                <a:lnTo>
                  <a:pt x="21" y="0"/>
                </a:lnTo>
                <a:close/>
                <a:moveTo>
                  <a:pt x="62" y="0"/>
                </a:moveTo>
                <a:lnTo>
                  <a:pt x="41" y="0"/>
                </a:lnTo>
                <a:lnTo>
                  <a:pt x="41" y="5"/>
                </a:lnTo>
                <a:lnTo>
                  <a:pt x="62" y="5"/>
                </a:lnTo>
                <a:lnTo>
                  <a:pt x="62" y="0"/>
                </a:lnTo>
                <a:close/>
                <a:moveTo>
                  <a:pt x="104" y="0"/>
                </a:moveTo>
                <a:lnTo>
                  <a:pt x="83" y="0"/>
                </a:lnTo>
                <a:lnTo>
                  <a:pt x="83" y="5"/>
                </a:lnTo>
                <a:lnTo>
                  <a:pt x="104" y="5"/>
                </a:lnTo>
                <a:lnTo>
                  <a:pt x="104" y="0"/>
                </a:lnTo>
                <a:close/>
                <a:moveTo>
                  <a:pt x="145" y="0"/>
                </a:moveTo>
                <a:lnTo>
                  <a:pt x="125" y="0"/>
                </a:lnTo>
                <a:lnTo>
                  <a:pt x="125" y="5"/>
                </a:lnTo>
                <a:lnTo>
                  <a:pt x="145" y="5"/>
                </a:lnTo>
                <a:lnTo>
                  <a:pt x="145" y="0"/>
                </a:lnTo>
                <a:close/>
                <a:moveTo>
                  <a:pt x="187" y="0"/>
                </a:moveTo>
                <a:lnTo>
                  <a:pt x="166" y="0"/>
                </a:lnTo>
                <a:lnTo>
                  <a:pt x="166" y="5"/>
                </a:lnTo>
                <a:lnTo>
                  <a:pt x="187" y="5"/>
                </a:lnTo>
                <a:lnTo>
                  <a:pt x="187" y="0"/>
                </a:lnTo>
                <a:close/>
                <a:moveTo>
                  <a:pt x="229" y="0"/>
                </a:moveTo>
                <a:lnTo>
                  <a:pt x="208" y="0"/>
                </a:lnTo>
                <a:lnTo>
                  <a:pt x="208" y="5"/>
                </a:lnTo>
                <a:lnTo>
                  <a:pt x="229" y="5"/>
                </a:lnTo>
                <a:lnTo>
                  <a:pt x="229" y="0"/>
                </a:lnTo>
                <a:close/>
                <a:moveTo>
                  <a:pt x="270" y="0"/>
                </a:moveTo>
                <a:lnTo>
                  <a:pt x="250" y="0"/>
                </a:lnTo>
                <a:lnTo>
                  <a:pt x="250" y="5"/>
                </a:lnTo>
                <a:lnTo>
                  <a:pt x="270" y="5"/>
                </a:lnTo>
                <a:lnTo>
                  <a:pt x="270" y="0"/>
                </a:lnTo>
                <a:close/>
                <a:moveTo>
                  <a:pt x="315" y="0"/>
                </a:moveTo>
                <a:lnTo>
                  <a:pt x="294" y="0"/>
                </a:lnTo>
                <a:lnTo>
                  <a:pt x="294" y="5"/>
                </a:lnTo>
                <a:lnTo>
                  <a:pt x="315" y="5"/>
                </a:lnTo>
                <a:lnTo>
                  <a:pt x="315" y="0"/>
                </a:lnTo>
                <a:close/>
                <a:moveTo>
                  <a:pt x="356" y="0"/>
                </a:moveTo>
                <a:lnTo>
                  <a:pt x="336" y="0"/>
                </a:lnTo>
                <a:lnTo>
                  <a:pt x="336" y="5"/>
                </a:lnTo>
                <a:lnTo>
                  <a:pt x="356" y="5"/>
                </a:lnTo>
                <a:lnTo>
                  <a:pt x="356" y="0"/>
                </a:lnTo>
                <a:close/>
                <a:moveTo>
                  <a:pt x="398" y="0"/>
                </a:moveTo>
                <a:lnTo>
                  <a:pt x="377" y="0"/>
                </a:lnTo>
                <a:lnTo>
                  <a:pt x="377" y="5"/>
                </a:lnTo>
                <a:lnTo>
                  <a:pt x="398" y="5"/>
                </a:lnTo>
                <a:lnTo>
                  <a:pt x="398" y="0"/>
                </a:lnTo>
                <a:close/>
                <a:moveTo>
                  <a:pt x="440" y="0"/>
                </a:moveTo>
                <a:lnTo>
                  <a:pt x="419" y="0"/>
                </a:lnTo>
                <a:lnTo>
                  <a:pt x="419" y="5"/>
                </a:lnTo>
                <a:lnTo>
                  <a:pt x="440" y="5"/>
                </a:lnTo>
                <a:lnTo>
                  <a:pt x="440" y="0"/>
                </a:lnTo>
                <a:close/>
                <a:moveTo>
                  <a:pt x="481" y="0"/>
                </a:moveTo>
                <a:lnTo>
                  <a:pt x="460" y="0"/>
                </a:lnTo>
                <a:lnTo>
                  <a:pt x="460" y="5"/>
                </a:lnTo>
                <a:lnTo>
                  <a:pt x="481" y="5"/>
                </a:lnTo>
                <a:lnTo>
                  <a:pt x="481" y="0"/>
                </a:lnTo>
                <a:close/>
                <a:moveTo>
                  <a:pt x="523" y="0"/>
                </a:moveTo>
                <a:lnTo>
                  <a:pt x="502" y="0"/>
                </a:lnTo>
                <a:lnTo>
                  <a:pt x="502" y="5"/>
                </a:lnTo>
                <a:lnTo>
                  <a:pt x="523" y="5"/>
                </a:lnTo>
                <a:lnTo>
                  <a:pt x="523" y="0"/>
                </a:lnTo>
                <a:close/>
                <a:moveTo>
                  <a:pt x="565" y="0"/>
                </a:moveTo>
                <a:lnTo>
                  <a:pt x="544" y="0"/>
                </a:lnTo>
                <a:lnTo>
                  <a:pt x="544" y="5"/>
                </a:lnTo>
                <a:lnTo>
                  <a:pt x="565" y="5"/>
                </a:lnTo>
                <a:lnTo>
                  <a:pt x="565" y="0"/>
                </a:lnTo>
                <a:close/>
                <a:moveTo>
                  <a:pt x="606" y="0"/>
                </a:moveTo>
                <a:lnTo>
                  <a:pt x="585" y="0"/>
                </a:lnTo>
                <a:lnTo>
                  <a:pt x="585" y="5"/>
                </a:lnTo>
                <a:lnTo>
                  <a:pt x="606" y="5"/>
                </a:lnTo>
                <a:lnTo>
                  <a:pt x="606" y="0"/>
                </a:lnTo>
                <a:close/>
                <a:moveTo>
                  <a:pt x="648" y="0"/>
                </a:moveTo>
                <a:lnTo>
                  <a:pt x="627" y="0"/>
                </a:lnTo>
                <a:lnTo>
                  <a:pt x="627" y="5"/>
                </a:lnTo>
                <a:lnTo>
                  <a:pt x="648" y="5"/>
                </a:lnTo>
                <a:lnTo>
                  <a:pt x="648" y="0"/>
                </a:lnTo>
                <a:close/>
                <a:moveTo>
                  <a:pt x="692" y="0"/>
                </a:moveTo>
                <a:lnTo>
                  <a:pt x="671" y="0"/>
                </a:lnTo>
                <a:lnTo>
                  <a:pt x="671" y="5"/>
                </a:lnTo>
                <a:lnTo>
                  <a:pt x="692" y="5"/>
                </a:lnTo>
                <a:lnTo>
                  <a:pt x="692" y="0"/>
                </a:lnTo>
                <a:close/>
                <a:moveTo>
                  <a:pt x="734" y="0"/>
                </a:moveTo>
                <a:lnTo>
                  <a:pt x="713" y="0"/>
                </a:lnTo>
                <a:lnTo>
                  <a:pt x="713" y="5"/>
                </a:lnTo>
                <a:lnTo>
                  <a:pt x="734" y="5"/>
                </a:lnTo>
                <a:lnTo>
                  <a:pt x="734" y="0"/>
                </a:lnTo>
                <a:close/>
                <a:moveTo>
                  <a:pt x="775" y="0"/>
                </a:moveTo>
                <a:lnTo>
                  <a:pt x="755" y="0"/>
                </a:lnTo>
                <a:lnTo>
                  <a:pt x="755" y="5"/>
                </a:lnTo>
                <a:lnTo>
                  <a:pt x="775" y="5"/>
                </a:lnTo>
                <a:lnTo>
                  <a:pt x="775" y="0"/>
                </a:lnTo>
                <a:close/>
                <a:moveTo>
                  <a:pt x="817" y="0"/>
                </a:moveTo>
                <a:lnTo>
                  <a:pt x="796" y="0"/>
                </a:lnTo>
                <a:lnTo>
                  <a:pt x="796" y="5"/>
                </a:lnTo>
                <a:lnTo>
                  <a:pt x="817" y="5"/>
                </a:lnTo>
                <a:lnTo>
                  <a:pt x="817" y="0"/>
                </a:lnTo>
                <a:close/>
                <a:moveTo>
                  <a:pt x="859" y="0"/>
                </a:moveTo>
                <a:lnTo>
                  <a:pt x="838" y="0"/>
                </a:lnTo>
                <a:lnTo>
                  <a:pt x="838" y="5"/>
                </a:lnTo>
                <a:lnTo>
                  <a:pt x="859" y="5"/>
                </a:lnTo>
                <a:lnTo>
                  <a:pt x="859" y="0"/>
                </a:lnTo>
                <a:close/>
                <a:moveTo>
                  <a:pt x="900" y="0"/>
                </a:moveTo>
                <a:lnTo>
                  <a:pt x="880" y="0"/>
                </a:lnTo>
                <a:lnTo>
                  <a:pt x="880" y="5"/>
                </a:lnTo>
                <a:lnTo>
                  <a:pt x="900" y="5"/>
                </a:lnTo>
                <a:lnTo>
                  <a:pt x="900" y="0"/>
                </a:lnTo>
                <a:close/>
                <a:moveTo>
                  <a:pt x="942" y="0"/>
                </a:moveTo>
                <a:lnTo>
                  <a:pt x="921" y="0"/>
                </a:lnTo>
                <a:lnTo>
                  <a:pt x="921" y="5"/>
                </a:lnTo>
                <a:lnTo>
                  <a:pt x="942" y="5"/>
                </a:lnTo>
                <a:lnTo>
                  <a:pt x="942" y="0"/>
                </a:lnTo>
                <a:close/>
                <a:moveTo>
                  <a:pt x="984" y="0"/>
                </a:moveTo>
                <a:lnTo>
                  <a:pt x="963" y="0"/>
                </a:lnTo>
                <a:lnTo>
                  <a:pt x="963" y="5"/>
                </a:lnTo>
                <a:lnTo>
                  <a:pt x="984" y="5"/>
                </a:lnTo>
                <a:lnTo>
                  <a:pt x="984" y="0"/>
                </a:lnTo>
                <a:close/>
                <a:moveTo>
                  <a:pt x="1025" y="0"/>
                </a:moveTo>
                <a:lnTo>
                  <a:pt x="1005" y="0"/>
                </a:lnTo>
                <a:lnTo>
                  <a:pt x="1005" y="5"/>
                </a:lnTo>
                <a:lnTo>
                  <a:pt x="1025" y="5"/>
                </a:lnTo>
                <a:lnTo>
                  <a:pt x="1025" y="0"/>
                </a:lnTo>
                <a:close/>
                <a:moveTo>
                  <a:pt x="1070" y="0"/>
                </a:moveTo>
                <a:lnTo>
                  <a:pt x="1049" y="0"/>
                </a:lnTo>
                <a:lnTo>
                  <a:pt x="1049" y="5"/>
                </a:lnTo>
                <a:lnTo>
                  <a:pt x="1070" y="5"/>
                </a:lnTo>
                <a:lnTo>
                  <a:pt x="1070" y="0"/>
                </a:lnTo>
                <a:close/>
                <a:moveTo>
                  <a:pt x="1111" y="0"/>
                </a:moveTo>
                <a:lnTo>
                  <a:pt x="1091" y="0"/>
                </a:lnTo>
                <a:lnTo>
                  <a:pt x="1091" y="5"/>
                </a:lnTo>
                <a:lnTo>
                  <a:pt x="1111" y="5"/>
                </a:lnTo>
                <a:lnTo>
                  <a:pt x="1111" y="0"/>
                </a:lnTo>
                <a:close/>
                <a:moveTo>
                  <a:pt x="1153" y="0"/>
                </a:moveTo>
                <a:lnTo>
                  <a:pt x="1132" y="0"/>
                </a:lnTo>
                <a:lnTo>
                  <a:pt x="1132" y="5"/>
                </a:lnTo>
                <a:lnTo>
                  <a:pt x="1153" y="5"/>
                </a:lnTo>
                <a:lnTo>
                  <a:pt x="1153" y="0"/>
                </a:lnTo>
                <a:close/>
                <a:moveTo>
                  <a:pt x="1195" y="0"/>
                </a:moveTo>
                <a:lnTo>
                  <a:pt x="1174" y="0"/>
                </a:lnTo>
                <a:lnTo>
                  <a:pt x="1174" y="5"/>
                </a:lnTo>
                <a:lnTo>
                  <a:pt x="1195" y="5"/>
                </a:lnTo>
                <a:lnTo>
                  <a:pt x="1195" y="0"/>
                </a:lnTo>
                <a:close/>
                <a:moveTo>
                  <a:pt x="1236" y="0"/>
                </a:moveTo>
                <a:lnTo>
                  <a:pt x="1215" y="0"/>
                </a:lnTo>
                <a:lnTo>
                  <a:pt x="1215" y="5"/>
                </a:lnTo>
                <a:lnTo>
                  <a:pt x="1236" y="5"/>
                </a:lnTo>
                <a:lnTo>
                  <a:pt x="1236" y="0"/>
                </a:lnTo>
                <a:close/>
                <a:moveTo>
                  <a:pt x="1278" y="0"/>
                </a:moveTo>
                <a:lnTo>
                  <a:pt x="1257" y="0"/>
                </a:lnTo>
                <a:lnTo>
                  <a:pt x="1257" y="5"/>
                </a:lnTo>
                <a:lnTo>
                  <a:pt x="1278" y="5"/>
                </a:lnTo>
                <a:lnTo>
                  <a:pt x="1278" y="0"/>
                </a:lnTo>
                <a:close/>
                <a:moveTo>
                  <a:pt x="1320" y="0"/>
                </a:moveTo>
                <a:lnTo>
                  <a:pt x="1299" y="0"/>
                </a:lnTo>
                <a:lnTo>
                  <a:pt x="1299" y="5"/>
                </a:lnTo>
                <a:lnTo>
                  <a:pt x="1320" y="5"/>
                </a:lnTo>
                <a:lnTo>
                  <a:pt x="1320" y="0"/>
                </a:lnTo>
                <a:close/>
                <a:moveTo>
                  <a:pt x="1361" y="0"/>
                </a:moveTo>
                <a:lnTo>
                  <a:pt x="1340" y="0"/>
                </a:lnTo>
                <a:lnTo>
                  <a:pt x="1340" y="5"/>
                </a:lnTo>
                <a:lnTo>
                  <a:pt x="1361" y="5"/>
                </a:lnTo>
                <a:lnTo>
                  <a:pt x="1361" y="0"/>
                </a:lnTo>
                <a:close/>
                <a:moveTo>
                  <a:pt x="1403" y="0"/>
                </a:moveTo>
                <a:lnTo>
                  <a:pt x="1382" y="0"/>
                </a:lnTo>
                <a:lnTo>
                  <a:pt x="1382" y="5"/>
                </a:lnTo>
                <a:lnTo>
                  <a:pt x="1403" y="5"/>
                </a:lnTo>
                <a:lnTo>
                  <a:pt x="1403" y="0"/>
                </a:lnTo>
                <a:close/>
                <a:moveTo>
                  <a:pt x="1447" y="0"/>
                </a:moveTo>
                <a:lnTo>
                  <a:pt x="1426" y="0"/>
                </a:lnTo>
                <a:lnTo>
                  <a:pt x="1426" y="5"/>
                </a:lnTo>
                <a:lnTo>
                  <a:pt x="1447" y="5"/>
                </a:lnTo>
                <a:lnTo>
                  <a:pt x="1447" y="0"/>
                </a:lnTo>
                <a:close/>
                <a:moveTo>
                  <a:pt x="1489" y="0"/>
                </a:moveTo>
                <a:lnTo>
                  <a:pt x="1468" y="0"/>
                </a:lnTo>
                <a:lnTo>
                  <a:pt x="1468" y="5"/>
                </a:lnTo>
                <a:lnTo>
                  <a:pt x="1489" y="5"/>
                </a:lnTo>
                <a:lnTo>
                  <a:pt x="1489" y="0"/>
                </a:lnTo>
                <a:close/>
                <a:moveTo>
                  <a:pt x="1530" y="0"/>
                </a:moveTo>
                <a:lnTo>
                  <a:pt x="1510" y="0"/>
                </a:lnTo>
                <a:lnTo>
                  <a:pt x="1510" y="5"/>
                </a:lnTo>
                <a:lnTo>
                  <a:pt x="1530" y="5"/>
                </a:lnTo>
                <a:lnTo>
                  <a:pt x="1530" y="0"/>
                </a:lnTo>
                <a:close/>
                <a:moveTo>
                  <a:pt x="1572" y="0"/>
                </a:moveTo>
                <a:lnTo>
                  <a:pt x="1551" y="0"/>
                </a:lnTo>
                <a:lnTo>
                  <a:pt x="1551" y="5"/>
                </a:lnTo>
                <a:lnTo>
                  <a:pt x="1572" y="5"/>
                </a:lnTo>
                <a:lnTo>
                  <a:pt x="1572" y="0"/>
                </a:lnTo>
                <a:close/>
                <a:moveTo>
                  <a:pt x="1614" y="0"/>
                </a:moveTo>
                <a:lnTo>
                  <a:pt x="1593" y="0"/>
                </a:lnTo>
                <a:lnTo>
                  <a:pt x="1593" y="5"/>
                </a:lnTo>
                <a:lnTo>
                  <a:pt x="1614" y="5"/>
                </a:lnTo>
                <a:lnTo>
                  <a:pt x="1614" y="0"/>
                </a:lnTo>
                <a:close/>
                <a:moveTo>
                  <a:pt x="1655" y="0"/>
                </a:moveTo>
                <a:lnTo>
                  <a:pt x="1635" y="0"/>
                </a:lnTo>
                <a:lnTo>
                  <a:pt x="1635" y="5"/>
                </a:lnTo>
                <a:lnTo>
                  <a:pt x="1655" y="5"/>
                </a:lnTo>
                <a:lnTo>
                  <a:pt x="1655" y="0"/>
                </a:lnTo>
                <a:close/>
                <a:moveTo>
                  <a:pt x="1697" y="0"/>
                </a:moveTo>
                <a:lnTo>
                  <a:pt x="1676" y="0"/>
                </a:lnTo>
                <a:lnTo>
                  <a:pt x="1676" y="5"/>
                </a:lnTo>
                <a:lnTo>
                  <a:pt x="1697" y="5"/>
                </a:lnTo>
                <a:lnTo>
                  <a:pt x="1697" y="0"/>
                </a:lnTo>
                <a:close/>
                <a:moveTo>
                  <a:pt x="1739" y="0"/>
                </a:moveTo>
                <a:lnTo>
                  <a:pt x="1718" y="0"/>
                </a:lnTo>
                <a:lnTo>
                  <a:pt x="1718" y="5"/>
                </a:lnTo>
                <a:lnTo>
                  <a:pt x="1739" y="5"/>
                </a:lnTo>
                <a:lnTo>
                  <a:pt x="1739" y="0"/>
                </a:lnTo>
                <a:close/>
                <a:moveTo>
                  <a:pt x="1783" y="0"/>
                </a:moveTo>
                <a:lnTo>
                  <a:pt x="1760" y="0"/>
                </a:lnTo>
                <a:lnTo>
                  <a:pt x="1760" y="5"/>
                </a:lnTo>
                <a:lnTo>
                  <a:pt x="1783" y="5"/>
                </a:lnTo>
                <a:lnTo>
                  <a:pt x="1783"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31" name="Freeform 125">
            <a:extLst>
              <a:ext uri="{FF2B5EF4-FFF2-40B4-BE49-F238E27FC236}">
                <a16:creationId xmlns:a16="http://schemas.microsoft.com/office/drawing/2014/main" id="{44DBBFE0-B409-489A-8DA9-A0B5789882D4}"/>
              </a:ext>
            </a:extLst>
          </p:cNvPr>
          <p:cNvSpPr>
            <a:spLocks noEditPoints="1"/>
          </p:cNvSpPr>
          <p:nvPr/>
        </p:nvSpPr>
        <p:spPr bwMode="auto">
          <a:xfrm>
            <a:off x="7600501" y="4364700"/>
            <a:ext cx="2830513" cy="7939"/>
          </a:xfrm>
          <a:custGeom>
            <a:avLst/>
            <a:gdLst>
              <a:gd name="T0" fmla="*/ 21 w 1783"/>
              <a:gd name="T1" fmla="*/ 5 h 5"/>
              <a:gd name="T2" fmla="*/ 41 w 1783"/>
              <a:gd name="T3" fmla="*/ 5 h 5"/>
              <a:gd name="T4" fmla="*/ 83 w 1783"/>
              <a:gd name="T5" fmla="*/ 0 h 5"/>
              <a:gd name="T6" fmla="*/ 145 w 1783"/>
              <a:gd name="T7" fmla="*/ 0 h 5"/>
              <a:gd name="T8" fmla="*/ 145 w 1783"/>
              <a:gd name="T9" fmla="*/ 0 h 5"/>
              <a:gd name="T10" fmla="*/ 187 w 1783"/>
              <a:gd name="T11" fmla="*/ 5 h 5"/>
              <a:gd name="T12" fmla="*/ 208 w 1783"/>
              <a:gd name="T13" fmla="*/ 5 h 5"/>
              <a:gd name="T14" fmla="*/ 250 w 1783"/>
              <a:gd name="T15" fmla="*/ 0 h 5"/>
              <a:gd name="T16" fmla="*/ 315 w 1783"/>
              <a:gd name="T17" fmla="*/ 0 h 5"/>
              <a:gd name="T18" fmla="*/ 315 w 1783"/>
              <a:gd name="T19" fmla="*/ 0 h 5"/>
              <a:gd name="T20" fmla="*/ 356 w 1783"/>
              <a:gd name="T21" fmla="*/ 5 h 5"/>
              <a:gd name="T22" fmla="*/ 377 w 1783"/>
              <a:gd name="T23" fmla="*/ 5 h 5"/>
              <a:gd name="T24" fmla="*/ 419 w 1783"/>
              <a:gd name="T25" fmla="*/ 0 h 5"/>
              <a:gd name="T26" fmla="*/ 481 w 1783"/>
              <a:gd name="T27" fmla="*/ 0 h 5"/>
              <a:gd name="T28" fmla="*/ 481 w 1783"/>
              <a:gd name="T29" fmla="*/ 0 h 5"/>
              <a:gd name="T30" fmla="*/ 523 w 1783"/>
              <a:gd name="T31" fmla="*/ 5 h 5"/>
              <a:gd name="T32" fmla="*/ 544 w 1783"/>
              <a:gd name="T33" fmla="*/ 5 h 5"/>
              <a:gd name="T34" fmla="*/ 585 w 1783"/>
              <a:gd name="T35" fmla="*/ 0 h 5"/>
              <a:gd name="T36" fmla="*/ 648 w 1783"/>
              <a:gd name="T37" fmla="*/ 0 h 5"/>
              <a:gd name="T38" fmla="*/ 648 w 1783"/>
              <a:gd name="T39" fmla="*/ 0 h 5"/>
              <a:gd name="T40" fmla="*/ 692 w 1783"/>
              <a:gd name="T41" fmla="*/ 5 h 5"/>
              <a:gd name="T42" fmla="*/ 713 w 1783"/>
              <a:gd name="T43" fmla="*/ 5 h 5"/>
              <a:gd name="T44" fmla="*/ 755 w 1783"/>
              <a:gd name="T45" fmla="*/ 0 h 5"/>
              <a:gd name="T46" fmla="*/ 817 w 1783"/>
              <a:gd name="T47" fmla="*/ 0 h 5"/>
              <a:gd name="T48" fmla="*/ 817 w 1783"/>
              <a:gd name="T49" fmla="*/ 0 h 5"/>
              <a:gd name="T50" fmla="*/ 859 w 1783"/>
              <a:gd name="T51" fmla="*/ 5 h 5"/>
              <a:gd name="T52" fmla="*/ 880 w 1783"/>
              <a:gd name="T53" fmla="*/ 5 h 5"/>
              <a:gd name="T54" fmla="*/ 921 w 1783"/>
              <a:gd name="T55" fmla="*/ 0 h 5"/>
              <a:gd name="T56" fmla="*/ 984 w 1783"/>
              <a:gd name="T57" fmla="*/ 0 h 5"/>
              <a:gd name="T58" fmla="*/ 984 w 1783"/>
              <a:gd name="T59" fmla="*/ 0 h 5"/>
              <a:gd name="T60" fmla="*/ 1025 w 1783"/>
              <a:gd name="T61" fmla="*/ 5 h 5"/>
              <a:gd name="T62" fmla="*/ 1049 w 1783"/>
              <a:gd name="T63" fmla="*/ 5 h 5"/>
              <a:gd name="T64" fmla="*/ 1091 w 1783"/>
              <a:gd name="T65" fmla="*/ 0 h 5"/>
              <a:gd name="T66" fmla="*/ 1153 w 1783"/>
              <a:gd name="T67" fmla="*/ 0 h 5"/>
              <a:gd name="T68" fmla="*/ 1153 w 1783"/>
              <a:gd name="T69" fmla="*/ 0 h 5"/>
              <a:gd name="T70" fmla="*/ 1195 w 1783"/>
              <a:gd name="T71" fmla="*/ 5 h 5"/>
              <a:gd name="T72" fmla="*/ 1215 w 1783"/>
              <a:gd name="T73" fmla="*/ 5 h 5"/>
              <a:gd name="T74" fmla="*/ 1257 w 1783"/>
              <a:gd name="T75" fmla="*/ 0 h 5"/>
              <a:gd name="T76" fmla="*/ 1320 w 1783"/>
              <a:gd name="T77" fmla="*/ 0 h 5"/>
              <a:gd name="T78" fmla="*/ 1320 w 1783"/>
              <a:gd name="T79" fmla="*/ 0 h 5"/>
              <a:gd name="T80" fmla="*/ 1361 w 1783"/>
              <a:gd name="T81" fmla="*/ 5 h 5"/>
              <a:gd name="T82" fmla="*/ 1382 w 1783"/>
              <a:gd name="T83" fmla="*/ 5 h 5"/>
              <a:gd name="T84" fmla="*/ 1426 w 1783"/>
              <a:gd name="T85" fmla="*/ 0 h 5"/>
              <a:gd name="T86" fmla="*/ 1489 w 1783"/>
              <a:gd name="T87" fmla="*/ 0 h 5"/>
              <a:gd name="T88" fmla="*/ 1489 w 1783"/>
              <a:gd name="T89" fmla="*/ 0 h 5"/>
              <a:gd name="T90" fmla="*/ 1530 w 1783"/>
              <a:gd name="T91" fmla="*/ 5 h 5"/>
              <a:gd name="T92" fmla="*/ 1551 w 1783"/>
              <a:gd name="T93" fmla="*/ 5 h 5"/>
              <a:gd name="T94" fmla="*/ 1593 w 1783"/>
              <a:gd name="T95" fmla="*/ 0 h 5"/>
              <a:gd name="T96" fmla="*/ 1655 w 1783"/>
              <a:gd name="T97" fmla="*/ 0 h 5"/>
              <a:gd name="T98" fmla="*/ 1655 w 1783"/>
              <a:gd name="T99" fmla="*/ 0 h 5"/>
              <a:gd name="T100" fmla="*/ 1697 w 1783"/>
              <a:gd name="T101" fmla="*/ 5 h 5"/>
              <a:gd name="T102" fmla="*/ 1718 w 1783"/>
              <a:gd name="T103" fmla="*/ 5 h 5"/>
              <a:gd name="T104" fmla="*/ 1760 w 1783"/>
              <a:gd name="T10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83" h="5">
                <a:moveTo>
                  <a:pt x="21" y="0"/>
                </a:moveTo>
                <a:lnTo>
                  <a:pt x="0" y="0"/>
                </a:lnTo>
                <a:lnTo>
                  <a:pt x="0" y="5"/>
                </a:lnTo>
                <a:lnTo>
                  <a:pt x="21" y="5"/>
                </a:lnTo>
                <a:lnTo>
                  <a:pt x="21" y="0"/>
                </a:lnTo>
                <a:moveTo>
                  <a:pt x="62" y="0"/>
                </a:moveTo>
                <a:lnTo>
                  <a:pt x="41" y="0"/>
                </a:lnTo>
                <a:lnTo>
                  <a:pt x="41" y="5"/>
                </a:lnTo>
                <a:lnTo>
                  <a:pt x="62" y="5"/>
                </a:lnTo>
                <a:lnTo>
                  <a:pt x="62" y="0"/>
                </a:lnTo>
                <a:moveTo>
                  <a:pt x="104" y="0"/>
                </a:moveTo>
                <a:lnTo>
                  <a:pt x="83" y="0"/>
                </a:lnTo>
                <a:lnTo>
                  <a:pt x="83" y="5"/>
                </a:lnTo>
                <a:lnTo>
                  <a:pt x="104" y="5"/>
                </a:lnTo>
                <a:lnTo>
                  <a:pt x="104" y="0"/>
                </a:lnTo>
                <a:moveTo>
                  <a:pt x="145" y="0"/>
                </a:moveTo>
                <a:lnTo>
                  <a:pt x="125" y="0"/>
                </a:lnTo>
                <a:lnTo>
                  <a:pt x="125" y="5"/>
                </a:lnTo>
                <a:lnTo>
                  <a:pt x="145" y="5"/>
                </a:lnTo>
                <a:lnTo>
                  <a:pt x="145" y="0"/>
                </a:lnTo>
                <a:moveTo>
                  <a:pt x="187" y="0"/>
                </a:moveTo>
                <a:lnTo>
                  <a:pt x="166" y="0"/>
                </a:lnTo>
                <a:lnTo>
                  <a:pt x="166" y="5"/>
                </a:lnTo>
                <a:lnTo>
                  <a:pt x="187" y="5"/>
                </a:lnTo>
                <a:lnTo>
                  <a:pt x="187" y="0"/>
                </a:lnTo>
                <a:moveTo>
                  <a:pt x="229" y="0"/>
                </a:moveTo>
                <a:lnTo>
                  <a:pt x="208" y="0"/>
                </a:lnTo>
                <a:lnTo>
                  <a:pt x="208" y="5"/>
                </a:lnTo>
                <a:lnTo>
                  <a:pt x="229" y="5"/>
                </a:lnTo>
                <a:lnTo>
                  <a:pt x="229" y="0"/>
                </a:lnTo>
                <a:moveTo>
                  <a:pt x="270" y="0"/>
                </a:moveTo>
                <a:lnTo>
                  <a:pt x="250" y="0"/>
                </a:lnTo>
                <a:lnTo>
                  <a:pt x="250" y="5"/>
                </a:lnTo>
                <a:lnTo>
                  <a:pt x="270" y="5"/>
                </a:lnTo>
                <a:lnTo>
                  <a:pt x="270" y="0"/>
                </a:lnTo>
                <a:moveTo>
                  <a:pt x="315" y="0"/>
                </a:moveTo>
                <a:lnTo>
                  <a:pt x="294" y="0"/>
                </a:lnTo>
                <a:lnTo>
                  <a:pt x="294" y="5"/>
                </a:lnTo>
                <a:lnTo>
                  <a:pt x="315" y="5"/>
                </a:lnTo>
                <a:lnTo>
                  <a:pt x="315" y="0"/>
                </a:lnTo>
                <a:moveTo>
                  <a:pt x="356" y="0"/>
                </a:moveTo>
                <a:lnTo>
                  <a:pt x="336" y="0"/>
                </a:lnTo>
                <a:lnTo>
                  <a:pt x="336" y="5"/>
                </a:lnTo>
                <a:lnTo>
                  <a:pt x="356" y="5"/>
                </a:lnTo>
                <a:lnTo>
                  <a:pt x="356" y="0"/>
                </a:lnTo>
                <a:moveTo>
                  <a:pt x="398" y="0"/>
                </a:moveTo>
                <a:lnTo>
                  <a:pt x="377" y="0"/>
                </a:lnTo>
                <a:lnTo>
                  <a:pt x="377" y="5"/>
                </a:lnTo>
                <a:lnTo>
                  <a:pt x="398" y="5"/>
                </a:lnTo>
                <a:lnTo>
                  <a:pt x="398" y="0"/>
                </a:lnTo>
                <a:moveTo>
                  <a:pt x="440" y="0"/>
                </a:moveTo>
                <a:lnTo>
                  <a:pt x="419" y="0"/>
                </a:lnTo>
                <a:lnTo>
                  <a:pt x="419" y="5"/>
                </a:lnTo>
                <a:lnTo>
                  <a:pt x="440" y="5"/>
                </a:lnTo>
                <a:lnTo>
                  <a:pt x="440" y="0"/>
                </a:lnTo>
                <a:moveTo>
                  <a:pt x="481" y="0"/>
                </a:moveTo>
                <a:lnTo>
                  <a:pt x="460" y="0"/>
                </a:lnTo>
                <a:lnTo>
                  <a:pt x="460" y="5"/>
                </a:lnTo>
                <a:lnTo>
                  <a:pt x="481" y="5"/>
                </a:lnTo>
                <a:lnTo>
                  <a:pt x="481" y="0"/>
                </a:lnTo>
                <a:moveTo>
                  <a:pt x="523" y="0"/>
                </a:moveTo>
                <a:lnTo>
                  <a:pt x="502" y="0"/>
                </a:lnTo>
                <a:lnTo>
                  <a:pt x="502" y="5"/>
                </a:lnTo>
                <a:lnTo>
                  <a:pt x="523" y="5"/>
                </a:lnTo>
                <a:lnTo>
                  <a:pt x="523" y="0"/>
                </a:lnTo>
                <a:moveTo>
                  <a:pt x="565" y="0"/>
                </a:moveTo>
                <a:lnTo>
                  <a:pt x="544" y="0"/>
                </a:lnTo>
                <a:lnTo>
                  <a:pt x="544" y="5"/>
                </a:lnTo>
                <a:lnTo>
                  <a:pt x="565" y="5"/>
                </a:lnTo>
                <a:lnTo>
                  <a:pt x="565" y="0"/>
                </a:lnTo>
                <a:moveTo>
                  <a:pt x="606" y="0"/>
                </a:moveTo>
                <a:lnTo>
                  <a:pt x="585" y="0"/>
                </a:lnTo>
                <a:lnTo>
                  <a:pt x="585" y="5"/>
                </a:lnTo>
                <a:lnTo>
                  <a:pt x="606" y="5"/>
                </a:lnTo>
                <a:lnTo>
                  <a:pt x="606" y="0"/>
                </a:lnTo>
                <a:moveTo>
                  <a:pt x="648" y="0"/>
                </a:moveTo>
                <a:lnTo>
                  <a:pt x="627" y="0"/>
                </a:lnTo>
                <a:lnTo>
                  <a:pt x="627" y="5"/>
                </a:lnTo>
                <a:lnTo>
                  <a:pt x="648" y="5"/>
                </a:lnTo>
                <a:lnTo>
                  <a:pt x="648" y="0"/>
                </a:lnTo>
                <a:moveTo>
                  <a:pt x="692" y="0"/>
                </a:moveTo>
                <a:lnTo>
                  <a:pt x="671" y="0"/>
                </a:lnTo>
                <a:lnTo>
                  <a:pt x="671" y="5"/>
                </a:lnTo>
                <a:lnTo>
                  <a:pt x="692" y="5"/>
                </a:lnTo>
                <a:lnTo>
                  <a:pt x="692" y="0"/>
                </a:lnTo>
                <a:moveTo>
                  <a:pt x="734" y="0"/>
                </a:moveTo>
                <a:lnTo>
                  <a:pt x="713" y="0"/>
                </a:lnTo>
                <a:lnTo>
                  <a:pt x="713" y="5"/>
                </a:lnTo>
                <a:lnTo>
                  <a:pt x="734" y="5"/>
                </a:lnTo>
                <a:lnTo>
                  <a:pt x="734" y="0"/>
                </a:lnTo>
                <a:moveTo>
                  <a:pt x="775" y="0"/>
                </a:moveTo>
                <a:lnTo>
                  <a:pt x="755" y="0"/>
                </a:lnTo>
                <a:lnTo>
                  <a:pt x="755" y="5"/>
                </a:lnTo>
                <a:lnTo>
                  <a:pt x="775" y="5"/>
                </a:lnTo>
                <a:lnTo>
                  <a:pt x="775" y="0"/>
                </a:lnTo>
                <a:moveTo>
                  <a:pt x="817" y="0"/>
                </a:moveTo>
                <a:lnTo>
                  <a:pt x="796" y="0"/>
                </a:lnTo>
                <a:lnTo>
                  <a:pt x="796" y="5"/>
                </a:lnTo>
                <a:lnTo>
                  <a:pt x="817" y="5"/>
                </a:lnTo>
                <a:lnTo>
                  <a:pt x="817" y="0"/>
                </a:lnTo>
                <a:moveTo>
                  <a:pt x="859" y="0"/>
                </a:moveTo>
                <a:lnTo>
                  <a:pt x="838" y="0"/>
                </a:lnTo>
                <a:lnTo>
                  <a:pt x="838" y="5"/>
                </a:lnTo>
                <a:lnTo>
                  <a:pt x="859" y="5"/>
                </a:lnTo>
                <a:lnTo>
                  <a:pt x="859" y="0"/>
                </a:lnTo>
                <a:moveTo>
                  <a:pt x="900" y="0"/>
                </a:moveTo>
                <a:lnTo>
                  <a:pt x="880" y="0"/>
                </a:lnTo>
                <a:lnTo>
                  <a:pt x="880" y="5"/>
                </a:lnTo>
                <a:lnTo>
                  <a:pt x="900" y="5"/>
                </a:lnTo>
                <a:lnTo>
                  <a:pt x="900" y="0"/>
                </a:lnTo>
                <a:moveTo>
                  <a:pt x="942" y="0"/>
                </a:moveTo>
                <a:lnTo>
                  <a:pt x="921" y="0"/>
                </a:lnTo>
                <a:lnTo>
                  <a:pt x="921" y="5"/>
                </a:lnTo>
                <a:lnTo>
                  <a:pt x="942" y="5"/>
                </a:lnTo>
                <a:lnTo>
                  <a:pt x="942" y="0"/>
                </a:lnTo>
                <a:moveTo>
                  <a:pt x="984" y="0"/>
                </a:moveTo>
                <a:lnTo>
                  <a:pt x="963" y="0"/>
                </a:lnTo>
                <a:lnTo>
                  <a:pt x="963" y="5"/>
                </a:lnTo>
                <a:lnTo>
                  <a:pt x="984" y="5"/>
                </a:lnTo>
                <a:lnTo>
                  <a:pt x="984" y="0"/>
                </a:lnTo>
                <a:moveTo>
                  <a:pt x="1025" y="0"/>
                </a:moveTo>
                <a:lnTo>
                  <a:pt x="1005" y="0"/>
                </a:lnTo>
                <a:lnTo>
                  <a:pt x="1005" y="5"/>
                </a:lnTo>
                <a:lnTo>
                  <a:pt x="1025" y="5"/>
                </a:lnTo>
                <a:lnTo>
                  <a:pt x="1025" y="0"/>
                </a:lnTo>
                <a:moveTo>
                  <a:pt x="1070" y="0"/>
                </a:moveTo>
                <a:lnTo>
                  <a:pt x="1049" y="0"/>
                </a:lnTo>
                <a:lnTo>
                  <a:pt x="1049" y="5"/>
                </a:lnTo>
                <a:lnTo>
                  <a:pt x="1070" y="5"/>
                </a:lnTo>
                <a:lnTo>
                  <a:pt x="1070" y="0"/>
                </a:lnTo>
                <a:moveTo>
                  <a:pt x="1111" y="0"/>
                </a:moveTo>
                <a:lnTo>
                  <a:pt x="1091" y="0"/>
                </a:lnTo>
                <a:lnTo>
                  <a:pt x="1091" y="5"/>
                </a:lnTo>
                <a:lnTo>
                  <a:pt x="1111" y="5"/>
                </a:lnTo>
                <a:lnTo>
                  <a:pt x="1111" y="0"/>
                </a:lnTo>
                <a:moveTo>
                  <a:pt x="1153" y="0"/>
                </a:moveTo>
                <a:lnTo>
                  <a:pt x="1132" y="0"/>
                </a:lnTo>
                <a:lnTo>
                  <a:pt x="1132" y="5"/>
                </a:lnTo>
                <a:lnTo>
                  <a:pt x="1153" y="5"/>
                </a:lnTo>
                <a:lnTo>
                  <a:pt x="1153" y="0"/>
                </a:lnTo>
                <a:moveTo>
                  <a:pt x="1195" y="0"/>
                </a:moveTo>
                <a:lnTo>
                  <a:pt x="1174" y="0"/>
                </a:lnTo>
                <a:lnTo>
                  <a:pt x="1174" y="5"/>
                </a:lnTo>
                <a:lnTo>
                  <a:pt x="1195" y="5"/>
                </a:lnTo>
                <a:lnTo>
                  <a:pt x="1195" y="0"/>
                </a:lnTo>
                <a:moveTo>
                  <a:pt x="1236" y="0"/>
                </a:moveTo>
                <a:lnTo>
                  <a:pt x="1215" y="0"/>
                </a:lnTo>
                <a:lnTo>
                  <a:pt x="1215" y="5"/>
                </a:lnTo>
                <a:lnTo>
                  <a:pt x="1236" y="5"/>
                </a:lnTo>
                <a:lnTo>
                  <a:pt x="1236" y="0"/>
                </a:lnTo>
                <a:moveTo>
                  <a:pt x="1278" y="0"/>
                </a:moveTo>
                <a:lnTo>
                  <a:pt x="1257" y="0"/>
                </a:lnTo>
                <a:lnTo>
                  <a:pt x="1257" y="5"/>
                </a:lnTo>
                <a:lnTo>
                  <a:pt x="1278" y="5"/>
                </a:lnTo>
                <a:lnTo>
                  <a:pt x="1278" y="0"/>
                </a:lnTo>
                <a:moveTo>
                  <a:pt x="1320" y="0"/>
                </a:moveTo>
                <a:lnTo>
                  <a:pt x="1299" y="0"/>
                </a:lnTo>
                <a:lnTo>
                  <a:pt x="1299" y="5"/>
                </a:lnTo>
                <a:lnTo>
                  <a:pt x="1320" y="5"/>
                </a:lnTo>
                <a:lnTo>
                  <a:pt x="1320" y="0"/>
                </a:lnTo>
                <a:moveTo>
                  <a:pt x="1361" y="0"/>
                </a:moveTo>
                <a:lnTo>
                  <a:pt x="1340" y="0"/>
                </a:lnTo>
                <a:lnTo>
                  <a:pt x="1340" y="5"/>
                </a:lnTo>
                <a:lnTo>
                  <a:pt x="1361" y="5"/>
                </a:lnTo>
                <a:lnTo>
                  <a:pt x="1361" y="0"/>
                </a:lnTo>
                <a:moveTo>
                  <a:pt x="1403" y="0"/>
                </a:moveTo>
                <a:lnTo>
                  <a:pt x="1382" y="0"/>
                </a:lnTo>
                <a:lnTo>
                  <a:pt x="1382" y="5"/>
                </a:lnTo>
                <a:lnTo>
                  <a:pt x="1403" y="5"/>
                </a:lnTo>
                <a:lnTo>
                  <a:pt x="1403" y="0"/>
                </a:lnTo>
                <a:moveTo>
                  <a:pt x="1447" y="0"/>
                </a:moveTo>
                <a:lnTo>
                  <a:pt x="1426" y="0"/>
                </a:lnTo>
                <a:lnTo>
                  <a:pt x="1426" y="5"/>
                </a:lnTo>
                <a:lnTo>
                  <a:pt x="1447" y="5"/>
                </a:lnTo>
                <a:lnTo>
                  <a:pt x="1447" y="0"/>
                </a:lnTo>
                <a:moveTo>
                  <a:pt x="1489" y="0"/>
                </a:moveTo>
                <a:lnTo>
                  <a:pt x="1468" y="0"/>
                </a:lnTo>
                <a:lnTo>
                  <a:pt x="1468" y="5"/>
                </a:lnTo>
                <a:lnTo>
                  <a:pt x="1489" y="5"/>
                </a:lnTo>
                <a:lnTo>
                  <a:pt x="1489" y="0"/>
                </a:lnTo>
                <a:moveTo>
                  <a:pt x="1530" y="0"/>
                </a:moveTo>
                <a:lnTo>
                  <a:pt x="1510" y="0"/>
                </a:lnTo>
                <a:lnTo>
                  <a:pt x="1510" y="5"/>
                </a:lnTo>
                <a:lnTo>
                  <a:pt x="1530" y="5"/>
                </a:lnTo>
                <a:lnTo>
                  <a:pt x="1530" y="0"/>
                </a:lnTo>
                <a:moveTo>
                  <a:pt x="1572" y="0"/>
                </a:moveTo>
                <a:lnTo>
                  <a:pt x="1551" y="0"/>
                </a:lnTo>
                <a:lnTo>
                  <a:pt x="1551" y="5"/>
                </a:lnTo>
                <a:lnTo>
                  <a:pt x="1572" y="5"/>
                </a:lnTo>
                <a:lnTo>
                  <a:pt x="1572" y="0"/>
                </a:lnTo>
                <a:moveTo>
                  <a:pt x="1614" y="0"/>
                </a:moveTo>
                <a:lnTo>
                  <a:pt x="1593" y="0"/>
                </a:lnTo>
                <a:lnTo>
                  <a:pt x="1593" y="5"/>
                </a:lnTo>
                <a:lnTo>
                  <a:pt x="1614" y="5"/>
                </a:lnTo>
                <a:lnTo>
                  <a:pt x="1614" y="0"/>
                </a:lnTo>
                <a:moveTo>
                  <a:pt x="1655" y="0"/>
                </a:moveTo>
                <a:lnTo>
                  <a:pt x="1635" y="0"/>
                </a:lnTo>
                <a:lnTo>
                  <a:pt x="1635" y="5"/>
                </a:lnTo>
                <a:lnTo>
                  <a:pt x="1655" y="5"/>
                </a:lnTo>
                <a:lnTo>
                  <a:pt x="1655" y="0"/>
                </a:lnTo>
                <a:moveTo>
                  <a:pt x="1697" y="0"/>
                </a:moveTo>
                <a:lnTo>
                  <a:pt x="1676" y="0"/>
                </a:lnTo>
                <a:lnTo>
                  <a:pt x="1676" y="5"/>
                </a:lnTo>
                <a:lnTo>
                  <a:pt x="1697" y="5"/>
                </a:lnTo>
                <a:lnTo>
                  <a:pt x="1697" y="0"/>
                </a:lnTo>
                <a:moveTo>
                  <a:pt x="1739" y="0"/>
                </a:moveTo>
                <a:lnTo>
                  <a:pt x="1718" y="0"/>
                </a:lnTo>
                <a:lnTo>
                  <a:pt x="1718" y="5"/>
                </a:lnTo>
                <a:lnTo>
                  <a:pt x="1739" y="5"/>
                </a:lnTo>
                <a:lnTo>
                  <a:pt x="1739" y="0"/>
                </a:lnTo>
                <a:moveTo>
                  <a:pt x="1783" y="0"/>
                </a:moveTo>
                <a:lnTo>
                  <a:pt x="1760" y="0"/>
                </a:lnTo>
                <a:lnTo>
                  <a:pt x="1760" y="5"/>
                </a:lnTo>
                <a:lnTo>
                  <a:pt x="1783" y="5"/>
                </a:lnTo>
                <a:lnTo>
                  <a:pt x="1783" y="0"/>
                </a:lnTo>
              </a:path>
            </a:pathLst>
          </a:custGeom>
          <a:solidFill>
            <a:schemeClr val="tx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32" name="组 6">
            <a:extLst>
              <a:ext uri="{FF2B5EF4-FFF2-40B4-BE49-F238E27FC236}">
                <a16:creationId xmlns:a16="http://schemas.microsoft.com/office/drawing/2014/main" id="{F224512D-A40B-4D5B-9DBD-BE3C0A578642}"/>
              </a:ext>
            </a:extLst>
          </p:cNvPr>
          <p:cNvGrpSpPr/>
          <p:nvPr/>
        </p:nvGrpSpPr>
        <p:grpSpPr>
          <a:xfrm>
            <a:off x="903790" y="5477419"/>
            <a:ext cx="10384421" cy="543869"/>
            <a:chOff x="649605" y="4180072"/>
            <a:chExt cx="7788316" cy="407902"/>
          </a:xfrm>
        </p:grpSpPr>
        <p:sp>
          <p:nvSpPr>
            <p:cNvPr id="133" name="矩形 132">
              <a:extLst>
                <a:ext uri="{FF2B5EF4-FFF2-40B4-BE49-F238E27FC236}">
                  <a16:creationId xmlns:a16="http://schemas.microsoft.com/office/drawing/2014/main" id="{23AB6578-4534-4B19-BDB9-ECB153C2C41F}"/>
                </a:ext>
              </a:extLst>
            </p:cNvPr>
            <p:cNvSpPr/>
            <p:nvPr/>
          </p:nvSpPr>
          <p:spPr>
            <a:xfrm>
              <a:off x="649605" y="4180072"/>
              <a:ext cx="7788316" cy="407902"/>
            </a:xfrm>
            <a:prstGeom prst="rect">
              <a:avLst/>
            </a:prstGeom>
            <a:solidFill>
              <a:srgbClr val="7030A0"/>
            </a:solidFill>
            <a:ln w="12700" cap="flat" cmpd="sng" algn="ctr">
              <a:noFill/>
              <a:prstDash val="dash"/>
            </a:ln>
            <a:effectLst/>
          </p:spPr>
          <p:txBody>
            <a:bodyPr rtlCol="0" anchor="ctr"/>
            <a:lstStyle/>
            <a:p>
              <a:pPr algn="ctr" defTabSz="1219170"/>
              <a:endParaRPr lang="zh-CN" altLang="en-US" sz="1867" b="1" kern="0">
                <a:latin typeface="微软雅黑" pitchFamily="34" charset="-122"/>
                <a:ea typeface="微软雅黑" pitchFamily="34" charset="-122"/>
              </a:endParaRPr>
            </a:p>
          </p:txBody>
        </p:sp>
        <p:grpSp>
          <p:nvGrpSpPr>
            <p:cNvPr id="134" name="组合 133">
              <a:extLst>
                <a:ext uri="{FF2B5EF4-FFF2-40B4-BE49-F238E27FC236}">
                  <a16:creationId xmlns:a16="http://schemas.microsoft.com/office/drawing/2014/main" id="{DCD2E498-724B-429C-BADE-68761D55E08F}"/>
                </a:ext>
              </a:extLst>
            </p:cNvPr>
            <p:cNvGrpSpPr/>
            <p:nvPr/>
          </p:nvGrpSpPr>
          <p:grpSpPr>
            <a:xfrm>
              <a:off x="1031421" y="4294131"/>
              <a:ext cx="176213" cy="179785"/>
              <a:chOff x="1371587" y="5654640"/>
              <a:chExt cx="234939" cy="239711"/>
            </a:xfrm>
            <a:solidFill>
              <a:schemeClr val="bg1"/>
            </a:solidFill>
          </p:grpSpPr>
          <p:sp>
            <p:nvSpPr>
              <p:cNvPr id="172" name="Freeform 165">
                <a:extLst>
                  <a:ext uri="{FF2B5EF4-FFF2-40B4-BE49-F238E27FC236}">
                    <a16:creationId xmlns:a16="http://schemas.microsoft.com/office/drawing/2014/main" id="{2DFFC72F-0DDB-43A9-8652-A9F97440EADD}"/>
                  </a:ext>
                </a:extLst>
              </p:cNvPr>
              <p:cNvSpPr>
                <a:spLocks noEditPoints="1"/>
              </p:cNvSpPr>
              <p:nvPr/>
            </p:nvSpPr>
            <p:spPr bwMode="auto">
              <a:xfrm>
                <a:off x="1474762" y="5794338"/>
                <a:ext cx="95248" cy="100013"/>
              </a:xfrm>
              <a:custGeom>
                <a:avLst/>
                <a:gdLst>
                  <a:gd name="T0" fmla="*/ 17 w 23"/>
                  <a:gd name="T1" fmla="*/ 4 h 24"/>
                  <a:gd name="T2" fmla="*/ 13 w 23"/>
                  <a:gd name="T3" fmla="*/ 2 h 24"/>
                  <a:gd name="T4" fmla="*/ 13 w 23"/>
                  <a:gd name="T5" fmla="*/ 1 h 24"/>
                  <a:gd name="T6" fmla="*/ 10 w 23"/>
                  <a:gd name="T7" fmla="*/ 0 h 24"/>
                  <a:gd name="T8" fmla="*/ 10 w 23"/>
                  <a:gd name="T9" fmla="*/ 2 h 24"/>
                  <a:gd name="T10" fmla="*/ 6 w 23"/>
                  <a:gd name="T11" fmla="*/ 3 h 24"/>
                  <a:gd name="T12" fmla="*/ 5 w 23"/>
                  <a:gd name="T13" fmla="*/ 2 h 24"/>
                  <a:gd name="T14" fmla="*/ 2 w 23"/>
                  <a:gd name="T15" fmla="*/ 5 h 24"/>
                  <a:gd name="T16" fmla="*/ 3 w 23"/>
                  <a:gd name="T17" fmla="*/ 6 h 24"/>
                  <a:gd name="T18" fmla="*/ 1 w 23"/>
                  <a:gd name="T19" fmla="*/ 10 h 24"/>
                  <a:gd name="T20" fmla="*/ 0 w 23"/>
                  <a:gd name="T21" fmla="*/ 10 h 24"/>
                  <a:gd name="T22" fmla="*/ 0 w 23"/>
                  <a:gd name="T23" fmla="*/ 13 h 24"/>
                  <a:gd name="T24" fmla="*/ 1 w 23"/>
                  <a:gd name="T25" fmla="*/ 14 h 24"/>
                  <a:gd name="T26" fmla="*/ 3 w 23"/>
                  <a:gd name="T27" fmla="*/ 18 h 24"/>
                  <a:gd name="T28" fmla="*/ 2 w 23"/>
                  <a:gd name="T29" fmla="*/ 19 h 24"/>
                  <a:gd name="T30" fmla="*/ 4 w 23"/>
                  <a:gd name="T31" fmla="*/ 22 h 24"/>
                  <a:gd name="T32" fmla="*/ 5 w 23"/>
                  <a:gd name="T33" fmla="*/ 21 h 24"/>
                  <a:gd name="T34" fmla="*/ 10 w 23"/>
                  <a:gd name="T35" fmla="*/ 22 h 24"/>
                  <a:gd name="T36" fmla="*/ 10 w 23"/>
                  <a:gd name="T37" fmla="*/ 24 h 24"/>
                  <a:gd name="T38" fmla="*/ 13 w 23"/>
                  <a:gd name="T39" fmla="*/ 24 h 24"/>
                  <a:gd name="T40" fmla="*/ 13 w 23"/>
                  <a:gd name="T41" fmla="*/ 22 h 24"/>
                  <a:gd name="T42" fmla="*/ 17 w 23"/>
                  <a:gd name="T43" fmla="*/ 20 h 24"/>
                  <a:gd name="T44" fmla="*/ 18 w 23"/>
                  <a:gd name="T45" fmla="*/ 21 h 24"/>
                  <a:gd name="T46" fmla="*/ 21 w 23"/>
                  <a:gd name="T47" fmla="*/ 19 h 24"/>
                  <a:gd name="T48" fmla="*/ 20 w 23"/>
                  <a:gd name="T49" fmla="*/ 18 h 24"/>
                  <a:gd name="T50" fmla="*/ 21 w 23"/>
                  <a:gd name="T51" fmla="*/ 14 h 24"/>
                  <a:gd name="T52" fmla="*/ 23 w 23"/>
                  <a:gd name="T53" fmla="*/ 14 h 24"/>
                  <a:gd name="T54" fmla="*/ 23 w 23"/>
                  <a:gd name="T55" fmla="*/ 10 h 24"/>
                  <a:gd name="T56" fmla="*/ 21 w 23"/>
                  <a:gd name="T57" fmla="*/ 11 h 24"/>
                  <a:gd name="T58" fmla="*/ 20 w 23"/>
                  <a:gd name="T59" fmla="*/ 6 h 24"/>
                  <a:gd name="T60" fmla="*/ 21 w 23"/>
                  <a:gd name="T61" fmla="*/ 6 h 24"/>
                  <a:gd name="T62" fmla="*/ 18 w 23"/>
                  <a:gd name="T63" fmla="*/ 3 h 24"/>
                  <a:gd name="T64" fmla="*/ 17 w 23"/>
                  <a:gd name="T65" fmla="*/ 4 h 24"/>
                  <a:gd name="T66" fmla="*/ 16 w 23"/>
                  <a:gd name="T67" fmla="*/ 17 h 24"/>
                  <a:gd name="T68" fmla="*/ 6 w 23"/>
                  <a:gd name="T69" fmla="*/ 17 h 24"/>
                  <a:gd name="T70" fmla="*/ 6 w 23"/>
                  <a:gd name="T71" fmla="*/ 7 h 24"/>
                  <a:gd name="T72" fmla="*/ 16 w 23"/>
                  <a:gd name="T73" fmla="*/ 7 h 24"/>
                  <a:gd name="T74" fmla="*/ 16 w 23"/>
                  <a:gd name="T75"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 h="24">
                    <a:moveTo>
                      <a:pt x="17" y="4"/>
                    </a:moveTo>
                    <a:cubicBezTo>
                      <a:pt x="16" y="3"/>
                      <a:pt x="15" y="2"/>
                      <a:pt x="13" y="2"/>
                    </a:cubicBezTo>
                    <a:cubicBezTo>
                      <a:pt x="13" y="1"/>
                      <a:pt x="13" y="1"/>
                      <a:pt x="13" y="1"/>
                    </a:cubicBezTo>
                    <a:cubicBezTo>
                      <a:pt x="10" y="0"/>
                      <a:pt x="10" y="0"/>
                      <a:pt x="10" y="0"/>
                    </a:cubicBezTo>
                    <a:cubicBezTo>
                      <a:pt x="10" y="2"/>
                      <a:pt x="10" y="2"/>
                      <a:pt x="10" y="2"/>
                    </a:cubicBezTo>
                    <a:cubicBezTo>
                      <a:pt x="8" y="2"/>
                      <a:pt x="7" y="2"/>
                      <a:pt x="6" y="3"/>
                    </a:cubicBezTo>
                    <a:cubicBezTo>
                      <a:pt x="5" y="2"/>
                      <a:pt x="5" y="2"/>
                      <a:pt x="5" y="2"/>
                    </a:cubicBezTo>
                    <a:cubicBezTo>
                      <a:pt x="2" y="5"/>
                      <a:pt x="2" y="5"/>
                      <a:pt x="2" y="5"/>
                    </a:cubicBezTo>
                    <a:cubicBezTo>
                      <a:pt x="3" y="6"/>
                      <a:pt x="3" y="6"/>
                      <a:pt x="3" y="6"/>
                    </a:cubicBezTo>
                    <a:cubicBezTo>
                      <a:pt x="2" y="7"/>
                      <a:pt x="1" y="9"/>
                      <a:pt x="1" y="10"/>
                    </a:cubicBezTo>
                    <a:cubicBezTo>
                      <a:pt x="0" y="10"/>
                      <a:pt x="0" y="10"/>
                      <a:pt x="0" y="10"/>
                    </a:cubicBezTo>
                    <a:cubicBezTo>
                      <a:pt x="0" y="13"/>
                      <a:pt x="0" y="13"/>
                      <a:pt x="0" y="13"/>
                    </a:cubicBezTo>
                    <a:cubicBezTo>
                      <a:pt x="1" y="14"/>
                      <a:pt x="1" y="14"/>
                      <a:pt x="1" y="14"/>
                    </a:cubicBezTo>
                    <a:cubicBezTo>
                      <a:pt x="1" y="15"/>
                      <a:pt x="2" y="17"/>
                      <a:pt x="3" y="18"/>
                    </a:cubicBezTo>
                    <a:cubicBezTo>
                      <a:pt x="2" y="19"/>
                      <a:pt x="2" y="19"/>
                      <a:pt x="2" y="19"/>
                    </a:cubicBezTo>
                    <a:cubicBezTo>
                      <a:pt x="4" y="22"/>
                      <a:pt x="4" y="22"/>
                      <a:pt x="4" y="22"/>
                    </a:cubicBezTo>
                    <a:cubicBezTo>
                      <a:pt x="5" y="21"/>
                      <a:pt x="5" y="21"/>
                      <a:pt x="5" y="21"/>
                    </a:cubicBezTo>
                    <a:cubicBezTo>
                      <a:pt x="6" y="21"/>
                      <a:pt x="8" y="22"/>
                      <a:pt x="10" y="22"/>
                    </a:cubicBezTo>
                    <a:cubicBezTo>
                      <a:pt x="10" y="24"/>
                      <a:pt x="10" y="24"/>
                      <a:pt x="10" y="24"/>
                    </a:cubicBezTo>
                    <a:cubicBezTo>
                      <a:pt x="13" y="24"/>
                      <a:pt x="13" y="24"/>
                      <a:pt x="13" y="24"/>
                    </a:cubicBezTo>
                    <a:cubicBezTo>
                      <a:pt x="13" y="22"/>
                      <a:pt x="13" y="22"/>
                      <a:pt x="13" y="22"/>
                    </a:cubicBezTo>
                    <a:cubicBezTo>
                      <a:pt x="14" y="22"/>
                      <a:pt x="16" y="21"/>
                      <a:pt x="17" y="20"/>
                    </a:cubicBezTo>
                    <a:cubicBezTo>
                      <a:pt x="18" y="21"/>
                      <a:pt x="18" y="21"/>
                      <a:pt x="18" y="21"/>
                    </a:cubicBezTo>
                    <a:cubicBezTo>
                      <a:pt x="21" y="19"/>
                      <a:pt x="21" y="19"/>
                      <a:pt x="21" y="19"/>
                    </a:cubicBezTo>
                    <a:cubicBezTo>
                      <a:pt x="20" y="18"/>
                      <a:pt x="20" y="18"/>
                      <a:pt x="20" y="18"/>
                    </a:cubicBezTo>
                    <a:cubicBezTo>
                      <a:pt x="21" y="17"/>
                      <a:pt x="21" y="15"/>
                      <a:pt x="21" y="14"/>
                    </a:cubicBezTo>
                    <a:cubicBezTo>
                      <a:pt x="23" y="14"/>
                      <a:pt x="23" y="14"/>
                      <a:pt x="23" y="14"/>
                    </a:cubicBezTo>
                    <a:cubicBezTo>
                      <a:pt x="23" y="10"/>
                      <a:pt x="23" y="10"/>
                      <a:pt x="23" y="10"/>
                    </a:cubicBezTo>
                    <a:cubicBezTo>
                      <a:pt x="21" y="11"/>
                      <a:pt x="21" y="11"/>
                      <a:pt x="21" y="11"/>
                    </a:cubicBezTo>
                    <a:cubicBezTo>
                      <a:pt x="21" y="9"/>
                      <a:pt x="20" y="7"/>
                      <a:pt x="20" y="6"/>
                    </a:cubicBezTo>
                    <a:cubicBezTo>
                      <a:pt x="21" y="6"/>
                      <a:pt x="21" y="6"/>
                      <a:pt x="21" y="6"/>
                    </a:cubicBezTo>
                    <a:cubicBezTo>
                      <a:pt x="18" y="3"/>
                      <a:pt x="18" y="3"/>
                      <a:pt x="18" y="3"/>
                    </a:cubicBezTo>
                    <a:lnTo>
                      <a:pt x="17" y="4"/>
                    </a:lnTo>
                    <a:close/>
                    <a:moveTo>
                      <a:pt x="16" y="17"/>
                    </a:moveTo>
                    <a:cubicBezTo>
                      <a:pt x="13" y="20"/>
                      <a:pt x="9" y="20"/>
                      <a:pt x="6" y="17"/>
                    </a:cubicBezTo>
                    <a:cubicBezTo>
                      <a:pt x="3" y="14"/>
                      <a:pt x="4" y="10"/>
                      <a:pt x="6" y="7"/>
                    </a:cubicBezTo>
                    <a:cubicBezTo>
                      <a:pt x="9" y="4"/>
                      <a:pt x="14" y="4"/>
                      <a:pt x="16" y="7"/>
                    </a:cubicBezTo>
                    <a:cubicBezTo>
                      <a:pt x="19" y="10"/>
                      <a:pt x="19" y="14"/>
                      <a:pt x="16"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73" name="Freeform 166">
                <a:extLst>
                  <a:ext uri="{FF2B5EF4-FFF2-40B4-BE49-F238E27FC236}">
                    <a16:creationId xmlns:a16="http://schemas.microsoft.com/office/drawing/2014/main" id="{58B8AE7E-3A80-44BD-804B-BDBBF1F1F8D6}"/>
                  </a:ext>
                </a:extLst>
              </p:cNvPr>
              <p:cNvSpPr>
                <a:spLocks noEditPoints="1"/>
              </p:cNvSpPr>
              <p:nvPr/>
            </p:nvSpPr>
            <p:spPr bwMode="auto">
              <a:xfrm>
                <a:off x="1495400" y="5819750"/>
                <a:ext cx="53974" cy="49213"/>
              </a:xfrm>
              <a:custGeom>
                <a:avLst/>
                <a:gdLst>
                  <a:gd name="T0" fmla="*/ 2 w 13"/>
                  <a:gd name="T1" fmla="*/ 2 h 12"/>
                  <a:gd name="T2" fmla="*/ 2 w 13"/>
                  <a:gd name="T3" fmla="*/ 10 h 12"/>
                  <a:gd name="T4" fmla="*/ 10 w 13"/>
                  <a:gd name="T5" fmla="*/ 10 h 12"/>
                  <a:gd name="T6" fmla="*/ 10 w 13"/>
                  <a:gd name="T7" fmla="*/ 2 h 12"/>
                  <a:gd name="T8" fmla="*/ 2 w 13"/>
                  <a:gd name="T9" fmla="*/ 2 h 12"/>
                  <a:gd name="T10" fmla="*/ 9 w 13"/>
                  <a:gd name="T11" fmla="*/ 9 h 12"/>
                  <a:gd name="T12" fmla="*/ 3 w 13"/>
                  <a:gd name="T13" fmla="*/ 9 h 12"/>
                  <a:gd name="T14" fmla="*/ 3 w 13"/>
                  <a:gd name="T15" fmla="*/ 3 h 12"/>
                  <a:gd name="T16" fmla="*/ 10 w 13"/>
                  <a:gd name="T17" fmla="*/ 3 h 12"/>
                  <a:gd name="T18" fmla="*/ 9 w 13"/>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2">
                    <a:moveTo>
                      <a:pt x="2" y="2"/>
                    </a:moveTo>
                    <a:cubicBezTo>
                      <a:pt x="0" y="4"/>
                      <a:pt x="0" y="8"/>
                      <a:pt x="2" y="10"/>
                    </a:cubicBezTo>
                    <a:cubicBezTo>
                      <a:pt x="4" y="12"/>
                      <a:pt x="8" y="12"/>
                      <a:pt x="10" y="10"/>
                    </a:cubicBezTo>
                    <a:cubicBezTo>
                      <a:pt x="12" y="8"/>
                      <a:pt x="13" y="4"/>
                      <a:pt x="10" y="2"/>
                    </a:cubicBezTo>
                    <a:cubicBezTo>
                      <a:pt x="8" y="0"/>
                      <a:pt x="4" y="0"/>
                      <a:pt x="2" y="2"/>
                    </a:cubicBezTo>
                    <a:close/>
                    <a:moveTo>
                      <a:pt x="9" y="9"/>
                    </a:moveTo>
                    <a:cubicBezTo>
                      <a:pt x="8" y="11"/>
                      <a:pt x="5" y="11"/>
                      <a:pt x="3" y="9"/>
                    </a:cubicBezTo>
                    <a:cubicBezTo>
                      <a:pt x="1" y="7"/>
                      <a:pt x="1" y="4"/>
                      <a:pt x="3" y="3"/>
                    </a:cubicBezTo>
                    <a:cubicBezTo>
                      <a:pt x="5" y="1"/>
                      <a:pt x="8" y="1"/>
                      <a:pt x="10" y="3"/>
                    </a:cubicBezTo>
                    <a:cubicBezTo>
                      <a:pt x="11" y="5"/>
                      <a:pt x="11"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74" name="Freeform 167">
                <a:extLst>
                  <a:ext uri="{FF2B5EF4-FFF2-40B4-BE49-F238E27FC236}">
                    <a16:creationId xmlns:a16="http://schemas.microsoft.com/office/drawing/2014/main" id="{6E793B6F-5190-416B-8EC8-79F3671E12F4}"/>
                  </a:ext>
                </a:extLst>
              </p:cNvPr>
              <p:cNvSpPr>
                <a:spLocks noEditPoints="1"/>
              </p:cNvSpPr>
              <p:nvPr/>
            </p:nvSpPr>
            <p:spPr bwMode="auto">
              <a:xfrm>
                <a:off x="1570013" y="5773700"/>
                <a:ext cx="36513" cy="38100"/>
              </a:xfrm>
              <a:custGeom>
                <a:avLst/>
                <a:gdLst>
                  <a:gd name="T0" fmla="*/ 8 w 9"/>
                  <a:gd name="T1" fmla="*/ 2 h 9"/>
                  <a:gd name="T2" fmla="*/ 7 w 9"/>
                  <a:gd name="T3" fmla="*/ 1 h 9"/>
                  <a:gd name="T4" fmla="*/ 6 w 9"/>
                  <a:gd name="T5" fmla="*/ 2 h 9"/>
                  <a:gd name="T6" fmla="*/ 5 w 9"/>
                  <a:gd name="T7" fmla="*/ 1 h 9"/>
                  <a:gd name="T8" fmla="*/ 5 w 9"/>
                  <a:gd name="T9" fmla="*/ 0 h 9"/>
                  <a:gd name="T10" fmla="*/ 4 w 9"/>
                  <a:gd name="T11" fmla="*/ 0 h 9"/>
                  <a:gd name="T12" fmla="*/ 4 w 9"/>
                  <a:gd name="T13" fmla="*/ 1 h 9"/>
                  <a:gd name="T14" fmla="*/ 2 w 9"/>
                  <a:gd name="T15" fmla="*/ 2 h 9"/>
                  <a:gd name="T16" fmla="*/ 1 w 9"/>
                  <a:gd name="T17" fmla="*/ 1 h 9"/>
                  <a:gd name="T18" fmla="*/ 1 w 9"/>
                  <a:gd name="T19" fmla="*/ 2 h 9"/>
                  <a:gd name="T20" fmla="*/ 1 w 9"/>
                  <a:gd name="T21" fmla="*/ 3 h 9"/>
                  <a:gd name="T22" fmla="*/ 1 w 9"/>
                  <a:gd name="T23" fmla="*/ 4 h 9"/>
                  <a:gd name="T24" fmla="*/ 0 w 9"/>
                  <a:gd name="T25" fmla="*/ 4 h 9"/>
                  <a:gd name="T26" fmla="*/ 0 w 9"/>
                  <a:gd name="T27" fmla="*/ 5 h 9"/>
                  <a:gd name="T28" fmla="*/ 1 w 9"/>
                  <a:gd name="T29" fmla="*/ 5 h 9"/>
                  <a:gd name="T30" fmla="*/ 1 w 9"/>
                  <a:gd name="T31" fmla="*/ 7 h 9"/>
                  <a:gd name="T32" fmla="*/ 1 w 9"/>
                  <a:gd name="T33" fmla="*/ 7 h 9"/>
                  <a:gd name="T34" fmla="*/ 1 w 9"/>
                  <a:gd name="T35" fmla="*/ 8 h 9"/>
                  <a:gd name="T36" fmla="*/ 2 w 9"/>
                  <a:gd name="T37" fmla="*/ 7 h 9"/>
                  <a:gd name="T38" fmla="*/ 4 w 9"/>
                  <a:gd name="T39" fmla="*/ 8 h 9"/>
                  <a:gd name="T40" fmla="*/ 4 w 9"/>
                  <a:gd name="T41" fmla="*/ 9 h 9"/>
                  <a:gd name="T42" fmla="*/ 5 w 9"/>
                  <a:gd name="T43" fmla="*/ 9 h 9"/>
                  <a:gd name="T44" fmla="*/ 5 w 9"/>
                  <a:gd name="T45" fmla="*/ 8 h 9"/>
                  <a:gd name="T46" fmla="*/ 6 w 9"/>
                  <a:gd name="T47" fmla="*/ 8 h 9"/>
                  <a:gd name="T48" fmla="*/ 7 w 9"/>
                  <a:gd name="T49" fmla="*/ 8 h 9"/>
                  <a:gd name="T50" fmla="*/ 7 w 9"/>
                  <a:gd name="T51" fmla="*/ 7 h 9"/>
                  <a:gd name="T52" fmla="*/ 7 w 9"/>
                  <a:gd name="T53" fmla="*/ 7 h 9"/>
                  <a:gd name="T54" fmla="*/ 8 w 9"/>
                  <a:gd name="T55" fmla="*/ 5 h 9"/>
                  <a:gd name="T56" fmla="*/ 9 w 9"/>
                  <a:gd name="T57" fmla="*/ 5 h 9"/>
                  <a:gd name="T58" fmla="*/ 9 w 9"/>
                  <a:gd name="T59" fmla="*/ 4 h 9"/>
                  <a:gd name="T60" fmla="*/ 8 w 9"/>
                  <a:gd name="T61" fmla="*/ 4 h 9"/>
                  <a:gd name="T62" fmla="*/ 7 w 9"/>
                  <a:gd name="T63" fmla="*/ 2 h 9"/>
                  <a:gd name="T64" fmla="*/ 8 w 9"/>
                  <a:gd name="T65" fmla="*/ 2 h 9"/>
                  <a:gd name="T66" fmla="*/ 6 w 9"/>
                  <a:gd name="T67" fmla="*/ 6 h 9"/>
                  <a:gd name="T68" fmla="*/ 3 w 9"/>
                  <a:gd name="T69" fmla="*/ 6 h 9"/>
                  <a:gd name="T70" fmla="*/ 3 w 9"/>
                  <a:gd name="T71" fmla="*/ 3 h 9"/>
                  <a:gd name="T72" fmla="*/ 6 w 9"/>
                  <a:gd name="T73" fmla="*/ 4 h 9"/>
                  <a:gd name="T74" fmla="*/ 6 w 9"/>
                  <a:gd name="T7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 h="9">
                    <a:moveTo>
                      <a:pt x="8" y="2"/>
                    </a:moveTo>
                    <a:cubicBezTo>
                      <a:pt x="7" y="1"/>
                      <a:pt x="7" y="1"/>
                      <a:pt x="7" y="1"/>
                    </a:cubicBezTo>
                    <a:cubicBezTo>
                      <a:pt x="6" y="2"/>
                      <a:pt x="6" y="2"/>
                      <a:pt x="6" y="2"/>
                    </a:cubicBezTo>
                    <a:cubicBezTo>
                      <a:pt x="6" y="2"/>
                      <a:pt x="5" y="1"/>
                      <a:pt x="5" y="1"/>
                    </a:cubicBezTo>
                    <a:cubicBezTo>
                      <a:pt x="5" y="0"/>
                      <a:pt x="5" y="0"/>
                      <a:pt x="5" y="0"/>
                    </a:cubicBezTo>
                    <a:cubicBezTo>
                      <a:pt x="4" y="0"/>
                      <a:pt x="4" y="0"/>
                      <a:pt x="4" y="0"/>
                    </a:cubicBezTo>
                    <a:cubicBezTo>
                      <a:pt x="4" y="1"/>
                      <a:pt x="4" y="1"/>
                      <a:pt x="4" y="1"/>
                    </a:cubicBezTo>
                    <a:cubicBezTo>
                      <a:pt x="3" y="1"/>
                      <a:pt x="3" y="1"/>
                      <a:pt x="2" y="2"/>
                    </a:cubicBezTo>
                    <a:cubicBezTo>
                      <a:pt x="1" y="1"/>
                      <a:pt x="1" y="1"/>
                      <a:pt x="1" y="1"/>
                    </a:cubicBezTo>
                    <a:cubicBezTo>
                      <a:pt x="1" y="2"/>
                      <a:pt x="1" y="2"/>
                      <a:pt x="1" y="2"/>
                    </a:cubicBezTo>
                    <a:cubicBezTo>
                      <a:pt x="1" y="3"/>
                      <a:pt x="1" y="3"/>
                      <a:pt x="1" y="3"/>
                    </a:cubicBezTo>
                    <a:cubicBezTo>
                      <a:pt x="1" y="3"/>
                      <a:pt x="1" y="4"/>
                      <a:pt x="1" y="4"/>
                    </a:cubicBezTo>
                    <a:cubicBezTo>
                      <a:pt x="0" y="4"/>
                      <a:pt x="0" y="4"/>
                      <a:pt x="0" y="4"/>
                    </a:cubicBezTo>
                    <a:cubicBezTo>
                      <a:pt x="0" y="5"/>
                      <a:pt x="0" y="5"/>
                      <a:pt x="0" y="5"/>
                    </a:cubicBezTo>
                    <a:cubicBezTo>
                      <a:pt x="1" y="5"/>
                      <a:pt x="1" y="5"/>
                      <a:pt x="1" y="5"/>
                    </a:cubicBezTo>
                    <a:cubicBezTo>
                      <a:pt x="1" y="6"/>
                      <a:pt x="1" y="7"/>
                      <a:pt x="1" y="7"/>
                    </a:cubicBezTo>
                    <a:cubicBezTo>
                      <a:pt x="1" y="7"/>
                      <a:pt x="1" y="7"/>
                      <a:pt x="1" y="7"/>
                    </a:cubicBezTo>
                    <a:cubicBezTo>
                      <a:pt x="1" y="8"/>
                      <a:pt x="1" y="8"/>
                      <a:pt x="1" y="8"/>
                    </a:cubicBezTo>
                    <a:cubicBezTo>
                      <a:pt x="2" y="7"/>
                      <a:pt x="2" y="7"/>
                      <a:pt x="2" y="7"/>
                    </a:cubicBezTo>
                    <a:cubicBezTo>
                      <a:pt x="3" y="8"/>
                      <a:pt x="3" y="8"/>
                      <a:pt x="4" y="8"/>
                    </a:cubicBezTo>
                    <a:cubicBezTo>
                      <a:pt x="4" y="9"/>
                      <a:pt x="4" y="9"/>
                      <a:pt x="4" y="9"/>
                    </a:cubicBezTo>
                    <a:cubicBezTo>
                      <a:pt x="5" y="9"/>
                      <a:pt x="5" y="9"/>
                      <a:pt x="5" y="9"/>
                    </a:cubicBezTo>
                    <a:cubicBezTo>
                      <a:pt x="5" y="8"/>
                      <a:pt x="5" y="8"/>
                      <a:pt x="5" y="8"/>
                    </a:cubicBezTo>
                    <a:cubicBezTo>
                      <a:pt x="5" y="8"/>
                      <a:pt x="6" y="8"/>
                      <a:pt x="6" y="8"/>
                    </a:cubicBezTo>
                    <a:cubicBezTo>
                      <a:pt x="7" y="8"/>
                      <a:pt x="7" y="8"/>
                      <a:pt x="7" y="8"/>
                    </a:cubicBezTo>
                    <a:cubicBezTo>
                      <a:pt x="7" y="7"/>
                      <a:pt x="7" y="7"/>
                      <a:pt x="7" y="7"/>
                    </a:cubicBezTo>
                    <a:cubicBezTo>
                      <a:pt x="7" y="7"/>
                      <a:pt x="7" y="7"/>
                      <a:pt x="7" y="7"/>
                    </a:cubicBezTo>
                    <a:cubicBezTo>
                      <a:pt x="8" y="6"/>
                      <a:pt x="8" y="6"/>
                      <a:pt x="8" y="5"/>
                    </a:cubicBezTo>
                    <a:cubicBezTo>
                      <a:pt x="9" y="5"/>
                      <a:pt x="9" y="5"/>
                      <a:pt x="9" y="5"/>
                    </a:cubicBezTo>
                    <a:cubicBezTo>
                      <a:pt x="9" y="4"/>
                      <a:pt x="9" y="4"/>
                      <a:pt x="9" y="4"/>
                    </a:cubicBezTo>
                    <a:cubicBezTo>
                      <a:pt x="8" y="4"/>
                      <a:pt x="8" y="4"/>
                      <a:pt x="8" y="4"/>
                    </a:cubicBezTo>
                    <a:cubicBezTo>
                      <a:pt x="8" y="4"/>
                      <a:pt x="8" y="3"/>
                      <a:pt x="7" y="2"/>
                    </a:cubicBezTo>
                    <a:lnTo>
                      <a:pt x="8" y="2"/>
                    </a:lnTo>
                    <a:close/>
                    <a:moveTo>
                      <a:pt x="6" y="6"/>
                    </a:moveTo>
                    <a:cubicBezTo>
                      <a:pt x="5" y="7"/>
                      <a:pt x="4" y="7"/>
                      <a:pt x="3" y="6"/>
                    </a:cubicBezTo>
                    <a:cubicBezTo>
                      <a:pt x="2" y="5"/>
                      <a:pt x="2" y="4"/>
                      <a:pt x="3" y="3"/>
                    </a:cubicBezTo>
                    <a:cubicBezTo>
                      <a:pt x="4" y="3"/>
                      <a:pt x="5" y="3"/>
                      <a:pt x="6" y="4"/>
                    </a:cubicBezTo>
                    <a:cubicBezTo>
                      <a:pt x="6" y="4"/>
                      <a:pt x="6" y="5"/>
                      <a:pt x="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75" name="Freeform 168">
                <a:extLst>
                  <a:ext uri="{FF2B5EF4-FFF2-40B4-BE49-F238E27FC236}">
                    <a16:creationId xmlns:a16="http://schemas.microsoft.com/office/drawing/2014/main" id="{6A7A50C0-EACF-45D2-8BD3-65CD8F72E6F9}"/>
                  </a:ext>
                </a:extLst>
              </p:cNvPr>
              <p:cNvSpPr>
                <a:spLocks noEditPoints="1"/>
              </p:cNvSpPr>
              <p:nvPr/>
            </p:nvSpPr>
            <p:spPr bwMode="auto">
              <a:xfrm>
                <a:off x="1520809" y="5721313"/>
                <a:ext cx="57148" cy="57151"/>
              </a:xfrm>
              <a:custGeom>
                <a:avLst/>
                <a:gdLst>
                  <a:gd name="T0" fmla="*/ 12 w 14"/>
                  <a:gd name="T1" fmla="*/ 3 h 14"/>
                  <a:gd name="T2" fmla="*/ 11 w 14"/>
                  <a:gd name="T3" fmla="*/ 2 h 14"/>
                  <a:gd name="T4" fmla="*/ 11 w 14"/>
                  <a:gd name="T5" fmla="*/ 3 h 14"/>
                  <a:gd name="T6" fmla="*/ 8 w 14"/>
                  <a:gd name="T7" fmla="*/ 2 h 14"/>
                  <a:gd name="T8" fmla="*/ 8 w 14"/>
                  <a:gd name="T9" fmla="*/ 0 h 14"/>
                  <a:gd name="T10" fmla="*/ 7 w 14"/>
                  <a:gd name="T11" fmla="*/ 0 h 14"/>
                  <a:gd name="T12" fmla="*/ 6 w 14"/>
                  <a:gd name="T13" fmla="*/ 2 h 14"/>
                  <a:gd name="T14" fmla="*/ 4 w 14"/>
                  <a:gd name="T15" fmla="*/ 3 h 14"/>
                  <a:gd name="T16" fmla="*/ 3 w 14"/>
                  <a:gd name="T17" fmla="*/ 2 h 14"/>
                  <a:gd name="T18" fmla="*/ 2 w 14"/>
                  <a:gd name="T19" fmla="*/ 3 h 14"/>
                  <a:gd name="T20" fmla="*/ 3 w 14"/>
                  <a:gd name="T21" fmla="*/ 4 h 14"/>
                  <a:gd name="T22" fmla="*/ 2 w 14"/>
                  <a:gd name="T23" fmla="*/ 6 h 14"/>
                  <a:gd name="T24" fmla="*/ 0 w 14"/>
                  <a:gd name="T25" fmla="*/ 6 h 14"/>
                  <a:gd name="T26" fmla="*/ 0 w 14"/>
                  <a:gd name="T27" fmla="*/ 8 h 14"/>
                  <a:gd name="T28" fmla="*/ 2 w 14"/>
                  <a:gd name="T29" fmla="*/ 8 h 14"/>
                  <a:gd name="T30" fmla="*/ 3 w 14"/>
                  <a:gd name="T31" fmla="*/ 10 h 14"/>
                  <a:gd name="T32" fmla="*/ 2 w 14"/>
                  <a:gd name="T33" fmla="*/ 11 h 14"/>
                  <a:gd name="T34" fmla="*/ 3 w 14"/>
                  <a:gd name="T35" fmla="*/ 12 h 14"/>
                  <a:gd name="T36" fmla="*/ 4 w 14"/>
                  <a:gd name="T37" fmla="*/ 11 h 14"/>
                  <a:gd name="T38" fmla="*/ 6 w 14"/>
                  <a:gd name="T39" fmla="*/ 13 h 14"/>
                  <a:gd name="T40" fmla="*/ 6 w 14"/>
                  <a:gd name="T41" fmla="*/ 14 h 14"/>
                  <a:gd name="T42" fmla="*/ 8 w 14"/>
                  <a:gd name="T43" fmla="*/ 14 h 14"/>
                  <a:gd name="T44" fmla="*/ 8 w 14"/>
                  <a:gd name="T45" fmla="*/ 13 h 14"/>
                  <a:gd name="T46" fmla="*/ 11 w 14"/>
                  <a:gd name="T47" fmla="*/ 12 h 14"/>
                  <a:gd name="T48" fmla="*/ 11 w 14"/>
                  <a:gd name="T49" fmla="*/ 12 h 14"/>
                  <a:gd name="T50" fmla="*/ 12 w 14"/>
                  <a:gd name="T51" fmla="*/ 11 h 14"/>
                  <a:gd name="T52" fmla="*/ 12 w 14"/>
                  <a:gd name="T53" fmla="*/ 11 h 14"/>
                  <a:gd name="T54" fmla="*/ 13 w 14"/>
                  <a:gd name="T55" fmla="*/ 8 h 14"/>
                  <a:gd name="T56" fmla="*/ 14 w 14"/>
                  <a:gd name="T57" fmla="*/ 8 h 14"/>
                  <a:gd name="T58" fmla="*/ 14 w 14"/>
                  <a:gd name="T59" fmla="*/ 6 h 14"/>
                  <a:gd name="T60" fmla="*/ 13 w 14"/>
                  <a:gd name="T61" fmla="*/ 6 h 14"/>
                  <a:gd name="T62" fmla="*/ 12 w 14"/>
                  <a:gd name="T63" fmla="*/ 4 h 14"/>
                  <a:gd name="T64" fmla="*/ 12 w 14"/>
                  <a:gd name="T65" fmla="*/ 3 h 14"/>
                  <a:gd name="T66" fmla="*/ 9 w 14"/>
                  <a:gd name="T67" fmla="*/ 9 h 14"/>
                  <a:gd name="T68" fmla="*/ 5 w 14"/>
                  <a:gd name="T69" fmla="*/ 9 h 14"/>
                  <a:gd name="T70" fmla="*/ 5 w 14"/>
                  <a:gd name="T71" fmla="*/ 5 h 14"/>
                  <a:gd name="T72" fmla="*/ 9 w 14"/>
                  <a:gd name="T73" fmla="*/ 5 h 14"/>
                  <a:gd name="T74" fmla="*/ 9 w 14"/>
                  <a:gd name="T7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14">
                    <a:moveTo>
                      <a:pt x="12" y="3"/>
                    </a:moveTo>
                    <a:cubicBezTo>
                      <a:pt x="11" y="2"/>
                      <a:pt x="11" y="2"/>
                      <a:pt x="11" y="2"/>
                    </a:cubicBezTo>
                    <a:cubicBezTo>
                      <a:pt x="11" y="3"/>
                      <a:pt x="11" y="3"/>
                      <a:pt x="11" y="3"/>
                    </a:cubicBezTo>
                    <a:cubicBezTo>
                      <a:pt x="10" y="3"/>
                      <a:pt x="9" y="2"/>
                      <a:pt x="8" y="2"/>
                    </a:cubicBezTo>
                    <a:cubicBezTo>
                      <a:pt x="8" y="0"/>
                      <a:pt x="8" y="0"/>
                      <a:pt x="8" y="0"/>
                    </a:cubicBezTo>
                    <a:cubicBezTo>
                      <a:pt x="7" y="0"/>
                      <a:pt x="7" y="0"/>
                      <a:pt x="7" y="0"/>
                    </a:cubicBezTo>
                    <a:cubicBezTo>
                      <a:pt x="6" y="2"/>
                      <a:pt x="6" y="2"/>
                      <a:pt x="6" y="2"/>
                    </a:cubicBezTo>
                    <a:cubicBezTo>
                      <a:pt x="6" y="2"/>
                      <a:pt x="5" y="2"/>
                      <a:pt x="4" y="3"/>
                    </a:cubicBezTo>
                    <a:cubicBezTo>
                      <a:pt x="3" y="2"/>
                      <a:pt x="3" y="2"/>
                      <a:pt x="3" y="2"/>
                    </a:cubicBezTo>
                    <a:cubicBezTo>
                      <a:pt x="2" y="3"/>
                      <a:pt x="2" y="3"/>
                      <a:pt x="2" y="3"/>
                    </a:cubicBezTo>
                    <a:cubicBezTo>
                      <a:pt x="3" y="4"/>
                      <a:pt x="3" y="4"/>
                      <a:pt x="3" y="4"/>
                    </a:cubicBezTo>
                    <a:cubicBezTo>
                      <a:pt x="2" y="5"/>
                      <a:pt x="2" y="5"/>
                      <a:pt x="2" y="6"/>
                    </a:cubicBezTo>
                    <a:cubicBezTo>
                      <a:pt x="0" y="6"/>
                      <a:pt x="0" y="6"/>
                      <a:pt x="0" y="6"/>
                    </a:cubicBezTo>
                    <a:cubicBezTo>
                      <a:pt x="0" y="8"/>
                      <a:pt x="0" y="8"/>
                      <a:pt x="0" y="8"/>
                    </a:cubicBezTo>
                    <a:cubicBezTo>
                      <a:pt x="2" y="8"/>
                      <a:pt x="2" y="8"/>
                      <a:pt x="2" y="8"/>
                    </a:cubicBezTo>
                    <a:cubicBezTo>
                      <a:pt x="2" y="9"/>
                      <a:pt x="3" y="10"/>
                      <a:pt x="3" y="10"/>
                    </a:cubicBezTo>
                    <a:cubicBezTo>
                      <a:pt x="2" y="11"/>
                      <a:pt x="2" y="11"/>
                      <a:pt x="2" y="11"/>
                    </a:cubicBezTo>
                    <a:cubicBezTo>
                      <a:pt x="3" y="12"/>
                      <a:pt x="3" y="12"/>
                      <a:pt x="3" y="12"/>
                    </a:cubicBezTo>
                    <a:cubicBezTo>
                      <a:pt x="4" y="11"/>
                      <a:pt x="4" y="11"/>
                      <a:pt x="4" y="11"/>
                    </a:cubicBezTo>
                    <a:cubicBezTo>
                      <a:pt x="5" y="12"/>
                      <a:pt x="5" y="12"/>
                      <a:pt x="6" y="13"/>
                    </a:cubicBezTo>
                    <a:cubicBezTo>
                      <a:pt x="6" y="14"/>
                      <a:pt x="6" y="14"/>
                      <a:pt x="6" y="14"/>
                    </a:cubicBezTo>
                    <a:cubicBezTo>
                      <a:pt x="8" y="14"/>
                      <a:pt x="8" y="14"/>
                      <a:pt x="8" y="14"/>
                    </a:cubicBezTo>
                    <a:cubicBezTo>
                      <a:pt x="8" y="13"/>
                      <a:pt x="8" y="13"/>
                      <a:pt x="8" y="13"/>
                    </a:cubicBezTo>
                    <a:cubicBezTo>
                      <a:pt x="9" y="13"/>
                      <a:pt x="9" y="13"/>
                      <a:pt x="11" y="12"/>
                    </a:cubicBezTo>
                    <a:cubicBezTo>
                      <a:pt x="11" y="12"/>
                      <a:pt x="11" y="12"/>
                      <a:pt x="11" y="12"/>
                    </a:cubicBezTo>
                    <a:cubicBezTo>
                      <a:pt x="12" y="11"/>
                      <a:pt x="12" y="11"/>
                      <a:pt x="12" y="11"/>
                    </a:cubicBezTo>
                    <a:cubicBezTo>
                      <a:pt x="12" y="11"/>
                      <a:pt x="12" y="11"/>
                      <a:pt x="12" y="11"/>
                    </a:cubicBezTo>
                    <a:cubicBezTo>
                      <a:pt x="13" y="10"/>
                      <a:pt x="13" y="9"/>
                      <a:pt x="13" y="8"/>
                    </a:cubicBezTo>
                    <a:cubicBezTo>
                      <a:pt x="14" y="8"/>
                      <a:pt x="14" y="8"/>
                      <a:pt x="14" y="8"/>
                    </a:cubicBezTo>
                    <a:cubicBezTo>
                      <a:pt x="14" y="6"/>
                      <a:pt x="14" y="6"/>
                      <a:pt x="14" y="6"/>
                    </a:cubicBezTo>
                    <a:cubicBezTo>
                      <a:pt x="13" y="6"/>
                      <a:pt x="13" y="6"/>
                      <a:pt x="13" y="6"/>
                    </a:cubicBezTo>
                    <a:cubicBezTo>
                      <a:pt x="13" y="5"/>
                      <a:pt x="12" y="5"/>
                      <a:pt x="12" y="4"/>
                    </a:cubicBezTo>
                    <a:lnTo>
                      <a:pt x="12" y="3"/>
                    </a:lnTo>
                    <a:close/>
                    <a:moveTo>
                      <a:pt x="9" y="9"/>
                    </a:moveTo>
                    <a:cubicBezTo>
                      <a:pt x="8" y="10"/>
                      <a:pt x="6" y="10"/>
                      <a:pt x="5" y="9"/>
                    </a:cubicBezTo>
                    <a:cubicBezTo>
                      <a:pt x="4" y="8"/>
                      <a:pt x="4" y="6"/>
                      <a:pt x="5" y="5"/>
                    </a:cubicBezTo>
                    <a:cubicBezTo>
                      <a:pt x="7" y="4"/>
                      <a:pt x="8" y="4"/>
                      <a:pt x="9" y="5"/>
                    </a:cubicBezTo>
                    <a:cubicBezTo>
                      <a:pt x="10" y="6"/>
                      <a:pt x="10"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76" name="Freeform 169">
                <a:extLst>
                  <a:ext uri="{FF2B5EF4-FFF2-40B4-BE49-F238E27FC236}">
                    <a16:creationId xmlns:a16="http://schemas.microsoft.com/office/drawing/2014/main" id="{AA631AE3-4CED-46AB-BD53-52FAACFA0257}"/>
                  </a:ext>
                </a:extLst>
              </p:cNvPr>
              <p:cNvSpPr>
                <a:spLocks noEditPoints="1"/>
              </p:cNvSpPr>
              <p:nvPr/>
            </p:nvSpPr>
            <p:spPr bwMode="auto">
              <a:xfrm>
                <a:off x="1371587" y="5654640"/>
                <a:ext cx="152398" cy="149224"/>
              </a:xfrm>
              <a:custGeom>
                <a:avLst/>
                <a:gdLst>
                  <a:gd name="T0" fmla="*/ 37 w 37"/>
                  <a:gd name="T1" fmla="*/ 21 h 36"/>
                  <a:gd name="T2" fmla="*/ 33 w 37"/>
                  <a:gd name="T3" fmla="*/ 18 h 36"/>
                  <a:gd name="T4" fmla="*/ 37 w 37"/>
                  <a:gd name="T5" fmla="*/ 16 h 36"/>
                  <a:gd name="T6" fmla="*/ 33 w 37"/>
                  <a:gd name="T7" fmla="*/ 14 h 36"/>
                  <a:gd name="T8" fmla="*/ 35 w 37"/>
                  <a:gd name="T9" fmla="*/ 10 h 36"/>
                  <a:gd name="T10" fmla="*/ 31 w 37"/>
                  <a:gd name="T11" fmla="*/ 9 h 36"/>
                  <a:gd name="T12" fmla="*/ 31 w 37"/>
                  <a:gd name="T13" fmla="*/ 5 h 36"/>
                  <a:gd name="T14" fmla="*/ 27 w 37"/>
                  <a:gd name="T15" fmla="*/ 6 h 36"/>
                  <a:gd name="T16" fmla="*/ 26 w 37"/>
                  <a:gd name="T17" fmla="*/ 1 h 36"/>
                  <a:gd name="T18" fmla="*/ 22 w 37"/>
                  <a:gd name="T19" fmla="*/ 4 h 36"/>
                  <a:gd name="T20" fmla="*/ 19 w 37"/>
                  <a:gd name="T21" fmla="*/ 0 h 36"/>
                  <a:gd name="T22" fmla="*/ 17 w 37"/>
                  <a:gd name="T23" fmla="*/ 3 h 36"/>
                  <a:gd name="T24" fmla="*/ 13 w 37"/>
                  <a:gd name="T25" fmla="*/ 0 h 36"/>
                  <a:gd name="T26" fmla="*/ 12 w 37"/>
                  <a:gd name="T27" fmla="*/ 5 h 36"/>
                  <a:gd name="T28" fmla="*/ 7 w 37"/>
                  <a:gd name="T29" fmla="*/ 3 h 36"/>
                  <a:gd name="T30" fmla="*/ 8 w 37"/>
                  <a:gd name="T31" fmla="*/ 8 h 36"/>
                  <a:gd name="T32" fmla="*/ 3 w 37"/>
                  <a:gd name="T33" fmla="*/ 8 h 36"/>
                  <a:gd name="T34" fmla="*/ 5 w 37"/>
                  <a:gd name="T35" fmla="*/ 12 h 36"/>
                  <a:gd name="T36" fmla="*/ 1 w 37"/>
                  <a:gd name="T37" fmla="*/ 14 h 36"/>
                  <a:gd name="T38" fmla="*/ 4 w 37"/>
                  <a:gd name="T39" fmla="*/ 17 h 36"/>
                  <a:gd name="T40" fmla="*/ 4 w 37"/>
                  <a:gd name="T41" fmla="*/ 19 h 36"/>
                  <a:gd name="T42" fmla="*/ 0 w 37"/>
                  <a:gd name="T43" fmla="*/ 22 h 36"/>
                  <a:gd name="T44" fmla="*/ 5 w 37"/>
                  <a:gd name="T45" fmla="*/ 24 h 36"/>
                  <a:gd name="T46" fmla="*/ 3 w 37"/>
                  <a:gd name="T47" fmla="*/ 28 h 36"/>
                  <a:gd name="T48" fmla="*/ 8 w 37"/>
                  <a:gd name="T49" fmla="*/ 28 h 36"/>
                  <a:gd name="T50" fmla="*/ 7 w 37"/>
                  <a:gd name="T51" fmla="*/ 32 h 36"/>
                  <a:gd name="T52" fmla="*/ 12 w 37"/>
                  <a:gd name="T53" fmla="*/ 31 h 36"/>
                  <a:gd name="T54" fmla="*/ 13 w 37"/>
                  <a:gd name="T55" fmla="*/ 35 h 36"/>
                  <a:gd name="T56" fmla="*/ 17 w 37"/>
                  <a:gd name="T57" fmla="*/ 33 h 36"/>
                  <a:gd name="T58" fmla="*/ 19 w 37"/>
                  <a:gd name="T59" fmla="*/ 36 h 36"/>
                  <a:gd name="T60" fmla="*/ 22 w 37"/>
                  <a:gd name="T61" fmla="*/ 32 h 36"/>
                  <a:gd name="T62" fmla="*/ 25 w 37"/>
                  <a:gd name="T63" fmla="*/ 35 h 36"/>
                  <a:gd name="T64" fmla="*/ 27 w 37"/>
                  <a:gd name="T65" fmla="*/ 30 h 36"/>
                  <a:gd name="T66" fmla="*/ 31 w 37"/>
                  <a:gd name="T67" fmla="*/ 32 h 36"/>
                  <a:gd name="T68" fmla="*/ 31 w 37"/>
                  <a:gd name="T69" fmla="*/ 27 h 36"/>
                  <a:gd name="T70" fmla="*/ 35 w 37"/>
                  <a:gd name="T71" fmla="*/ 27 h 36"/>
                  <a:gd name="T72" fmla="*/ 33 w 37"/>
                  <a:gd name="T73" fmla="*/ 22 h 36"/>
                  <a:gd name="T74" fmla="*/ 18 w 37"/>
                  <a:gd name="T75" fmla="*/ 31 h 36"/>
                  <a:gd name="T76" fmla="*/ 19 w 37"/>
                  <a:gd name="T77" fmla="*/ 5 h 36"/>
                  <a:gd name="T78" fmla="*/ 18 w 37"/>
                  <a:gd name="T79"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36">
                    <a:moveTo>
                      <a:pt x="36" y="22"/>
                    </a:moveTo>
                    <a:cubicBezTo>
                      <a:pt x="37" y="21"/>
                      <a:pt x="37" y="21"/>
                      <a:pt x="37" y="21"/>
                    </a:cubicBezTo>
                    <a:cubicBezTo>
                      <a:pt x="37" y="21"/>
                      <a:pt x="35" y="20"/>
                      <a:pt x="33" y="19"/>
                    </a:cubicBezTo>
                    <a:cubicBezTo>
                      <a:pt x="33" y="19"/>
                      <a:pt x="33" y="19"/>
                      <a:pt x="33" y="18"/>
                    </a:cubicBezTo>
                    <a:cubicBezTo>
                      <a:pt x="33" y="18"/>
                      <a:pt x="33" y="17"/>
                      <a:pt x="33" y="17"/>
                    </a:cubicBezTo>
                    <a:cubicBezTo>
                      <a:pt x="35" y="17"/>
                      <a:pt x="37" y="16"/>
                      <a:pt x="37" y="16"/>
                    </a:cubicBezTo>
                    <a:cubicBezTo>
                      <a:pt x="37" y="14"/>
                      <a:pt x="37" y="14"/>
                      <a:pt x="37" y="14"/>
                    </a:cubicBezTo>
                    <a:cubicBezTo>
                      <a:pt x="37" y="14"/>
                      <a:pt x="34" y="14"/>
                      <a:pt x="33" y="14"/>
                    </a:cubicBezTo>
                    <a:cubicBezTo>
                      <a:pt x="33" y="13"/>
                      <a:pt x="33" y="13"/>
                      <a:pt x="32" y="12"/>
                    </a:cubicBezTo>
                    <a:cubicBezTo>
                      <a:pt x="33" y="11"/>
                      <a:pt x="35" y="10"/>
                      <a:pt x="35" y="10"/>
                    </a:cubicBezTo>
                    <a:cubicBezTo>
                      <a:pt x="34" y="8"/>
                      <a:pt x="34" y="8"/>
                      <a:pt x="34" y="8"/>
                    </a:cubicBezTo>
                    <a:cubicBezTo>
                      <a:pt x="34" y="8"/>
                      <a:pt x="32" y="9"/>
                      <a:pt x="31" y="9"/>
                    </a:cubicBezTo>
                    <a:cubicBezTo>
                      <a:pt x="30" y="9"/>
                      <a:pt x="30" y="8"/>
                      <a:pt x="29" y="8"/>
                    </a:cubicBezTo>
                    <a:cubicBezTo>
                      <a:pt x="30" y="6"/>
                      <a:pt x="31" y="5"/>
                      <a:pt x="31" y="5"/>
                    </a:cubicBezTo>
                    <a:cubicBezTo>
                      <a:pt x="30" y="4"/>
                      <a:pt x="30" y="4"/>
                      <a:pt x="30" y="4"/>
                    </a:cubicBezTo>
                    <a:cubicBezTo>
                      <a:pt x="30" y="4"/>
                      <a:pt x="28" y="5"/>
                      <a:pt x="27" y="6"/>
                    </a:cubicBezTo>
                    <a:cubicBezTo>
                      <a:pt x="26" y="5"/>
                      <a:pt x="26" y="5"/>
                      <a:pt x="25" y="5"/>
                    </a:cubicBezTo>
                    <a:cubicBezTo>
                      <a:pt x="25" y="3"/>
                      <a:pt x="26" y="1"/>
                      <a:pt x="26" y="1"/>
                    </a:cubicBezTo>
                    <a:cubicBezTo>
                      <a:pt x="24" y="1"/>
                      <a:pt x="24" y="1"/>
                      <a:pt x="24" y="1"/>
                    </a:cubicBezTo>
                    <a:cubicBezTo>
                      <a:pt x="24" y="1"/>
                      <a:pt x="23" y="2"/>
                      <a:pt x="22" y="4"/>
                    </a:cubicBezTo>
                    <a:cubicBezTo>
                      <a:pt x="22" y="3"/>
                      <a:pt x="21" y="3"/>
                      <a:pt x="20" y="3"/>
                    </a:cubicBezTo>
                    <a:cubicBezTo>
                      <a:pt x="20" y="2"/>
                      <a:pt x="19" y="0"/>
                      <a:pt x="19" y="0"/>
                    </a:cubicBezTo>
                    <a:cubicBezTo>
                      <a:pt x="18" y="0"/>
                      <a:pt x="18" y="0"/>
                      <a:pt x="18" y="0"/>
                    </a:cubicBezTo>
                    <a:cubicBezTo>
                      <a:pt x="18" y="0"/>
                      <a:pt x="17" y="2"/>
                      <a:pt x="17" y="3"/>
                    </a:cubicBezTo>
                    <a:cubicBezTo>
                      <a:pt x="16" y="3"/>
                      <a:pt x="16" y="3"/>
                      <a:pt x="15" y="4"/>
                    </a:cubicBezTo>
                    <a:cubicBezTo>
                      <a:pt x="14" y="2"/>
                      <a:pt x="13" y="0"/>
                      <a:pt x="13" y="0"/>
                    </a:cubicBezTo>
                    <a:cubicBezTo>
                      <a:pt x="12" y="1"/>
                      <a:pt x="12" y="1"/>
                      <a:pt x="12" y="1"/>
                    </a:cubicBezTo>
                    <a:cubicBezTo>
                      <a:pt x="12" y="1"/>
                      <a:pt x="12" y="3"/>
                      <a:pt x="12" y="5"/>
                    </a:cubicBezTo>
                    <a:cubicBezTo>
                      <a:pt x="11" y="5"/>
                      <a:pt x="11" y="5"/>
                      <a:pt x="10" y="6"/>
                    </a:cubicBezTo>
                    <a:cubicBezTo>
                      <a:pt x="9" y="5"/>
                      <a:pt x="7" y="3"/>
                      <a:pt x="7" y="3"/>
                    </a:cubicBezTo>
                    <a:cubicBezTo>
                      <a:pt x="6" y="4"/>
                      <a:pt x="6" y="4"/>
                      <a:pt x="6" y="4"/>
                    </a:cubicBezTo>
                    <a:cubicBezTo>
                      <a:pt x="6" y="4"/>
                      <a:pt x="7" y="6"/>
                      <a:pt x="8" y="8"/>
                    </a:cubicBezTo>
                    <a:cubicBezTo>
                      <a:pt x="7" y="8"/>
                      <a:pt x="7" y="9"/>
                      <a:pt x="6" y="9"/>
                    </a:cubicBezTo>
                    <a:cubicBezTo>
                      <a:pt x="5" y="9"/>
                      <a:pt x="3" y="8"/>
                      <a:pt x="3" y="8"/>
                    </a:cubicBezTo>
                    <a:cubicBezTo>
                      <a:pt x="2" y="9"/>
                      <a:pt x="2" y="9"/>
                      <a:pt x="2" y="9"/>
                    </a:cubicBezTo>
                    <a:cubicBezTo>
                      <a:pt x="2" y="9"/>
                      <a:pt x="4" y="11"/>
                      <a:pt x="5" y="12"/>
                    </a:cubicBezTo>
                    <a:cubicBezTo>
                      <a:pt x="5" y="12"/>
                      <a:pt x="4" y="13"/>
                      <a:pt x="4" y="14"/>
                    </a:cubicBezTo>
                    <a:cubicBezTo>
                      <a:pt x="3" y="14"/>
                      <a:pt x="1" y="14"/>
                      <a:pt x="1" y="14"/>
                    </a:cubicBezTo>
                    <a:cubicBezTo>
                      <a:pt x="0" y="15"/>
                      <a:pt x="0" y="15"/>
                      <a:pt x="0" y="15"/>
                    </a:cubicBezTo>
                    <a:cubicBezTo>
                      <a:pt x="0" y="15"/>
                      <a:pt x="2" y="16"/>
                      <a:pt x="4" y="17"/>
                    </a:cubicBezTo>
                    <a:cubicBezTo>
                      <a:pt x="4" y="17"/>
                      <a:pt x="4" y="17"/>
                      <a:pt x="4" y="18"/>
                    </a:cubicBezTo>
                    <a:cubicBezTo>
                      <a:pt x="4" y="18"/>
                      <a:pt x="4" y="19"/>
                      <a:pt x="4" y="19"/>
                    </a:cubicBezTo>
                    <a:cubicBezTo>
                      <a:pt x="2" y="19"/>
                      <a:pt x="0" y="20"/>
                      <a:pt x="0" y="20"/>
                    </a:cubicBezTo>
                    <a:cubicBezTo>
                      <a:pt x="0" y="22"/>
                      <a:pt x="0" y="22"/>
                      <a:pt x="0" y="22"/>
                    </a:cubicBezTo>
                    <a:cubicBezTo>
                      <a:pt x="0" y="22"/>
                      <a:pt x="3" y="22"/>
                      <a:pt x="4" y="22"/>
                    </a:cubicBezTo>
                    <a:cubicBezTo>
                      <a:pt x="4" y="23"/>
                      <a:pt x="4" y="23"/>
                      <a:pt x="5" y="24"/>
                    </a:cubicBezTo>
                    <a:cubicBezTo>
                      <a:pt x="4" y="25"/>
                      <a:pt x="2" y="26"/>
                      <a:pt x="2" y="26"/>
                    </a:cubicBezTo>
                    <a:cubicBezTo>
                      <a:pt x="3" y="28"/>
                      <a:pt x="3" y="28"/>
                      <a:pt x="3" y="28"/>
                    </a:cubicBezTo>
                    <a:cubicBezTo>
                      <a:pt x="3" y="28"/>
                      <a:pt x="5" y="27"/>
                      <a:pt x="6" y="27"/>
                    </a:cubicBezTo>
                    <a:cubicBezTo>
                      <a:pt x="7" y="27"/>
                      <a:pt x="7" y="28"/>
                      <a:pt x="8" y="28"/>
                    </a:cubicBezTo>
                    <a:cubicBezTo>
                      <a:pt x="7" y="30"/>
                      <a:pt x="6" y="31"/>
                      <a:pt x="6" y="31"/>
                    </a:cubicBezTo>
                    <a:cubicBezTo>
                      <a:pt x="7" y="32"/>
                      <a:pt x="7" y="32"/>
                      <a:pt x="7" y="32"/>
                    </a:cubicBezTo>
                    <a:cubicBezTo>
                      <a:pt x="7" y="32"/>
                      <a:pt x="9" y="31"/>
                      <a:pt x="10" y="30"/>
                    </a:cubicBezTo>
                    <a:cubicBezTo>
                      <a:pt x="11" y="31"/>
                      <a:pt x="11" y="31"/>
                      <a:pt x="12" y="31"/>
                    </a:cubicBezTo>
                    <a:cubicBezTo>
                      <a:pt x="12" y="33"/>
                      <a:pt x="11" y="35"/>
                      <a:pt x="11" y="35"/>
                    </a:cubicBezTo>
                    <a:cubicBezTo>
                      <a:pt x="13" y="35"/>
                      <a:pt x="13" y="35"/>
                      <a:pt x="13" y="35"/>
                    </a:cubicBezTo>
                    <a:cubicBezTo>
                      <a:pt x="13" y="35"/>
                      <a:pt x="14" y="34"/>
                      <a:pt x="15" y="32"/>
                    </a:cubicBezTo>
                    <a:cubicBezTo>
                      <a:pt x="15" y="33"/>
                      <a:pt x="16" y="33"/>
                      <a:pt x="17" y="33"/>
                    </a:cubicBezTo>
                    <a:cubicBezTo>
                      <a:pt x="17" y="34"/>
                      <a:pt x="17" y="36"/>
                      <a:pt x="17" y="36"/>
                    </a:cubicBezTo>
                    <a:cubicBezTo>
                      <a:pt x="19" y="36"/>
                      <a:pt x="19" y="36"/>
                      <a:pt x="19" y="36"/>
                    </a:cubicBezTo>
                    <a:cubicBezTo>
                      <a:pt x="19" y="36"/>
                      <a:pt x="20" y="34"/>
                      <a:pt x="20" y="33"/>
                    </a:cubicBezTo>
                    <a:cubicBezTo>
                      <a:pt x="21" y="33"/>
                      <a:pt x="21" y="33"/>
                      <a:pt x="22" y="32"/>
                    </a:cubicBezTo>
                    <a:cubicBezTo>
                      <a:pt x="23" y="34"/>
                      <a:pt x="24" y="36"/>
                      <a:pt x="24" y="36"/>
                    </a:cubicBezTo>
                    <a:cubicBezTo>
                      <a:pt x="25" y="35"/>
                      <a:pt x="25" y="35"/>
                      <a:pt x="25" y="35"/>
                    </a:cubicBezTo>
                    <a:cubicBezTo>
                      <a:pt x="25" y="35"/>
                      <a:pt x="25" y="33"/>
                      <a:pt x="25" y="31"/>
                    </a:cubicBezTo>
                    <a:cubicBezTo>
                      <a:pt x="26" y="31"/>
                      <a:pt x="26" y="31"/>
                      <a:pt x="27" y="30"/>
                    </a:cubicBezTo>
                    <a:cubicBezTo>
                      <a:pt x="28" y="31"/>
                      <a:pt x="30" y="33"/>
                      <a:pt x="30" y="33"/>
                    </a:cubicBezTo>
                    <a:cubicBezTo>
                      <a:pt x="31" y="32"/>
                      <a:pt x="31" y="32"/>
                      <a:pt x="31" y="32"/>
                    </a:cubicBezTo>
                    <a:cubicBezTo>
                      <a:pt x="31" y="32"/>
                      <a:pt x="30" y="30"/>
                      <a:pt x="29" y="28"/>
                    </a:cubicBezTo>
                    <a:cubicBezTo>
                      <a:pt x="30" y="28"/>
                      <a:pt x="30" y="27"/>
                      <a:pt x="31" y="27"/>
                    </a:cubicBezTo>
                    <a:cubicBezTo>
                      <a:pt x="32" y="27"/>
                      <a:pt x="34" y="28"/>
                      <a:pt x="34" y="28"/>
                    </a:cubicBezTo>
                    <a:cubicBezTo>
                      <a:pt x="35" y="27"/>
                      <a:pt x="35" y="27"/>
                      <a:pt x="35" y="27"/>
                    </a:cubicBezTo>
                    <a:cubicBezTo>
                      <a:pt x="35" y="27"/>
                      <a:pt x="33" y="25"/>
                      <a:pt x="32" y="24"/>
                    </a:cubicBezTo>
                    <a:cubicBezTo>
                      <a:pt x="32" y="24"/>
                      <a:pt x="33" y="23"/>
                      <a:pt x="33" y="22"/>
                    </a:cubicBezTo>
                    <a:cubicBezTo>
                      <a:pt x="34" y="22"/>
                      <a:pt x="36" y="22"/>
                      <a:pt x="36" y="22"/>
                    </a:cubicBezTo>
                    <a:close/>
                    <a:moveTo>
                      <a:pt x="18" y="31"/>
                    </a:moveTo>
                    <a:cubicBezTo>
                      <a:pt x="11" y="31"/>
                      <a:pt x="6" y="25"/>
                      <a:pt x="6" y="18"/>
                    </a:cubicBezTo>
                    <a:cubicBezTo>
                      <a:pt x="6" y="11"/>
                      <a:pt x="12" y="5"/>
                      <a:pt x="19" y="5"/>
                    </a:cubicBezTo>
                    <a:cubicBezTo>
                      <a:pt x="26" y="5"/>
                      <a:pt x="31" y="11"/>
                      <a:pt x="31" y="18"/>
                    </a:cubicBezTo>
                    <a:cubicBezTo>
                      <a:pt x="31" y="25"/>
                      <a:pt x="25" y="31"/>
                      <a:pt x="18"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77" name="Freeform 170">
                <a:extLst>
                  <a:ext uri="{FF2B5EF4-FFF2-40B4-BE49-F238E27FC236}">
                    <a16:creationId xmlns:a16="http://schemas.microsoft.com/office/drawing/2014/main" id="{B47BB4D5-FD33-4602-B2D4-186E173056AB}"/>
                  </a:ext>
                </a:extLst>
              </p:cNvPr>
              <p:cNvSpPr>
                <a:spLocks noEditPoints="1"/>
              </p:cNvSpPr>
              <p:nvPr/>
            </p:nvSpPr>
            <p:spPr bwMode="auto">
              <a:xfrm>
                <a:off x="1400176" y="5678488"/>
                <a:ext cx="95248" cy="100013"/>
              </a:xfrm>
              <a:custGeom>
                <a:avLst/>
                <a:gdLst>
                  <a:gd name="T0" fmla="*/ 11 w 23"/>
                  <a:gd name="T1" fmla="*/ 24 h 24"/>
                  <a:gd name="T2" fmla="*/ 3 w 23"/>
                  <a:gd name="T3" fmla="*/ 20 h 24"/>
                  <a:gd name="T4" fmla="*/ 0 w 23"/>
                  <a:gd name="T5" fmla="*/ 12 h 24"/>
                  <a:gd name="T6" fmla="*/ 3 w 23"/>
                  <a:gd name="T7" fmla="*/ 4 h 24"/>
                  <a:gd name="T8" fmla="*/ 12 w 23"/>
                  <a:gd name="T9" fmla="*/ 0 h 24"/>
                  <a:gd name="T10" fmla="*/ 20 w 23"/>
                  <a:gd name="T11" fmla="*/ 4 h 24"/>
                  <a:gd name="T12" fmla="*/ 23 w 23"/>
                  <a:gd name="T13" fmla="*/ 12 h 24"/>
                  <a:gd name="T14" fmla="*/ 20 w 23"/>
                  <a:gd name="T15" fmla="*/ 20 h 24"/>
                  <a:gd name="T16" fmla="*/ 11 w 23"/>
                  <a:gd name="T17" fmla="*/ 24 h 24"/>
                  <a:gd name="T18" fmla="*/ 12 w 23"/>
                  <a:gd name="T19" fmla="*/ 1 h 24"/>
                  <a:gd name="T20" fmla="*/ 0 w 23"/>
                  <a:gd name="T21" fmla="*/ 12 h 24"/>
                  <a:gd name="T22" fmla="*/ 11 w 23"/>
                  <a:gd name="T23" fmla="*/ 23 h 24"/>
                  <a:gd name="T24" fmla="*/ 23 w 23"/>
                  <a:gd name="T25" fmla="*/ 12 h 24"/>
                  <a:gd name="T26" fmla="*/ 12 w 23"/>
                  <a:gd name="T27"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4">
                    <a:moveTo>
                      <a:pt x="11" y="24"/>
                    </a:moveTo>
                    <a:cubicBezTo>
                      <a:pt x="8" y="24"/>
                      <a:pt x="5" y="22"/>
                      <a:pt x="3" y="20"/>
                    </a:cubicBezTo>
                    <a:cubicBezTo>
                      <a:pt x="1" y="18"/>
                      <a:pt x="0" y="15"/>
                      <a:pt x="0" y="12"/>
                    </a:cubicBezTo>
                    <a:cubicBezTo>
                      <a:pt x="0" y="9"/>
                      <a:pt x="1" y="6"/>
                      <a:pt x="3" y="4"/>
                    </a:cubicBezTo>
                    <a:cubicBezTo>
                      <a:pt x="6" y="1"/>
                      <a:pt x="8" y="0"/>
                      <a:pt x="12" y="0"/>
                    </a:cubicBezTo>
                    <a:cubicBezTo>
                      <a:pt x="15" y="0"/>
                      <a:pt x="18" y="2"/>
                      <a:pt x="20" y="4"/>
                    </a:cubicBezTo>
                    <a:cubicBezTo>
                      <a:pt x="22" y="6"/>
                      <a:pt x="23" y="9"/>
                      <a:pt x="23" y="12"/>
                    </a:cubicBezTo>
                    <a:cubicBezTo>
                      <a:pt x="23" y="15"/>
                      <a:pt x="22" y="18"/>
                      <a:pt x="20" y="20"/>
                    </a:cubicBezTo>
                    <a:cubicBezTo>
                      <a:pt x="17" y="23"/>
                      <a:pt x="15" y="24"/>
                      <a:pt x="11" y="24"/>
                    </a:cubicBezTo>
                    <a:close/>
                    <a:moveTo>
                      <a:pt x="12" y="1"/>
                    </a:moveTo>
                    <a:cubicBezTo>
                      <a:pt x="5" y="0"/>
                      <a:pt x="0" y="6"/>
                      <a:pt x="0" y="12"/>
                    </a:cubicBezTo>
                    <a:cubicBezTo>
                      <a:pt x="0" y="18"/>
                      <a:pt x="5" y="23"/>
                      <a:pt x="11" y="23"/>
                    </a:cubicBezTo>
                    <a:cubicBezTo>
                      <a:pt x="18" y="24"/>
                      <a:pt x="23" y="18"/>
                      <a:pt x="23" y="12"/>
                    </a:cubicBezTo>
                    <a:cubicBezTo>
                      <a:pt x="23" y="6"/>
                      <a:pt x="18" y="1"/>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35" name="组合 134">
              <a:extLst>
                <a:ext uri="{FF2B5EF4-FFF2-40B4-BE49-F238E27FC236}">
                  <a16:creationId xmlns:a16="http://schemas.microsoft.com/office/drawing/2014/main" id="{FA1111C8-D4BC-428E-8E62-0491B97FDA59}"/>
                </a:ext>
              </a:extLst>
            </p:cNvPr>
            <p:cNvGrpSpPr/>
            <p:nvPr/>
          </p:nvGrpSpPr>
          <p:grpSpPr>
            <a:xfrm>
              <a:off x="1604112" y="4269128"/>
              <a:ext cx="105966" cy="229791"/>
              <a:chOff x="2135188" y="5621322"/>
              <a:chExt cx="141288" cy="306404"/>
            </a:xfrm>
            <a:solidFill>
              <a:schemeClr val="bg1"/>
            </a:solidFill>
          </p:grpSpPr>
          <p:sp>
            <p:nvSpPr>
              <p:cNvPr id="166" name="Freeform 171">
                <a:extLst>
                  <a:ext uri="{FF2B5EF4-FFF2-40B4-BE49-F238E27FC236}">
                    <a16:creationId xmlns:a16="http://schemas.microsoft.com/office/drawing/2014/main" id="{E8F9F627-E1AE-4DDF-ABA6-7F3FB7516C56}"/>
                  </a:ext>
                </a:extLst>
              </p:cNvPr>
              <p:cNvSpPr>
                <a:spLocks/>
              </p:cNvSpPr>
              <p:nvPr/>
            </p:nvSpPr>
            <p:spPr bwMode="auto">
              <a:xfrm>
                <a:off x="2135188" y="5700687"/>
                <a:ext cx="141288" cy="57151"/>
              </a:xfrm>
              <a:custGeom>
                <a:avLst/>
                <a:gdLst>
                  <a:gd name="T0" fmla="*/ 34 w 34"/>
                  <a:gd name="T1" fmla="*/ 3 h 14"/>
                  <a:gd name="T2" fmla="*/ 30 w 34"/>
                  <a:gd name="T3" fmla="*/ 0 h 14"/>
                  <a:gd name="T4" fmla="*/ 3 w 34"/>
                  <a:gd name="T5" fmla="*/ 7 h 14"/>
                  <a:gd name="T6" fmla="*/ 0 w 34"/>
                  <a:gd name="T7" fmla="*/ 12 h 14"/>
                  <a:gd name="T8" fmla="*/ 4 w 34"/>
                  <a:gd name="T9" fmla="*/ 14 h 14"/>
                  <a:gd name="T10" fmla="*/ 32 w 34"/>
                  <a:gd name="T11" fmla="*/ 7 h 14"/>
                  <a:gd name="T12" fmla="*/ 34 w 34"/>
                  <a:gd name="T13" fmla="*/ 3 h 14"/>
                </a:gdLst>
                <a:ahLst/>
                <a:cxnLst>
                  <a:cxn ang="0">
                    <a:pos x="T0" y="T1"/>
                  </a:cxn>
                  <a:cxn ang="0">
                    <a:pos x="T2" y="T3"/>
                  </a:cxn>
                  <a:cxn ang="0">
                    <a:pos x="T4" y="T5"/>
                  </a:cxn>
                  <a:cxn ang="0">
                    <a:pos x="T6" y="T7"/>
                  </a:cxn>
                  <a:cxn ang="0">
                    <a:pos x="T8" y="T9"/>
                  </a:cxn>
                  <a:cxn ang="0">
                    <a:pos x="T10" y="T11"/>
                  </a:cxn>
                  <a:cxn ang="0">
                    <a:pos x="T12" y="T13"/>
                  </a:cxn>
                </a:cxnLst>
                <a:rect l="0" t="0" r="r" b="b"/>
                <a:pathLst>
                  <a:path w="34" h="14">
                    <a:moveTo>
                      <a:pt x="34" y="3"/>
                    </a:moveTo>
                    <a:cubicBezTo>
                      <a:pt x="34" y="1"/>
                      <a:pt x="32" y="0"/>
                      <a:pt x="30" y="0"/>
                    </a:cubicBezTo>
                    <a:cubicBezTo>
                      <a:pt x="3" y="7"/>
                      <a:pt x="3" y="7"/>
                      <a:pt x="3" y="7"/>
                    </a:cubicBezTo>
                    <a:cubicBezTo>
                      <a:pt x="1" y="8"/>
                      <a:pt x="0" y="10"/>
                      <a:pt x="0" y="12"/>
                    </a:cubicBezTo>
                    <a:cubicBezTo>
                      <a:pt x="1" y="13"/>
                      <a:pt x="3" y="14"/>
                      <a:pt x="4" y="14"/>
                    </a:cubicBezTo>
                    <a:cubicBezTo>
                      <a:pt x="32" y="7"/>
                      <a:pt x="32" y="7"/>
                      <a:pt x="32" y="7"/>
                    </a:cubicBezTo>
                    <a:cubicBezTo>
                      <a:pt x="33" y="6"/>
                      <a:pt x="34" y="4"/>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67" name="Freeform 172">
                <a:extLst>
                  <a:ext uri="{FF2B5EF4-FFF2-40B4-BE49-F238E27FC236}">
                    <a16:creationId xmlns:a16="http://schemas.microsoft.com/office/drawing/2014/main" id="{05100D25-5374-4C04-900A-96AA0793A6F7}"/>
                  </a:ext>
                </a:extLst>
              </p:cNvPr>
              <p:cNvSpPr>
                <a:spLocks/>
              </p:cNvSpPr>
              <p:nvPr/>
            </p:nvSpPr>
            <p:spPr bwMode="auto">
              <a:xfrm>
                <a:off x="2135188" y="5657824"/>
                <a:ext cx="141288" cy="63499"/>
              </a:xfrm>
              <a:custGeom>
                <a:avLst/>
                <a:gdLst>
                  <a:gd name="T0" fmla="*/ 34 w 34"/>
                  <a:gd name="T1" fmla="*/ 3 h 15"/>
                  <a:gd name="T2" fmla="*/ 30 w 34"/>
                  <a:gd name="T3" fmla="*/ 1 h 15"/>
                  <a:gd name="T4" fmla="*/ 3 w 34"/>
                  <a:gd name="T5" fmla="*/ 8 h 15"/>
                  <a:gd name="T6" fmla="*/ 0 w 34"/>
                  <a:gd name="T7" fmla="*/ 12 h 15"/>
                  <a:gd name="T8" fmla="*/ 4 w 34"/>
                  <a:gd name="T9" fmla="*/ 14 h 15"/>
                  <a:gd name="T10" fmla="*/ 32 w 34"/>
                  <a:gd name="T11" fmla="*/ 7 h 15"/>
                  <a:gd name="T12" fmla="*/ 34 w 3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34" h="15">
                    <a:moveTo>
                      <a:pt x="34" y="3"/>
                    </a:moveTo>
                    <a:cubicBezTo>
                      <a:pt x="34" y="1"/>
                      <a:pt x="32" y="0"/>
                      <a:pt x="30" y="1"/>
                    </a:cubicBezTo>
                    <a:cubicBezTo>
                      <a:pt x="3" y="8"/>
                      <a:pt x="3" y="8"/>
                      <a:pt x="3" y="8"/>
                    </a:cubicBezTo>
                    <a:cubicBezTo>
                      <a:pt x="1" y="8"/>
                      <a:pt x="0" y="10"/>
                      <a:pt x="0" y="12"/>
                    </a:cubicBezTo>
                    <a:cubicBezTo>
                      <a:pt x="1" y="14"/>
                      <a:pt x="3" y="15"/>
                      <a:pt x="4" y="14"/>
                    </a:cubicBezTo>
                    <a:cubicBezTo>
                      <a:pt x="32" y="7"/>
                      <a:pt x="32" y="7"/>
                      <a:pt x="32" y="7"/>
                    </a:cubicBezTo>
                    <a:cubicBezTo>
                      <a:pt x="33" y="7"/>
                      <a:pt x="34" y="5"/>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68" name="Freeform 173">
                <a:extLst>
                  <a:ext uri="{FF2B5EF4-FFF2-40B4-BE49-F238E27FC236}">
                    <a16:creationId xmlns:a16="http://schemas.microsoft.com/office/drawing/2014/main" id="{BE87E2E4-1EE9-40B1-B7C8-AA6ECA6A7C00}"/>
                  </a:ext>
                </a:extLst>
              </p:cNvPr>
              <p:cNvSpPr>
                <a:spLocks/>
              </p:cNvSpPr>
              <p:nvPr/>
            </p:nvSpPr>
            <p:spPr bwMode="auto">
              <a:xfrm>
                <a:off x="2135188" y="5621322"/>
                <a:ext cx="141288" cy="57151"/>
              </a:xfrm>
              <a:custGeom>
                <a:avLst/>
                <a:gdLst>
                  <a:gd name="T0" fmla="*/ 0 w 34"/>
                  <a:gd name="T1" fmla="*/ 11 h 14"/>
                  <a:gd name="T2" fmla="*/ 4 w 34"/>
                  <a:gd name="T3" fmla="*/ 14 h 14"/>
                  <a:gd name="T4" fmla="*/ 32 w 34"/>
                  <a:gd name="T5" fmla="*/ 7 h 14"/>
                  <a:gd name="T6" fmla="*/ 34 w 34"/>
                  <a:gd name="T7" fmla="*/ 3 h 14"/>
                  <a:gd name="T8" fmla="*/ 30 w 34"/>
                  <a:gd name="T9" fmla="*/ 0 h 14"/>
                  <a:gd name="T10" fmla="*/ 3 w 34"/>
                  <a:gd name="T11" fmla="*/ 7 h 14"/>
                  <a:gd name="T12" fmla="*/ 0 w 34"/>
                  <a:gd name="T13" fmla="*/ 11 h 14"/>
                </a:gdLst>
                <a:ahLst/>
                <a:cxnLst>
                  <a:cxn ang="0">
                    <a:pos x="T0" y="T1"/>
                  </a:cxn>
                  <a:cxn ang="0">
                    <a:pos x="T2" y="T3"/>
                  </a:cxn>
                  <a:cxn ang="0">
                    <a:pos x="T4" y="T5"/>
                  </a:cxn>
                  <a:cxn ang="0">
                    <a:pos x="T6" y="T7"/>
                  </a:cxn>
                  <a:cxn ang="0">
                    <a:pos x="T8" y="T9"/>
                  </a:cxn>
                  <a:cxn ang="0">
                    <a:pos x="T10" y="T11"/>
                  </a:cxn>
                  <a:cxn ang="0">
                    <a:pos x="T12" y="T13"/>
                  </a:cxn>
                </a:cxnLst>
                <a:rect l="0" t="0" r="r" b="b"/>
                <a:pathLst>
                  <a:path w="34" h="14">
                    <a:moveTo>
                      <a:pt x="0" y="11"/>
                    </a:moveTo>
                    <a:cubicBezTo>
                      <a:pt x="1" y="13"/>
                      <a:pt x="3" y="14"/>
                      <a:pt x="4" y="14"/>
                    </a:cubicBezTo>
                    <a:cubicBezTo>
                      <a:pt x="32" y="7"/>
                      <a:pt x="32" y="7"/>
                      <a:pt x="32" y="7"/>
                    </a:cubicBezTo>
                    <a:cubicBezTo>
                      <a:pt x="33" y="6"/>
                      <a:pt x="34" y="4"/>
                      <a:pt x="34" y="3"/>
                    </a:cubicBezTo>
                    <a:cubicBezTo>
                      <a:pt x="34" y="1"/>
                      <a:pt x="32" y="0"/>
                      <a:pt x="30" y="0"/>
                    </a:cubicBezTo>
                    <a:cubicBezTo>
                      <a:pt x="3" y="7"/>
                      <a:pt x="3" y="7"/>
                      <a:pt x="3" y="7"/>
                    </a:cubicBezTo>
                    <a:cubicBezTo>
                      <a:pt x="1" y="8"/>
                      <a:pt x="0" y="10"/>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69" name="Freeform 174">
                <a:extLst>
                  <a:ext uri="{FF2B5EF4-FFF2-40B4-BE49-F238E27FC236}">
                    <a16:creationId xmlns:a16="http://schemas.microsoft.com/office/drawing/2014/main" id="{2855410B-0EF5-4332-946E-BB709C0D8FB8}"/>
                  </a:ext>
                </a:extLst>
              </p:cNvPr>
              <p:cNvSpPr>
                <a:spLocks/>
              </p:cNvSpPr>
              <p:nvPr/>
            </p:nvSpPr>
            <p:spPr bwMode="auto">
              <a:xfrm>
                <a:off x="2135188" y="5737204"/>
                <a:ext cx="141288" cy="61912"/>
              </a:xfrm>
              <a:custGeom>
                <a:avLst/>
                <a:gdLst>
                  <a:gd name="T0" fmla="*/ 34 w 34"/>
                  <a:gd name="T1" fmla="*/ 3 h 15"/>
                  <a:gd name="T2" fmla="*/ 30 w 34"/>
                  <a:gd name="T3" fmla="*/ 1 h 15"/>
                  <a:gd name="T4" fmla="*/ 3 w 34"/>
                  <a:gd name="T5" fmla="*/ 8 h 15"/>
                  <a:gd name="T6" fmla="*/ 0 w 34"/>
                  <a:gd name="T7" fmla="*/ 12 h 15"/>
                  <a:gd name="T8" fmla="*/ 4 w 34"/>
                  <a:gd name="T9" fmla="*/ 15 h 15"/>
                  <a:gd name="T10" fmla="*/ 32 w 34"/>
                  <a:gd name="T11" fmla="*/ 7 h 15"/>
                  <a:gd name="T12" fmla="*/ 34 w 3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34" h="15">
                    <a:moveTo>
                      <a:pt x="34" y="3"/>
                    </a:moveTo>
                    <a:cubicBezTo>
                      <a:pt x="34" y="1"/>
                      <a:pt x="32" y="0"/>
                      <a:pt x="30" y="1"/>
                    </a:cubicBezTo>
                    <a:cubicBezTo>
                      <a:pt x="3" y="8"/>
                      <a:pt x="3" y="8"/>
                      <a:pt x="3" y="8"/>
                    </a:cubicBezTo>
                    <a:cubicBezTo>
                      <a:pt x="1" y="8"/>
                      <a:pt x="0" y="10"/>
                      <a:pt x="0" y="12"/>
                    </a:cubicBezTo>
                    <a:cubicBezTo>
                      <a:pt x="1" y="14"/>
                      <a:pt x="3" y="15"/>
                      <a:pt x="4" y="15"/>
                    </a:cubicBezTo>
                    <a:cubicBezTo>
                      <a:pt x="32" y="7"/>
                      <a:pt x="32" y="7"/>
                      <a:pt x="32" y="7"/>
                    </a:cubicBezTo>
                    <a:cubicBezTo>
                      <a:pt x="33" y="7"/>
                      <a:pt x="34" y="5"/>
                      <a:pt x="3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70" name="Freeform 175">
                <a:extLst>
                  <a:ext uri="{FF2B5EF4-FFF2-40B4-BE49-F238E27FC236}">
                    <a16:creationId xmlns:a16="http://schemas.microsoft.com/office/drawing/2014/main" id="{B244B623-6DAE-4DEA-AED7-CD1CB70553AA}"/>
                  </a:ext>
                </a:extLst>
              </p:cNvPr>
              <p:cNvSpPr>
                <a:spLocks/>
              </p:cNvSpPr>
              <p:nvPr/>
            </p:nvSpPr>
            <p:spPr bwMode="auto">
              <a:xfrm>
                <a:off x="2219325" y="5778499"/>
                <a:ext cx="57151" cy="41275"/>
              </a:xfrm>
              <a:custGeom>
                <a:avLst/>
                <a:gdLst>
                  <a:gd name="T0" fmla="*/ 14 w 14"/>
                  <a:gd name="T1" fmla="*/ 3 h 10"/>
                  <a:gd name="T2" fmla="*/ 10 w 14"/>
                  <a:gd name="T3" fmla="*/ 0 h 10"/>
                  <a:gd name="T4" fmla="*/ 0 w 14"/>
                  <a:gd name="T5" fmla="*/ 3 h 10"/>
                  <a:gd name="T6" fmla="*/ 0 w 14"/>
                  <a:gd name="T7" fmla="*/ 10 h 10"/>
                  <a:gd name="T8" fmla="*/ 12 w 14"/>
                  <a:gd name="T9" fmla="*/ 7 h 10"/>
                  <a:gd name="T10" fmla="*/ 14 w 14"/>
                  <a:gd name="T11" fmla="*/ 3 h 10"/>
                </a:gdLst>
                <a:ahLst/>
                <a:cxnLst>
                  <a:cxn ang="0">
                    <a:pos x="T0" y="T1"/>
                  </a:cxn>
                  <a:cxn ang="0">
                    <a:pos x="T2" y="T3"/>
                  </a:cxn>
                  <a:cxn ang="0">
                    <a:pos x="T4" y="T5"/>
                  </a:cxn>
                  <a:cxn ang="0">
                    <a:pos x="T6" y="T7"/>
                  </a:cxn>
                  <a:cxn ang="0">
                    <a:pos x="T8" y="T9"/>
                  </a:cxn>
                  <a:cxn ang="0">
                    <a:pos x="T10" y="T11"/>
                  </a:cxn>
                </a:cxnLst>
                <a:rect l="0" t="0" r="r" b="b"/>
                <a:pathLst>
                  <a:path w="14" h="10">
                    <a:moveTo>
                      <a:pt x="14" y="3"/>
                    </a:moveTo>
                    <a:cubicBezTo>
                      <a:pt x="14" y="1"/>
                      <a:pt x="12" y="0"/>
                      <a:pt x="10" y="0"/>
                    </a:cubicBezTo>
                    <a:cubicBezTo>
                      <a:pt x="0" y="3"/>
                      <a:pt x="0" y="3"/>
                      <a:pt x="0" y="3"/>
                    </a:cubicBezTo>
                    <a:cubicBezTo>
                      <a:pt x="0" y="10"/>
                      <a:pt x="0" y="10"/>
                      <a:pt x="0" y="10"/>
                    </a:cubicBezTo>
                    <a:cubicBezTo>
                      <a:pt x="12" y="7"/>
                      <a:pt x="12" y="7"/>
                      <a:pt x="12" y="7"/>
                    </a:cubicBezTo>
                    <a:cubicBezTo>
                      <a:pt x="13" y="6"/>
                      <a:pt x="14" y="4"/>
                      <a:pt x="1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71" name="Freeform 176">
                <a:extLst>
                  <a:ext uri="{FF2B5EF4-FFF2-40B4-BE49-F238E27FC236}">
                    <a16:creationId xmlns:a16="http://schemas.microsoft.com/office/drawing/2014/main" id="{F5517C29-F7E8-498D-912F-2E2A3884504C}"/>
                  </a:ext>
                </a:extLst>
              </p:cNvPr>
              <p:cNvSpPr>
                <a:spLocks noEditPoints="1"/>
              </p:cNvSpPr>
              <p:nvPr/>
            </p:nvSpPr>
            <p:spPr bwMode="auto">
              <a:xfrm>
                <a:off x="2147888" y="5783263"/>
                <a:ext cx="103188" cy="144463"/>
              </a:xfrm>
              <a:custGeom>
                <a:avLst/>
                <a:gdLst>
                  <a:gd name="T0" fmla="*/ 17 w 25"/>
                  <a:gd name="T1" fmla="*/ 4 h 35"/>
                  <a:gd name="T2" fmla="*/ 17 w 25"/>
                  <a:gd name="T3" fmla="*/ 10 h 35"/>
                  <a:gd name="T4" fmla="*/ 16 w 25"/>
                  <a:gd name="T5" fmla="*/ 10 h 35"/>
                  <a:gd name="T6" fmla="*/ 16 w 25"/>
                  <a:gd name="T7" fmla="*/ 12 h 35"/>
                  <a:gd name="T8" fmla="*/ 11 w 25"/>
                  <a:gd name="T9" fmla="*/ 12 h 35"/>
                  <a:gd name="T10" fmla="*/ 11 w 25"/>
                  <a:gd name="T11" fmla="*/ 10 h 35"/>
                  <a:gd name="T12" fmla="*/ 10 w 25"/>
                  <a:gd name="T13" fmla="*/ 10 h 35"/>
                  <a:gd name="T14" fmla="*/ 10 w 25"/>
                  <a:gd name="T15" fmla="*/ 6 h 35"/>
                  <a:gd name="T16" fmla="*/ 7 w 25"/>
                  <a:gd name="T17" fmla="*/ 1 h 35"/>
                  <a:gd name="T18" fmla="*/ 2 w 25"/>
                  <a:gd name="T19" fmla="*/ 0 h 35"/>
                  <a:gd name="T20" fmla="*/ 0 w 25"/>
                  <a:gd name="T21" fmla="*/ 4 h 35"/>
                  <a:gd name="T22" fmla="*/ 5 w 25"/>
                  <a:gd name="T23" fmla="*/ 8 h 35"/>
                  <a:gd name="T24" fmla="*/ 5 w 25"/>
                  <a:gd name="T25" fmla="*/ 10 h 35"/>
                  <a:gd name="T26" fmla="*/ 4 w 25"/>
                  <a:gd name="T27" fmla="*/ 10 h 35"/>
                  <a:gd name="T28" fmla="*/ 4 w 25"/>
                  <a:gd name="T29" fmla="*/ 12 h 35"/>
                  <a:gd name="T30" fmla="*/ 2 w 25"/>
                  <a:gd name="T31" fmla="*/ 12 h 35"/>
                  <a:gd name="T32" fmla="*/ 2 w 25"/>
                  <a:gd name="T33" fmla="*/ 17 h 35"/>
                  <a:gd name="T34" fmla="*/ 6 w 25"/>
                  <a:gd name="T35" fmla="*/ 21 h 35"/>
                  <a:gd name="T36" fmla="*/ 6 w 25"/>
                  <a:gd name="T37" fmla="*/ 30 h 35"/>
                  <a:gd name="T38" fmla="*/ 7 w 25"/>
                  <a:gd name="T39" fmla="*/ 31 h 35"/>
                  <a:gd name="T40" fmla="*/ 9 w 25"/>
                  <a:gd name="T41" fmla="*/ 31 h 35"/>
                  <a:gd name="T42" fmla="*/ 18 w 25"/>
                  <a:gd name="T43" fmla="*/ 31 h 35"/>
                  <a:gd name="T44" fmla="*/ 20 w 25"/>
                  <a:gd name="T45" fmla="*/ 31 h 35"/>
                  <a:gd name="T46" fmla="*/ 21 w 25"/>
                  <a:gd name="T47" fmla="*/ 30 h 35"/>
                  <a:gd name="T48" fmla="*/ 21 w 25"/>
                  <a:gd name="T49" fmla="*/ 21 h 35"/>
                  <a:gd name="T50" fmla="*/ 25 w 25"/>
                  <a:gd name="T51" fmla="*/ 17 h 35"/>
                  <a:gd name="T52" fmla="*/ 25 w 25"/>
                  <a:gd name="T53" fmla="*/ 12 h 35"/>
                  <a:gd name="T54" fmla="*/ 23 w 25"/>
                  <a:gd name="T55" fmla="*/ 12 h 35"/>
                  <a:gd name="T56" fmla="*/ 23 w 25"/>
                  <a:gd name="T57" fmla="*/ 10 h 35"/>
                  <a:gd name="T58" fmla="*/ 22 w 25"/>
                  <a:gd name="T59" fmla="*/ 10 h 35"/>
                  <a:gd name="T60" fmla="*/ 22 w 25"/>
                  <a:gd name="T61" fmla="*/ 6 h 35"/>
                  <a:gd name="T62" fmla="*/ 17 w 25"/>
                  <a:gd name="T63" fmla="*/ 3 h 35"/>
                  <a:gd name="T64" fmla="*/ 17 w 25"/>
                  <a:gd name="T65" fmla="*/ 4 h 35"/>
                  <a:gd name="T66" fmla="*/ 20 w 25"/>
                  <a:gd name="T67" fmla="*/ 17 h 35"/>
                  <a:gd name="T68" fmla="*/ 17 w 25"/>
                  <a:gd name="T69" fmla="*/ 19 h 35"/>
                  <a:gd name="T70" fmla="*/ 17 w 25"/>
                  <a:gd name="T71" fmla="*/ 27 h 35"/>
                  <a:gd name="T72" fmla="*/ 10 w 25"/>
                  <a:gd name="T73" fmla="*/ 27 h 35"/>
                  <a:gd name="T74" fmla="*/ 10 w 25"/>
                  <a:gd name="T75" fmla="*/ 19 h 35"/>
                  <a:gd name="T76" fmla="*/ 7 w 25"/>
                  <a:gd name="T77" fmla="*/ 17 h 35"/>
                  <a:gd name="T78" fmla="*/ 7 w 25"/>
                  <a:gd name="T79" fmla="*/ 16 h 35"/>
                  <a:gd name="T80" fmla="*/ 7 w 25"/>
                  <a:gd name="T81" fmla="*/ 16 h 35"/>
                  <a:gd name="T82" fmla="*/ 20 w 25"/>
                  <a:gd name="T83" fmla="*/ 16 h 35"/>
                  <a:gd name="T84" fmla="*/ 20 w 25"/>
                  <a:gd name="T85"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 h="35">
                    <a:moveTo>
                      <a:pt x="17" y="4"/>
                    </a:moveTo>
                    <a:cubicBezTo>
                      <a:pt x="17" y="10"/>
                      <a:pt x="17" y="10"/>
                      <a:pt x="17" y="10"/>
                    </a:cubicBezTo>
                    <a:cubicBezTo>
                      <a:pt x="16" y="10"/>
                      <a:pt x="16" y="10"/>
                      <a:pt x="16" y="10"/>
                    </a:cubicBezTo>
                    <a:cubicBezTo>
                      <a:pt x="16" y="12"/>
                      <a:pt x="16" y="12"/>
                      <a:pt x="16" y="12"/>
                    </a:cubicBezTo>
                    <a:cubicBezTo>
                      <a:pt x="11" y="12"/>
                      <a:pt x="11" y="12"/>
                      <a:pt x="11" y="12"/>
                    </a:cubicBezTo>
                    <a:cubicBezTo>
                      <a:pt x="11" y="10"/>
                      <a:pt x="11" y="10"/>
                      <a:pt x="11" y="10"/>
                    </a:cubicBezTo>
                    <a:cubicBezTo>
                      <a:pt x="10" y="10"/>
                      <a:pt x="10" y="10"/>
                      <a:pt x="10" y="10"/>
                    </a:cubicBezTo>
                    <a:cubicBezTo>
                      <a:pt x="10" y="6"/>
                      <a:pt x="10" y="6"/>
                      <a:pt x="10" y="6"/>
                    </a:cubicBezTo>
                    <a:cubicBezTo>
                      <a:pt x="10" y="4"/>
                      <a:pt x="9" y="2"/>
                      <a:pt x="7" y="1"/>
                    </a:cubicBezTo>
                    <a:cubicBezTo>
                      <a:pt x="4" y="0"/>
                      <a:pt x="2" y="0"/>
                      <a:pt x="2" y="0"/>
                    </a:cubicBezTo>
                    <a:cubicBezTo>
                      <a:pt x="0" y="1"/>
                      <a:pt x="0" y="4"/>
                      <a:pt x="0" y="4"/>
                    </a:cubicBezTo>
                    <a:cubicBezTo>
                      <a:pt x="2" y="4"/>
                      <a:pt x="5" y="5"/>
                      <a:pt x="5" y="8"/>
                    </a:cubicBezTo>
                    <a:cubicBezTo>
                      <a:pt x="5" y="10"/>
                      <a:pt x="5" y="10"/>
                      <a:pt x="5" y="10"/>
                    </a:cubicBezTo>
                    <a:cubicBezTo>
                      <a:pt x="4" y="10"/>
                      <a:pt x="4" y="10"/>
                      <a:pt x="4" y="10"/>
                    </a:cubicBezTo>
                    <a:cubicBezTo>
                      <a:pt x="4" y="12"/>
                      <a:pt x="4" y="12"/>
                      <a:pt x="4" y="12"/>
                    </a:cubicBezTo>
                    <a:cubicBezTo>
                      <a:pt x="2" y="12"/>
                      <a:pt x="2" y="12"/>
                      <a:pt x="2" y="12"/>
                    </a:cubicBezTo>
                    <a:cubicBezTo>
                      <a:pt x="2" y="17"/>
                      <a:pt x="2" y="17"/>
                      <a:pt x="2" y="17"/>
                    </a:cubicBezTo>
                    <a:cubicBezTo>
                      <a:pt x="6" y="21"/>
                      <a:pt x="6" y="21"/>
                      <a:pt x="6" y="21"/>
                    </a:cubicBezTo>
                    <a:cubicBezTo>
                      <a:pt x="6" y="30"/>
                      <a:pt x="6" y="30"/>
                      <a:pt x="6" y="30"/>
                    </a:cubicBezTo>
                    <a:cubicBezTo>
                      <a:pt x="6" y="30"/>
                      <a:pt x="6" y="31"/>
                      <a:pt x="7" y="31"/>
                    </a:cubicBezTo>
                    <a:cubicBezTo>
                      <a:pt x="9" y="31"/>
                      <a:pt x="9" y="31"/>
                      <a:pt x="9" y="31"/>
                    </a:cubicBezTo>
                    <a:cubicBezTo>
                      <a:pt x="11" y="35"/>
                      <a:pt x="16" y="35"/>
                      <a:pt x="18" y="31"/>
                    </a:cubicBezTo>
                    <a:cubicBezTo>
                      <a:pt x="20" y="31"/>
                      <a:pt x="20" y="31"/>
                      <a:pt x="20" y="31"/>
                    </a:cubicBezTo>
                    <a:cubicBezTo>
                      <a:pt x="21" y="31"/>
                      <a:pt x="21" y="30"/>
                      <a:pt x="21" y="30"/>
                    </a:cubicBezTo>
                    <a:cubicBezTo>
                      <a:pt x="21" y="21"/>
                      <a:pt x="21" y="21"/>
                      <a:pt x="21" y="21"/>
                    </a:cubicBezTo>
                    <a:cubicBezTo>
                      <a:pt x="25" y="17"/>
                      <a:pt x="25" y="17"/>
                      <a:pt x="25" y="17"/>
                    </a:cubicBezTo>
                    <a:cubicBezTo>
                      <a:pt x="25" y="12"/>
                      <a:pt x="25" y="12"/>
                      <a:pt x="25" y="12"/>
                    </a:cubicBezTo>
                    <a:cubicBezTo>
                      <a:pt x="23" y="12"/>
                      <a:pt x="23" y="12"/>
                      <a:pt x="23" y="12"/>
                    </a:cubicBezTo>
                    <a:cubicBezTo>
                      <a:pt x="23" y="10"/>
                      <a:pt x="23" y="10"/>
                      <a:pt x="23" y="10"/>
                    </a:cubicBezTo>
                    <a:cubicBezTo>
                      <a:pt x="22" y="10"/>
                      <a:pt x="22" y="10"/>
                      <a:pt x="22" y="10"/>
                    </a:cubicBezTo>
                    <a:cubicBezTo>
                      <a:pt x="22" y="6"/>
                      <a:pt x="22" y="6"/>
                      <a:pt x="22" y="6"/>
                    </a:cubicBezTo>
                    <a:cubicBezTo>
                      <a:pt x="17" y="3"/>
                      <a:pt x="17" y="3"/>
                      <a:pt x="17" y="3"/>
                    </a:cubicBezTo>
                    <a:lnTo>
                      <a:pt x="17" y="4"/>
                    </a:lnTo>
                    <a:close/>
                    <a:moveTo>
                      <a:pt x="20" y="17"/>
                    </a:moveTo>
                    <a:cubicBezTo>
                      <a:pt x="17" y="19"/>
                      <a:pt x="17" y="19"/>
                      <a:pt x="17" y="19"/>
                    </a:cubicBezTo>
                    <a:cubicBezTo>
                      <a:pt x="17" y="27"/>
                      <a:pt x="17" y="27"/>
                      <a:pt x="17" y="27"/>
                    </a:cubicBezTo>
                    <a:cubicBezTo>
                      <a:pt x="10" y="27"/>
                      <a:pt x="10" y="27"/>
                      <a:pt x="10" y="27"/>
                    </a:cubicBezTo>
                    <a:cubicBezTo>
                      <a:pt x="10" y="19"/>
                      <a:pt x="10" y="19"/>
                      <a:pt x="10" y="19"/>
                    </a:cubicBezTo>
                    <a:cubicBezTo>
                      <a:pt x="7" y="17"/>
                      <a:pt x="7" y="17"/>
                      <a:pt x="7" y="17"/>
                    </a:cubicBezTo>
                    <a:cubicBezTo>
                      <a:pt x="7" y="16"/>
                      <a:pt x="7" y="16"/>
                      <a:pt x="7" y="16"/>
                    </a:cubicBezTo>
                    <a:cubicBezTo>
                      <a:pt x="7" y="16"/>
                      <a:pt x="7" y="16"/>
                      <a:pt x="7" y="16"/>
                    </a:cubicBezTo>
                    <a:cubicBezTo>
                      <a:pt x="20" y="16"/>
                      <a:pt x="20" y="16"/>
                      <a:pt x="20" y="16"/>
                    </a:cubicBezTo>
                    <a:lnTo>
                      <a:pt x="2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36" name="Freeform 177">
              <a:extLst>
                <a:ext uri="{FF2B5EF4-FFF2-40B4-BE49-F238E27FC236}">
                  <a16:creationId xmlns:a16="http://schemas.microsoft.com/office/drawing/2014/main" id="{B7DA3D5A-C324-4ADD-8051-01F21A217959}"/>
                </a:ext>
              </a:extLst>
            </p:cNvPr>
            <p:cNvSpPr>
              <a:spLocks noEditPoints="1"/>
            </p:cNvSpPr>
            <p:nvPr/>
          </p:nvSpPr>
          <p:spPr bwMode="auto">
            <a:xfrm>
              <a:off x="4366362" y="4278653"/>
              <a:ext cx="210741" cy="210741"/>
            </a:xfrm>
            <a:custGeom>
              <a:avLst/>
              <a:gdLst>
                <a:gd name="T0" fmla="*/ 68 w 68"/>
                <a:gd name="T1" fmla="*/ 34 h 68"/>
                <a:gd name="T2" fmla="*/ 52 w 68"/>
                <a:gd name="T3" fmla="*/ 32 h 68"/>
                <a:gd name="T4" fmla="*/ 66 w 68"/>
                <a:gd name="T5" fmla="*/ 26 h 68"/>
                <a:gd name="T6" fmla="*/ 66 w 68"/>
                <a:gd name="T7" fmla="*/ 23 h 68"/>
                <a:gd name="T8" fmla="*/ 52 w 68"/>
                <a:gd name="T9" fmla="*/ 15 h 68"/>
                <a:gd name="T10" fmla="*/ 44 w 68"/>
                <a:gd name="T11" fmla="*/ 1 h 68"/>
                <a:gd name="T12" fmla="*/ 41 w 68"/>
                <a:gd name="T13" fmla="*/ 1 h 68"/>
                <a:gd name="T14" fmla="*/ 35 w 68"/>
                <a:gd name="T15" fmla="*/ 15 h 68"/>
                <a:gd name="T16" fmla="*/ 34 w 68"/>
                <a:gd name="T17" fmla="*/ 0 h 68"/>
                <a:gd name="T18" fmla="*/ 32 w 68"/>
                <a:gd name="T19" fmla="*/ 15 h 68"/>
                <a:gd name="T20" fmla="*/ 26 w 68"/>
                <a:gd name="T21" fmla="*/ 1 h 68"/>
                <a:gd name="T22" fmla="*/ 23 w 68"/>
                <a:gd name="T23" fmla="*/ 1 h 68"/>
                <a:gd name="T24" fmla="*/ 15 w 68"/>
                <a:gd name="T25" fmla="*/ 15 h 68"/>
                <a:gd name="T26" fmla="*/ 1 w 68"/>
                <a:gd name="T27" fmla="*/ 23 h 68"/>
                <a:gd name="T28" fmla="*/ 1 w 68"/>
                <a:gd name="T29" fmla="*/ 26 h 68"/>
                <a:gd name="T30" fmla="*/ 15 w 68"/>
                <a:gd name="T31" fmla="*/ 32 h 68"/>
                <a:gd name="T32" fmla="*/ 0 w 68"/>
                <a:gd name="T33" fmla="*/ 34 h 68"/>
                <a:gd name="T34" fmla="*/ 15 w 68"/>
                <a:gd name="T35" fmla="*/ 35 h 68"/>
                <a:gd name="T36" fmla="*/ 1 w 68"/>
                <a:gd name="T37" fmla="*/ 41 h 68"/>
                <a:gd name="T38" fmla="*/ 1 w 68"/>
                <a:gd name="T39" fmla="*/ 44 h 68"/>
                <a:gd name="T40" fmla="*/ 15 w 68"/>
                <a:gd name="T41" fmla="*/ 52 h 68"/>
                <a:gd name="T42" fmla="*/ 23 w 68"/>
                <a:gd name="T43" fmla="*/ 66 h 68"/>
                <a:gd name="T44" fmla="*/ 26 w 68"/>
                <a:gd name="T45" fmla="*/ 66 h 68"/>
                <a:gd name="T46" fmla="*/ 32 w 68"/>
                <a:gd name="T47" fmla="*/ 52 h 68"/>
                <a:gd name="T48" fmla="*/ 34 w 68"/>
                <a:gd name="T49" fmla="*/ 68 h 68"/>
                <a:gd name="T50" fmla="*/ 35 w 68"/>
                <a:gd name="T51" fmla="*/ 52 h 68"/>
                <a:gd name="T52" fmla="*/ 41 w 68"/>
                <a:gd name="T53" fmla="*/ 66 h 68"/>
                <a:gd name="T54" fmla="*/ 44 w 68"/>
                <a:gd name="T55" fmla="*/ 66 h 68"/>
                <a:gd name="T56" fmla="*/ 52 w 68"/>
                <a:gd name="T57" fmla="*/ 52 h 68"/>
                <a:gd name="T58" fmla="*/ 66 w 68"/>
                <a:gd name="T59" fmla="*/ 44 h 68"/>
                <a:gd name="T60" fmla="*/ 66 w 68"/>
                <a:gd name="T61" fmla="*/ 41 h 68"/>
                <a:gd name="T62" fmla="*/ 52 w 68"/>
                <a:gd name="T63" fmla="*/ 35 h 68"/>
                <a:gd name="T64" fmla="*/ 34 w 68"/>
                <a:gd name="T65" fmla="*/ 42 h 68"/>
                <a:gd name="T66" fmla="*/ 34 w 68"/>
                <a:gd name="T67" fmla="*/ 25 h 68"/>
                <a:gd name="T68" fmla="*/ 34 w 68"/>
                <a:gd name="T69"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 h="68">
                  <a:moveTo>
                    <a:pt x="66" y="35"/>
                  </a:moveTo>
                  <a:cubicBezTo>
                    <a:pt x="67" y="35"/>
                    <a:pt x="68" y="34"/>
                    <a:pt x="68" y="34"/>
                  </a:cubicBezTo>
                  <a:cubicBezTo>
                    <a:pt x="68" y="33"/>
                    <a:pt x="67" y="32"/>
                    <a:pt x="66" y="32"/>
                  </a:cubicBezTo>
                  <a:cubicBezTo>
                    <a:pt x="52" y="32"/>
                    <a:pt x="52" y="32"/>
                    <a:pt x="52" y="32"/>
                  </a:cubicBezTo>
                  <a:cubicBezTo>
                    <a:pt x="52" y="26"/>
                    <a:pt x="52" y="26"/>
                    <a:pt x="52" y="26"/>
                  </a:cubicBezTo>
                  <a:cubicBezTo>
                    <a:pt x="66" y="26"/>
                    <a:pt x="66" y="26"/>
                    <a:pt x="66" y="26"/>
                  </a:cubicBezTo>
                  <a:cubicBezTo>
                    <a:pt x="67" y="26"/>
                    <a:pt x="68" y="25"/>
                    <a:pt x="68" y="25"/>
                  </a:cubicBezTo>
                  <a:cubicBezTo>
                    <a:pt x="68" y="24"/>
                    <a:pt x="67" y="23"/>
                    <a:pt x="66" y="23"/>
                  </a:cubicBezTo>
                  <a:cubicBezTo>
                    <a:pt x="52" y="23"/>
                    <a:pt x="52" y="23"/>
                    <a:pt x="52" y="23"/>
                  </a:cubicBezTo>
                  <a:cubicBezTo>
                    <a:pt x="52" y="15"/>
                    <a:pt x="52" y="15"/>
                    <a:pt x="52" y="15"/>
                  </a:cubicBezTo>
                  <a:cubicBezTo>
                    <a:pt x="44" y="15"/>
                    <a:pt x="44" y="15"/>
                    <a:pt x="44" y="15"/>
                  </a:cubicBezTo>
                  <a:cubicBezTo>
                    <a:pt x="44" y="1"/>
                    <a:pt x="44" y="1"/>
                    <a:pt x="44" y="1"/>
                  </a:cubicBezTo>
                  <a:cubicBezTo>
                    <a:pt x="44" y="0"/>
                    <a:pt x="44" y="0"/>
                    <a:pt x="43" y="0"/>
                  </a:cubicBezTo>
                  <a:cubicBezTo>
                    <a:pt x="42" y="0"/>
                    <a:pt x="41" y="0"/>
                    <a:pt x="41" y="1"/>
                  </a:cubicBezTo>
                  <a:cubicBezTo>
                    <a:pt x="41" y="15"/>
                    <a:pt x="41" y="15"/>
                    <a:pt x="41" y="15"/>
                  </a:cubicBezTo>
                  <a:cubicBezTo>
                    <a:pt x="35" y="15"/>
                    <a:pt x="35" y="15"/>
                    <a:pt x="35" y="15"/>
                  </a:cubicBezTo>
                  <a:cubicBezTo>
                    <a:pt x="35" y="1"/>
                    <a:pt x="35" y="1"/>
                    <a:pt x="35" y="1"/>
                  </a:cubicBezTo>
                  <a:cubicBezTo>
                    <a:pt x="35" y="0"/>
                    <a:pt x="34" y="0"/>
                    <a:pt x="34" y="0"/>
                  </a:cubicBezTo>
                  <a:cubicBezTo>
                    <a:pt x="33" y="0"/>
                    <a:pt x="32" y="0"/>
                    <a:pt x="32" y="1"/>
                  </a:cubicBezTo>
                  <a:cubicBezTo>
                    <a:pt x="32" y="15"/>
                    <a:pt x="32" y="15"/>
                    <a:pt x="32" y="15"/>
                  </a:cubicBezTo>
                  <a:cubicBezTo>
                    <a:pt x="26" y="15"/>
                    <a:pt x="26" y="15"/>
                    <a:pt x="26" y="15"/>
                  </a:cubicBezTo>
                  <a:cubicBezTo>
                    <a:pt x="26" y="1"/>
                    <a:pt x="26" y="1"/>
                    <a:pt x="26" y="1"/>
                  </a:cubicBezTo>
                  <a:cubicBezTo>
                    <a:pt x="26" y="0"/>
                    <a:pt x="25" y="0"/>
                    <a:pt x="25" y="0"/>
                  </a:cubicBezTo>
                  <a:cubicBezTo>
                    <a:pt x="24" y="0"/>
                    <a:pt x="23" y="0"/>
                    <a:pt x="23" y="1"/>
                  </a:cubicBezTo>
                  <a:cubicBezTo>
                    <a:pt x="23" y="15"/>
                    <a:pt x="23" y="15"/>
                    <a:pt x="23" y="15"/>
                  </a:cubicBezTo>
                  <a:cubicBezTo>
                    <a:pt x="15" y="15"/>
                    <a:pt x="15" y="15"/>
                    <a:pt x="15" y="15"/>
                  </a:cubicBezTo>
                  <a:cubicBezTo>
                    <a:pt x="15" y="23"/>
                    <a:pt x="15" y="23"/>
                    <a:pt x="15" y="23"/>
                  </a:cubicBezTo>
                  <a:cubicBezTo>
                    <a:pt x="1" y="23"/>
                    <a:pt x="1" y="23"/>
                    <a:pt x="1" y="23"/>
                  </a:cubicBezTo>
                  <a:cubicBezTo>
                    <a:pt x="0" y="23"/>
                    <a:pt x="0" y="24"/>
                    <a:pt x="0" y="25"/>
                  </a:cubicBezTo>
                  <a:cubicBezTo>
                    <a:pt x="0" y="25"/>
                    <a:pt x="0" y="26"/>
                    <a:pt x="1" y="26"/>
                  </a:cubicBezTo>
                  <a:cubicBezTo>
                    <a:pt x="15" y="26"/>
                    <a:pt x="15" y="26"/>
                    <a:pt x="15" y="26"/>
                  </a:cubicBezTo>
                  <a:cubicBezTo>
                    <a:pt x="15" y="32"/>
                    <a:pt x="15" y="32"/>
                    <a:pt x="15" y="32"/>
                  </a:cubicBezTo>
                  <a:cubicBezTo>
                    <a:pt x="1" y="32"/>
                    <a:pt x="1" y="32"/>
                    <a:pt x="1" y="32"/>
                  </a:cubicBezTo>
                  <a:cubicBezTo>
                    <a:pt x="0" y="32"/>
                    <a:pt x="0" y="33"/>
                    <a:pt x="0" y="34"/>
                  </a:cubicBezTo>
                  <a:cubicBezTo>
                    <a:pt x="0" y="34"/>
                    <a:pt x="0" y="35"/>
                    <a:pt x="1" y="35"/>
                  </a:cubicBezTo>
                  <a:cubicBezTo>
                    <a:pt x="15" y="35"/>
                    <a:pt x="15" y="35"/>
                    <a:pt x="15" y="35"/>
                  </a:cubicBezTo>
                  <a:cubicBezTo>
                    <a:pt x="15" y="41"/>
                    <a:pt x="15" y="41"/>
                    <a:pt x="15" y="41"/>
                  </a:cubicBezTo>
                  <a:cubicBezTo>
                    <a:pt x="1" y="41"/>
                    <a:pt x="1" y="41"/>
                    <a:pt x="1" y="41"/>
                  </a:cubicBezTo>
                  <a:cubicBezTo>
                    <a:pt x="0" y="41"/>
                    <a:pt x="0" y="42"/>
                    <a:pt x="0" y="43"/>
                  </a:cubicBezTo>
                  <a:cubicBezTo>
                    <a:pt x="0" y="44"/>
                    <a:pt x="0" y="44"/>
                    <a:pt x="1" y="44"/>
                  </a:cubicBezTo>
                  <a:cubicBezTo>
                    <a:pt x="15" y="44"/>
                    <a:pt x="15" y="44"/>
                    <a:pt x="15" y="44"/>
                  </a:cubicBezTo>
                  <a:cubicBezTo>
                    <a:pt x="15" y="52"/>
                    <a:pt x="15" y="52"/>
                    <a:pt x="15" y="52"/>
                  </a:cubicBezTo>
                  <a:cubicBezTo>
                    <a:pt x="23" y="52"/>
                    <a:pt x="23" y="52"/>
                    <a:pt x="23" y="52"/>
                  </a:cubicBezTo>
                  <a:cubicBezTo>
                    <a:pt x="23" y="66"/>
                    <a:pt x="23" y="66"/>
                    <a:pt x="23" y="66"/>
                  </a:cubicBezTo>
                  <a:cubicBezTo>
                    <a:pt x="23" y="67"/>
                    <a:pt x="24" y="68"/>
                    <a:pt x="25" y="68"/>
                  </a:cubicBezTo>
                  <a:cubicBezTo>
                    <a:pt x="25" y="68"/>
                    <a:pt x="26" y="67"/>
                    <a:pt x="26" y="66"/>
                  </a:cubicBezTo>
                  <a:cubicBezTo>
                    <a:pt x="26" y="52"/>
                    <a:pt x="26" y="52"/>
                    <a:pt x="26" y="52"/>
                  </a:cubicBezTo>
                  <a:cubicBezTo>
                    <a:pt x="32" y="52"/>
                    <a:pt x="32" y="52"/>
                    <a:pt x="32" y="52"/>
                  </a:cubicBezTo>
                  <a:cubicBezTo>
                    <a:pt x="32" y="66"/>
                    <a:pt x="32" y="66"/>
                    <a:pt x="32" y="66"/>
                  </a:cubicBezTo>
                  <a:cubicBezTo>
                    <a:pt x="32" y="67"/>
                    <a:pt x="33" y="68"/>
                    <a:pt x="34" y="68"/>
                  </a:cubicBezTo>
                  <a:cubicBezTo>
                    <a:pt x="34" y="68"/>
                    <a:pt x="35" y="67"/>
                    <a:pt x="35" y="66"/>
                  </a:cubicBezTo>
                  <a:cubicBezTo>
                    <a:pt x="35" y="52"/>
                    <a:pt x="35" y="52"/>
                    <a:pt x="35" y="52"/>
                  </a:cubicBezTo>
                  <a:cubicBezTo>
                    <a:pt x="41" y="52"/>
                    <a:pt x="41" y="52"/>
                    <a:pt x="41" y="52"/>
                  </a:cubicBezTo>
                  <a:cubicBezTo>
                    <a:pt x="41" y="66"/>
                    <a:pt x="41" y="66"/>
                    <a:pt x="41" y="66"/>
                  </a:cubicBezTo>
                  <a:cubicBezTo>
                    <a:pt x="41" y="67"/>
                    <a:pt x="42" y="68"/>
                    <a:pt x="43" y="68"/>
                  </a:cubicBezTo>
                  <a:cubicBezTo>
                    <a:pt x="44" y="68"/>
                    <a:pt x="44" y="67"/>
                    <a:pt x="44" y="66"/>
                  </a:cubicBezTo>
                  <a:cubicBezTo>
                    <a:pt x="44" y="52"/>
                    <a:pt x="44" y="52"/>
                    <a:pt x="44" y="52"/>
                  </a:cubicBezTo>
                  <a:cubicBezTo>
                    <a:pt x="52" y="52"/>
                    <a:pt x="52" y="52"/>
                    <a:pt x="52" y="52"/>
                  </a:cubicBezTo>
                  <a:cubicBezTo>
                    <a:pt x="52" y="44"/>
                    <a:pt x="52" y="44"/>
                    <a:pt x="52" y="44"/>
                  </a:cubicBezTo>
                  <a:cubicBezTo>
                    <a:pt x="66" y="44"/>
                    <a:pt x="66" y="44"/>
                    <a:pt x="66" y="44"/>
                  </a:cubicBezTo>
                  <a:cubicBezTo>
                    <a:pt x="67" y="44"/>
                    <a:pt x="68" y="44"/>
                    <a:pt x="68" y="43"/>
                  </a:cubicBezTo>
                  <a:cubicBezTo>
                    <a:pt x="68" y="42"/>
                    <a:pt x="67" y="41"/>
                    <a:pt x="66" y="41"/>
                  </a:cubicBezTo>
                  <a:cubicBezTo>
                    <a:pt x="52" y="41"/>
                    <a:pt x="52" y="41"/>
                    <a:pt x="52" y="41"/>
                  </a:cubicBezTo>
                  <a:cubicBezTo>
                    <a:pt x="52" y="35"/>
                    <a:pt x="52" y="35"/>
                    <a:pt x="52" y="35"/>
                  </a:cubicBezTo>
                  <a:lnTo>
                    <a:pt x="66" y="35"/>
                  </a:lnTo>
                  <a:close/>
                  <a:moveTo>
                    <a:pt x="34" y="42"/>
                  </a:moveTo>
                  <a:cubicBezTo>
                    <a:pt x="29" y="42"/>
                    <a:pt x="25" y="38"/>
                    <a:pt x="25" y="34"/>
                  </a:cubicBezTo>
                  <a:cubicBezTo>
                    <a:pt x="25" y="29"/>
                    <a:pt x="29" y="25"/>
                    <a:pt x="34" y="25"/>
                  </a:cubicBezTo>
                  <a:cubicBezTo>
                    <a:pt x="38" y="25"/>
                    <a:pt x="42" y="29"/>
                    <a:pt x="42" y="34"/>
                  </a:cubicBezTo>
                  <a:cubicBezTo>
                    <a:pt x="42" y="38"/>
                    <a:pt x="38" y="42"/>
                    <a:pt x="34" y="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37" name="组合 136">
              <a:extLst>
                <a:ext uri="{FF2B5EF4-FFF2-40B4-BE49-F238E27FC236}">
                  <a16:creationId xmlns:a16="http://schemas.microsoft.com/office/drawing/2014/main" id="{A6359F78-8291-4037-BDBC-4A1AE7ABE110}"/>
                </a:ext>
              </a:extLst>
            </p:cNvPr>
            <p:cNvGrpSpPr/>
            <p:nvPr/>
          </p:nvGrpSpPr>
          <p:grpSpPr>
            <a:xfrm>
              <a:off x="3827009" y="4280439"/>
              <a:ext cx="158354" cy="207169"/>
              <a:chOff x="5099050" y="5634038"/>
              <a:chExt cx="211138" cy="276225"/>
            </a:xfrm>
            <a:solidFill>
              <a:schemeClr val="bg1"/>
            </a:solidFill>
          </p:grpSpPr>
          <p:sp>
            <p:nvSpPr>
              <p:cNvPr id="164" name="Freeform 178">
                <a:extLst>
                  <a:ext uri="{FF2B5EF4-FFF2-40B4-BE49-F238E27FC236}">
                    <a16:creationId xmlns:a16="http://schemas.microsoft.com/office/drawing/2014/main" id="{5877327A-7B8D-4940-9802-36B9352C7639}"/>
                  </a:ext>
                </a:extLst>
              </p:cNvPr>
              <p:cNvSpPr>
                <a:spLocks noEditPoints="1"/>
              </p:cNvSpPr>
              <p:nvPr/>
            </p:nvSpPr>
            <p:spPr bwMode="auto">
              <a:xfrm>
                <a:off x="5153024" y="5741989"/>
                <a:ext cx="103188" cy="103188"/>
              </a:xfrm>
              <a:custGeom>
                <a:avLst/>
                <a:gdLst>
                  <a:gd name="T0" fmla="*/ 25 w 25"/>
                  <a:gd name="T1" fmla="*/ 12 h 25"/>
                  <a:gd name="T2" fmla="*/ 19 w 25"/>
                  <a:gd name="T3" fmla="*/ 12 h 25"/>
                  <a:gd name="T4" fmla="*/ 25 w 25"/>
                  <a:gd name="T5" fmla="*/ 9 h 25"/>
                  <a:gd name="T6" fmla="*/ 25 w 25"/>
                  <a:gd name="T7" fmla="*/ 8 h 25"/>
                  <a:gd name="T8" fmla="*/ 19 w 25"/>
                  <a:gd name="T9" fmla="*/ 6 h 25"/>
                  <a:gd name="T10" fmla="*/ 16 w 25"/>
                  <a:gd name="T11" fmla="*/ 0 h 25"/>
                  <a:gd name="T12" fmla="*/ 15 w 25"/>
                  <a:gd name="T13" fmla="*/ 0 h 25"/>
                  <a:gd name="T14" fmla="*/ 13 w 25"/>
                  <a:gd name="T15" fmla="*/ 6 h 25"/>
                  <a:gd name="T16" fmla="*/ 13 w 25"/>
                  <a:gd name="T17" fmla="*/ 0 h 25"/>
                  <a:gd name="T18" fmla="*/ 12 w 25"/>
                  <a:gd name="T19" fmla="*/ 6 h 25"/>
                  <a:gd name="T20" fmla="*/ 10 w 25"/>
                  <a:gd name="T21" fmla="*/ 0 h 25"/>
                  <a:gd name="T22" fmla="*/ 9 w 25"/>
                  <a:gd name="T23" fmla="*/ 0 h 25"/>
                  <a:gd name="T24" fmla="*/ 6 w 25"/>
                  <a:gd name="T25" fmla="*/ 6 h 25"/>
                  <a:gd name="T26" fmla="*/ 1 w 25"/>
                  <a:gd name="T27" fmla="*/ 8 h 25"/>
                  <a:gd name="T28" fmla="*/ 1 w 25"/>
                  <a:gd name="T29" fmla="*/ 9 h 25"/>
                  <a:gd name="T30" fmla="*/ 6 w 25"/>
                  <a:gd name="T31" fmla="*/ 12 h 25"/>
                  <a:gd name="T32" fmla="*/ 0 w 25"/>
                  <a:gd name="T33" fmla="*/ 12 h 25"/>
                  <a:gd name="T34" fmla="*/ 6 w 25"/>
                  <a:gd name="T35" fmla="*/ 13 h 25"/>
                  <a:gd name="T36" fmla="*/ 1 w 25"/>
                  <a:gd name="T37" fmla="*/ 15 h 25"/>
                  <a:gd name="T38" fmla="*/ 1 w 25"/>
                  <a:gd name="T39" fmla="*/ 16 h 25"/>
                  <a:gd name="T40" fmla="*/ 6 w 25"/>
                  <a:gd name="T41" fmla="*/ 19 h 25"/>
                  <a:gd name="T42" fmla="*/ 9 w 25"/>
                  <a:gd name="T43" fmla="*/ 24 h 25"/>
                  <a:gd name="T44" fmla="*/ 10 w 25"/>
                  <a:gd name="T45" fmla="*/ 24 h 25"/>
                  <a:gd name="T46" fmla="*/ 12 w 25"/>
                  <a:gd name="T47" fmla="*/ 19 h 25"/>
                  <a:gd name="T48" fmla="*/ 13 w 25"/>
                  <a:gd name="T49" fmla="*/ 25 h 25"/>
                  <a:gd name="T50" fmla="*/ 13 w 25"/>
                  <a:gd name="T51" fmla="*/ 19 h 25"/>
                  <a:gd name="T52" fmla="*/ 15 w 25"/>
                  <a:gd name="T53" fmla="*/ 24 h 25"/>
                  <a:gd name="T54" fmla="*/ 16 w 25"/>
                  <a:gd name="T55" fmla="*/ 24 h 25"/>
                  <a:gd name="T56" fmla="*/ 19 w 25"/>
                  <a:gd name="T57" fmla="*/ 19 h 25"/>
                  <a:gd name="T58" fmla="*/ 25 w 25"/>
                  <a:gd name="T59" fmla="*/ 16 h 25"/>
                  <a:gd name="T60" fmla="*/ 25 w 25"/>
                  <a:gd name="T61" fmla="*/ 15 h 25"/>
                  <a:gd name="T62" fmla="*/ 19 w 25"/>
                  <a:gd name="T63" fmla="*/ 13 h 25"/>
                  <a:gd name="T64" fmla="*/ 13 w 25"/>
                  <a:gd name="T65" fmla="*/ 15 h 25"/>
                  <a:gd name="T66" fmla="*/ 13 w 25"/>
                  <a:gd name="T67" fmla="*/ 9 h 25"/>
                  <a:gd name="T68" fmla="*/ 13 w 25"/>
                  <a:gd name="T69"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25">
                    <a:moveTo>
                      <a:pt x="25" y="13"/>
                    </a:moveTo>
                    <a:cubicBezTo>
                      <a:pt x="25" y="12"/>
                      <a:pt x="25" y="12"/>
                      <a:pt x="25" y="12"/>
                    </a:cubicBezTo>
                    <a:cubicBezTo>
                      <a:pt x="25" y="12"/>
                      <a:pt x="25" y="12"/>
                      <a:pt x="25" y="12"/>
                    </a:cubicBezTo>
                    <a:cubicBezTo>
                      <a:pt x="19" y="12"/>
                      <a:pt x="19" y="12"/>
                      <a:pt x="19" y="12"/>
                    </a:cubicBezTo>
                    <a:cubicBezTo>
                      <a:pt x="19" y="9"/>
                      <a:pt x="19" y="9"/>
                      <a:pt x="19" y="9"/>
                    </a:cubicBezTo>
                    <a:cubicBezTo>
                      <a:pt x="25" y="9"/>
                      <a:pt x="25" y="9"/>
                      <a:pt x="25" y="9"/>
                    </a:cubicBezTo>
                    <a:cubicBezTo>
                      <a:pt x="25" y="9"/>
                      <a:pt x="25" y="9"/>
                      <a:pt x="25" y="9"/>
                    </a:cubicBezTo>
                    <a:cubicBezTo>
                      <a:pt x="25" y="8"/>
                      <a:pt x="25" y="8"/>
                      <a:pt x="25" y="8"/>
                    </a:cubicBezTo>
                    <a:cubicBezTo>
                      <a:pt x="19" y="8"/>
                      <a:pt x="19" y="8"/>
                      <a:pt x="19" y="8"/>
                    </a:cubicBezTo>
                    <a:cubicBezTo>
                      <a:pt x="19" y="6"/>
                      <a:pt x="19" y="6"/>
                      <a:pt x="19" y="6"/>
                    </a:cubicBezTo>
                    <a:cubicBezTo>
                      <a:pt x="16" y="6"/>
                      <a:pt x="16" y="6"/>
                      <a:pt x="16" y="6"/>
                    </a:cubicBezTo>
                    <a:cubicBezTo>
                      <a:pt x="16" y="0"/>
                      <a:pt x="16" y="0"/>
                      <a:pt x="16" y="0"/>
                    </a:cubicBezTo>
                    <a:cubicBezTo>
                      <a:pt x="16" y="0"/>
                      <a:pt x="16" y="0"/>
                      <a:pt x="16" y="0"/>
                    </a:cubicBezTo>
                    <a:cubicBezTo>
                      <a:pt x="15" y="0"/>
                      <a:pt x="15" y="0"/>
                      <a:pt x="15" y="0"/>
                    </a:cubicBezTo>
                    <a:cubicBezTo>
                      <a:pt x="15" y="6"/>
                      <a:pt x="15" y="6"/>
                      <a:pt x="15" y="6"/>
                    </a:cubicBezTo>
                    <a:cubicBezTo>
                      <a:pt x="13" y="6"/>
                      <a:pt x="13" y="6"/>
                      <a:pt x="13" y="6"/>
                    </a:cubicBezTo>
                    <a:cubicBezTo>
                      <a:pt x="13" y="0"/>
                      <a:pt x="13" y="0"/>
                      <a:pt x="13" y="0"/>
                    </a:cubicBezTo>
                    <a:cubicBezTo>
                      <a:pt x="13" y="0"/>
                      <a:pt x="13" y="0"/>
                      <a:pt x="13" y="0"/>
                    </a:cubicBezTo>
                    <a:cubicBezTo>
                      <a:pt x="12" y="0"/>
                      <a:pt x="12" y="0"/>
                      <a:pt x="12" y="0"/>
                    </a:cubicBezTo>
                    <a:cubicBezTo>
                      <a:pt x="12" y="6"/>
                      <a:pt x="12" y="6"/>
                      <a:pt x="12" y="6"/>
                    </a:cubicBezTo>
                    <a:cubicBezTo>
                      <a:pt x="10" y="6"/>
                      <a:pt x="10" y="6"/>
                      <a:pt x="10" y="6"/>
                    </a:cubicBezTo>
                    <a:cubicBezTo>
                      <a:pt x="10" y="0"/>
                      <a:pt x="10" y="0"/>
                      <a:pt x="10" y="0"/>
                    </a:cubicBezTo>
                    <a:cubicBezTo>
                      <a:pt x="9" y="0"/>
                      <a:pt x="9" y="0"/>
                      <a:pt x="9" y="0"/>
                    </a:cubicBezTo>
                    <a:cubicBezTo>
                      <a:pt x="9" y="0"/>
                      <a:pt x="9" y="0"/>
                      <a:pt x="9" y="0"/>
                    </a:cubicBezTo>
                    <a:cubicBezTo>
                      <a:pt x="9" y="6"/>
                      <a:pt x="9" y="6"/>
                      <a:pt x="9" y="6"/>
                    </a:cubicBezTo>
                    <a:cubicBezTo>
                      <a:pt x="6" y="6"/>
                      <a:pt x="6" y="6"/>
                      <a:pt x="6" y="6"/>
                    </a:cubicBezTo>
                    <a:cubicBezTo>
                      <a:pt x="6" y="8"/>
                      <a:pt x="6" y="8"/>
                      <a:pt x="6" y="8"/>
                    </a:cubicBezTo>
                    <a:cubicBezTo>
                      <a:pt x="1" y="8"/>
                      <a:pt x="1" y="8"/>
                      <a:pt x="1" y="8"/>
                    </a:cubicBezTo>
                    <a:cubicBezTo>
                      <a:pt x="0" y="9"/>
                      <a:pt x="0" y="9"/>
                      <a:pt x="0" y="9"/>
                    </a:cubicBezTo>
                    <a:cubicBezTo>
                      <a:pt x="1" y="9"/>
                      <a:pt x="1" y="9"/>
                      <a:pt x="1" y="9"/>
                    </a:cubicBezTo>
                    <a:cubicBezTo>
                      <a:pt x="6" y="9"/>
                      <a:pt x="6" y="9"/>
                      <a:pt x="6" y="9"/>
                    </a:cubicBezTo>
                    <a:cubicBezTo>
                      <a:pt x="6" y="12"/>
                      <a:pt x="6" y="12"/>
                      <a:pt x="6" y="12"/>
                    </a:cubicBezTo>
                    <a:cubicBezTo>
                      <a:pt x="1" y="12"/>
                      <a:pt x="1" y="12"/>
                      <a:pt x="1" y="12"/>
                    </a:cubicBezTo>
                    <a:cubicBezTo>
                      <a:pt x="0" y="12"/>
                      <a:pt x="0" y="12"/>
                      <a:pt x="0" y="12"/>
                    </a:cubicBezTo>
                    <a:cubicBezTo>
                      <a:pt x="1" y="13"/>
                      <a:pt x="1" y="13"/>
                      <a:pt x="1" y="13"/>
                    </a:cubicBezTo>
                    <a:cubicBezTo>
                      <a:pt x="6" y="13"/>
                      <a:pt x="6" y="13"/>
                      <a:pt x="6" y="13"/>
                    </a:cubicBezTo>
                    <a:cubicBezTo>
                      <a:pt x="6" y="15"/>
                      <a:pt x="6" y="15"/>
                      <a:pt x="6" y="15"/>
                    </a:cubicBezTo>
                    <a:cubicBezTo>
                      <a:pt x="1" y="15"/>
                      <a:pt x="1" y="15"/>
                      <a:pt x="1" y="15"/>
                    </a:cubicBezTo>
                    <a:cubicBezTo>
                      <a:pt x="0" y="16"/>
                      <a:pt x="0" y="16"/>
                      <a:pt x="0" y="16"/>
                    </a:cubicBezTo>
                    <a:cubicBezTo>
                      <a:pt x="1" y="16"/>
                      <a:pt x="1" y="16"/>
                      <a:pt x="1" y="16"/>
                    </a:cubicBezTo>
                    <a:cubicBezTo>
                      <a:pt x="6" y="16"/>
                      <a:pt x="6" y="16"/>
                      <a:pt x="6" y="16"/>
                    </a:cubicBezTo>
                    <a:cubicBezTo>
                      <a:pt x="6" y="19"/>
                      <a:pt x="6" y="19"/>
                      <a:pt x="6" y="19"/>
                    </a:cubicBezTo>
                    <a:cubicBezTo>
                      <a:pt x="9" y="19"/>
                      <a:pt x="9" y="19"/>
                      <a:pt x="9" y="19"/>
                    </a:cubicBezTo>
                    <a:cubicBezTo>
                      <a:pt x="9" y="24"/>
                      <a:pt x="9" y="24"/>
                      <a:pt x="9" y="24"/>
                    </a:cubicBezTo>
                    <a:cubicBezTo>
                      <a:pt x="9" y="25"/>
                      <a:pt x="9" y="25"/>
                      <a:pt x="9" y="25"/>
                    </a:cubicBezTo>
                    <a:cubicBezTo>
                      <a:pt x="10" y="24"/>
                      <a:pt x="10" y="24"/>
                      <a:pt x="10" y="24"/>
                    </a:cubicBezTo>
                    <a:cubicBezTo>
                      <a:pt x="10" y="19"/>
                      <a:pt x="10" y="19"/>
                      <a:pt x="10" y="19"/>
                    </a:cubicBezTo>
                    <a:cubicBezTo>
                      <a:pt x="12" y="19"/>
                      <a:pt x="12" y="19"/>
                      <a:pt x="12" y="19"/>
                    </a:cubicBezTo>
                    <a:cubicBezTo>
                      <a:pt x="12" y="24"/>
                      <a:pt x="12" y="24"/>
                      <a:pt x="12" y="24"/>
                    </a:cubicBezTo>
                    <a:cubicBezTo>
                      <a:pt x="13" y="25"/>
                      <a:pt x="13" y="25"/>
                      <a:pt x="13" y="25"/>
                    </a:cubicBezTo>
                    <a:cubicBezTo>
                      <a:pt x="13" y="24"/>
                      <a:pt x="13" y="24"/>
                      <a:pt x="13" y="24"/>
                    </a:cubicBezTo>
                    <a:cubicBezTo>
                      <a:pt x="13" y="19"/>
                      <a:pt x="13" y="19"/>
                      <a:pt x="13" y="19"/>
                    </a:cubicBezTo>
                    <a:cubicBezTo>
                      <a:pt x="15" y="19"/>
                      <a:pt x="15" y="19"/>
                      <a:pt x="15" y="19"/>
                    </a:cubicBezTo>
                    <a:cubicBezTo>
                      <a:pt x="15" y="24"/>
                      <a:pt x="15" y="24"/>
                      <a:pt x="15" y="24"/>
                    </a:cubicBezTo>
                    <a:cubicBezTo>
                      <a:pt x="16" y="25"/>
                      <a:pt x="16" y="25"/>
                      <a:pt x="16" y="25"/>
                    </a:cubicBezTo>
                    <a:cubicBezTo>
                      <a:pt x="16" y="24"/>
                      <a:pt x="16" y="24"/>
                      <a:pt x="16" y="24"/>
                    </a:cubicBezTo>
                    <a:cubicBezTo>
                      <a:pt x="16" y="19"/>
                      <a:pt x="16" y="19"/>
                      <a:pt x="16" y="19"/>
                    </a:cubicBezTo>
                    <a:cubicBezTo>
                      <a:pt x="19" y="19"/>
                      <a:pt x="19" y="19"/>
                      <a:pt x="19" y="19"/>
                    </a:cubicBezTo>
                    <a:cubicBezTo>
                      <a:pt x="19" y="16"/>
                      <a:pt x="19" y="16"/>
                      <a:pt x="19" y="16"/>
                    </a:cubicBezTo>
                    <a:cubicBezTo>
                      <a:pt x="25" y="16"/>
                      <a:pt x="25" y="16"/>
                      <a:pt x="25" y="16"/>
                    </a:cubicBezTo>
                    <a:cubicBezTo>
                      <a:pt x="25" y="16"/>
                      <a:pt x="25" y="16"/>
                      <a:pt x="25" y="16"/>
                    </a:cubicBezTo>
                    <a:cubicBezTo>
                      <a:pt x="25" y="15"/>
                      <a:pt x="25" y="15"/>
                      <a:pt x="25" y="15"/>
                    </a:cubicBezTo>
                    <a:cubicBezTo>
                      <a:pt x="19" y="15"/>
                      <a:pt x="19" y="15"/>
                      <a:pt x="19" y="15"/>
                    </a:cubicBezTo>
                    <a:cubicBezTo>
                      <a:pt x="19" y="13"/>
                      <a:pt x="19" y="13"/>
                      <a:pt x="19" y="13"/>
                    </a:cubicBezTo>
                    <a:lnTo>
                      <a:pt x="25" y="13"/>
                    </a:lnTo>
                    <a:close/>
                    <a:moveTo>
                      <a:pt x="13" y="15"/>
                    </a:moveTo>
                    <a:cubicBezTo>
                      <a:pt x="11" y="15"/>
                      <a:pt x="10" y="14"/>
                      <a:pt x="10" y="12"/>
                    </a:cubicBezTo>
                    <a:cubicBezTo>
                      <a:pt x="10" y="11"/>
                      <a:pt x="11" y="9"/>
                      <a:pt x="13" y="9"/>
                    </a:cubicBezTo>
                    <a:cubicBezTo>
                      <a:pt x="14" y="9"/>
                      <a:pt x="16" y="11"/>
                      <a:pt x="16" y="12"/>
                    </a:cubicBezTo>
                    <a:cubicBezTo>
                      <a:pt x="16" y="14"/>
                      <a:pt x="14" y="15"/>
                      <a:pt x="1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65" name="Freeform 179">
                <a:extLst>
                  <a:ext uri="{FF2B5EF4-FFF2-40B4-BE49-F238E27FC236}">
                    <a16:creationId xmlns:a16="http://schemas.microsoft.com/office/drawing/2014/main" id="{8AC614E0-D2BC-4327-A4AB-F3AD3C86A562}"/>
                  </a:ext>
                </a:extLst>
              </p:cNvPr>
              <p:cNvSpPr>
                <a:spLocks noEditPoints="1"/>
              </p:cNvSpPr>
              <p:nvPr/>
            </p:nvSpPr>
            <p:spPr bwMode="auto">
              <a:xfrm>
                <a:off x="5099050" y="5634038"/>
                <a:ext cx="211138" cy="276225"/>
              </a:xfrm>
              <a:custGeom>
                <a:avLst/>
                <a:gdLst>
                  <a:gd name="T0" fmla="*/ 49 w 51"/>
                  <a:gd name="T1" fmla="*/ 19 h 67"/>
                  <a:gd name="T2" fmla="*/ 31 w 51"/>
                  <a:gd name="T3" fmla="*/ 19 h 67"/>
                  <a:gd name="T4" fmla="*/ 47 w 51"/>
                  <a:gd name="T5" fmla="*/ 3 h 67"/>
                  <a:gd name="T6" fmla="*/ 47 w 51"/>
                  <a:gd name="T7" fmla="*/ 2 h 67"/>
                  <a:gd name="T8" fmla="*/ 46 w 51"/>
                  <a:gd name="T9" fmla="*/ 0 h 67"/>
                  <a:gd name="T10" fmla="*/ 45 w 51"/>
                  <a:gd name="T11" fmla="*/ 0 h 67"/>
                  <a:gd name="T12" fmla="*/ 26 w 51"/>
                  <a:gd name="T13" fmla="*/ 19 h 67"/>
                  <a:gd name="T14" fmla="*/ 7 w 51"/>
                  <a:gd name="T15" fmla="*/ 0 h 67"/>
                  <a:gd name="T16" fmla="*/ 6 w 51"/>
                  <a:gd name="T17" fmla="*/ 0 h 67"/>
                  <a:gd name="T18" fmla="*/ 4 w 51"/>
                  <a:gd name="T19" fmla="*/ 2 h 67"/>
                  <a:gd name="T20" fmla="*/ 4 w 51"/>
                  <a:gd name="T21" fmla="*/ 3 h 67"/>
                  <a:gd name="T22" fmla="*/ 20 w 51"/>
                  <a:gd name="T23" fmla="*/ 19 h 67"/>
                  <a:gd name="T24" fmla="*/ 2 w 51"/>
                  <a:gd name="T25" fmla="*/ 19 h 67"/>
                  <a:gd name="T26" fmla="*/ 0 w 51"/>
                  <a:gd name="T27" fmla="*/ 21 h 67"/>
                  <a:gd name="T28" fmla="*/ 0 w 51"/>
                  <a:gd name="T29" fmla="*/ 66 h 67"/>
                  <a:gd name="T30" fmla="*/ 2 w 51"/>
                  <a:gd name="T31" fmla="*/ 67 h 67"/>
                  <a:gd name="T32" fmla="*/ 49 w 51"/>
                  <a:gd name="T33" fmla="*/ 67 h 67"/>
                  <a:gd name="T34" fmla="*/ 51 w 51"/>
                  <a:gd name="T35" fmla="*/ 66 h 67"/>
                  <a:gd name="T36" fmla="*/ 51 w 51"/>
                  <a:gd name="T37" fmla="*/ 21 h 67"/>
                  <a:gd name="T38" fmla="*/ 49 w 51"/>
                  <a:gd name="T39" fmla="*/ 19 h 67"/>
                  <a:gd name="T40" fmla="*/ 36 w 51"/>
                  <a:gd name="T41" fmla="*/ 62 h 67"/>
                  <a:gd name="T42" fmla="*/ 33 w 51"/>
                  <a:gd name="T43" fmla="*/ 60 h 67"/>
                  <a:gd name="T44" fmla="*/ 36 w 51"/>
                  <a:gd name="T45" fmla="*/ 57 h 67"/>
                  <a:gd name="T46" fmla="*/ 38 w 51"/>
                  <a:gd name="T47" fmla="*/ 60 h 67"/>
                  <a:gd name="T48" fmla="*/ 36 w 51"/>
                  <a:gd name="T49" fmla="*/ 62 h 67"/>
                  <a:gd name="T50" fmla="*/ 43 w 51"/>
                  <a:gd name="T51" fmla="*/ 62 h 67"/>
                  <a:gd name="T52" fmla="*/ 40 w 51"/>
                  <a:gd name="T53" fmla="*/ 60 h 67"/>
                  <a:gd name="T54" fmla="*/ 43 w 51"/>
                  <a:gd name="T55" fmla="*/ 57 h 67"/>
                  <a:gd name="T56" fmla="*/ 45 w 51"/>
                  <a:gd name="T57" fmla="*/ 60 h 67"/>
                  <a:gd name="T58" fmla="*/ 43 w 51"/>
                  <a:gd name="T59" fmla="*/ 62 h 67"/>
                  <a:gd name="T60" fmla="*/ 46 w 51"/>
                  <a:gd name="T61" fmla="*/ 52 h 67"/>
                  <a:gd name="T62" fmla="*/ 6 w 51"/>
                  <a:gd name="T63" fmla="*/ 52 h 67"/>
                  <a:gd name="T64" fmla="*/ 6 w 51"/>
                  <a:gd name="T65" fmla="*/ 25 h 67"/>
                  <a:gd name="T66" fmla="*/ 46 w 51"/>
                  <a:gd name="T67" fmla="*/ 25 h 67"/>
                  <a:gd name="T68" fmla="*/ 46 w 51"/>
                  <a:gd name="T69"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67">
                    <a:moveTo>
                      <a:pt x="49" y="19"/>
                    </a:moveTo>
                    <a:cubicBezTo>
                      <a:pt x="31" y="19"/>
                      <a:pt x="31" y="19"/>
                      <a:pt x="31" y="19"/>
                    </a:cubicBezTo>
                    <a:cubicBezTo>
                      <a:pt x="47" y="3"/>
                      <a:pt x="47" y="3"/>
                      <a:pt x="47" y="3"/>
                    </a:cubicBezTo>
                    <a:cubicBezTo>
                      <a:pt x="47" y="2"/>
                      <a:pt x="47" y="2"/>
                      <a:pt x="47" y="2"/>
                    </a:cubicBezTo>
                    <a:cubicBezTo>
                      <a:pt x="46" y="0"/>
                      <a:pt x="46" y="0"/>
                      <a:pt x="46" y="0"/>
                    </a:cubicBezTo>
                    <a:cubicBezTo>
                      <a:pt x="45" y="0"/>
                      <a:pt x="45" y="0"/>
                      <a:pt x="45" y="0"/>
                    </a:cubicBezTo>
                    <a:cubicBezTo>
                      <a:pt x="26" y="19"/>
                      <a:pt x="26" y="19"/>
                      <a:pt x="26" y="19"/>
                    </a:cubicBezTo>
                    <a:cubicBezTo>
                      <a:pt x="7" y="0"/>
                      <a:pt x="7" y="0"/>
                      <a:pt x="7" y="0"/>
                    </a:cubicBezTo>
                    <a:cubicBezTo>
                      <a:pt x="6" y="0"/>
                      <a:pt x="6" y="0"/>
                      <a:pt x="6" y="0"/>
                    </a:cubicBezTo>
                    <a:cubicBezTo>
                      <a:pt x="4" y="2"/>
                      <a:pt x="4" y="2"/>
                      <a:pt x="4" y="2"/>
                    </a:cubicBezTo>
                    <a:cubicBezTo>
                      <a:pt x="4" y="3"/>
                      <a:pt x="4" y="3"/>
                      <a:pt x="4" y="3"/>
                    </a:cubicBezTo>
                    <a:cubicBezTo>
                      <a:pt x="20" y="19"/>
                      <a:pt x="20" y="19"/>
                      <a:pt x="20" y="19"/>
                    </a:cubicBezTo>
                    <a:cubicBezTo>
                      <a:pt x="2" y="19"/>
                      <a:pt x="2" y="19"/>
                      <a:pt x="2" y="19"/>
                    </a:cubicBezTo>
                    <a:cubicBezTo>
                      <a:pt x="1" y="19"/>
                      <a:pt x="0" y="20"/>
                      <a:pt x="0" y="21"/>
                    </a:cubicBezTo>
                    <a:cubicBezTo>
                      <a:pt x="0" y="66"/>
                      <a:pt x="0" y="66"/>
                      <a:pt x="0" y="66"/>
                    </a:cubicBezTo>
                    <a:cubicBezTo>
                      <a:pt x="0" y="66"/>
                      <a:pt x="1" y="67"/>
                      <a:pt x="2" y="67"/>
                    </a:cubicBezTo>
                    <a:cubicBezTo>
                      <a:pt x="49" y="67"/>
                      <a:pt x="49" y="67"/>
                      <a:pt x="49" y="67"/>
                    </a:cubicBezTo>
                    <a:cubicBezTo>
                      <a:pt x="50" y="67"/>
                      <a:pt x="51" y="66"/>
                      <a:pt x="51" y="66"/>
                    </a:cubicBezTo>
                    <a:cubicBezTo>
                      <a:pt x="51" y="21"/>
                      <a:pt x="51" y="21"/>
                      <a:pt x="51" y="21"/>
                    </a:cubicBezTo>
                    <a:cubicBezTo>
                      <a:pt x="51" y="20"/>
                      <a:pt x="50" y="19"/>
                      <a:pt x="49" y="19"/>
                    </a:cubicBezTo>
                    <a:close/>
                    <a:moveTo>
                      <a:pt x="36" y="62"/>
                    </a:moveTo>
                    <a:cubicBezTo>
                      <a:pt x="34" y="62"/>
                      <a:pt x="33" y="61"/>
                      <a:pt x="33" y="60"/>
                    </a:cubicBezTo>
                    <a:cubicBezTo>
                      <a:pt x="33" y="58"/>
                      <a:pt x="34" y="57"/>
                      <a:pt x="36" y="57"/>
                    </a:cubicBezTo>
                    <a:cubicBezTo>
                      <a:pt x="37" y="57"/>
                      <a:pt x="38" y="58"/>
                      <a:pt x="38" y="60"/>
                    </a:cubicBezTo>
                    <a:cubicBezTo>
                      <a:pt x="38" y="61"/>
                      <a:pt x="37" y="62"/>
                      <a:pt x="36" y="62"/>
                    </a:cubicBezTo>
                    <a:close/>
                    <a:moveTo>
                      <a:pt x="43" y="62"/>
                    </a:moveTo>
                    <a:cubicBezTo>
                      <a:pt x="41" y="62"/>
                      <a:pt x="40" y="61"/>
                      <a:pt x="40" y="60"/>
                    </a:cubicBezTo>
                    <a:cubicBezTo>
                      <a:pt x="40" y="58"/>
                      <a:pt x="41" y="57"/>
                      <a:pt x="43" y="57"/>
                    </a:cubicBezTo>
                    <a:cubicBezTo>
                      <a:pt x="44" y="57"/>
                      <a:pt x="45" y="58"/>
                      <a:pt x="45" y="60"/>
                    </a:cubicBezTo>
                    <a:cubicBezTo>
                      <a:pt x="45" y="61"/>
                      <a:pt x="44" y="62"/>
                      <a:pt x="43" y="62"/>
                    </a:cubicBezTo>
                    <a:close/>
                    <a:moveTo>
                      <a:pt x="46" y="52"/>
                    </a:moveTo>
                    <a:cubicBezTo>
                      <a:pt x="6" y="52"/>
                      <a:pt x="6" y="52"/>
                      <a:pt x="6" y="52"/>
                    </a:cubicBezTo>
                    <a:cubicBezTo>
                      <a:pt x="6" y="25"/>
                      <a:pt x="6" y="25"/>
                      <a:pt x="6" y="25"/>
                    </a:cubicBezTo>
                    <a:cubicBezTo>
                      <a:pt x="46" y="25"/>
                      <a:pt x="46" y="25"/>
                      <a:pt x="46" y="25"/>
                    </a:cubicBezTo>
                    <a:lnTo>
                      <a:pt x="4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38" name="Freeform 180">
              <a:extLst>
                <a:ext uri="{FF2B5EF4-FFF2-40B4-BE49-F238E27FC236}">
                  <a16:creationId xmlns:a16="http://schemas.microsoft.com/office/drawing/2014/main" id="{1DB4D0D6-83A7-449F-9C9F-B75A0FC8AD1E}"/>
                </a:ext>
              </a:extLst>
            </p:cNvPr>
            <p:cNvSpPr>
              <a:spLocks noEditPoints="1"/>
            </p:cNvSpPr>
            <p:nvPr/>
          </p:nvSpPr>
          <p:spPr bwMode="auto">
            <a:xfrm>
              <a:off x="2680437" y="4289368"/>
              <a:ext cx="158354" cy="189310"/>
            </a:xfrm>
            <a:custGeom>
              <a:avLst/>
              <a:gdLst>
                <a:gd name="T0" fmla="*/ 51 w 51"/>
                <a:gd name="T1" fmla="*/ 26 h 61"/>
                <a:gd name="T2" fmla="*/ 26 w 51"/>
                <a:gd name="T3" fmla="*/ 61 h 61"/>
                <a:gd name="T4" fmla="*/ 0 w 51"/>
                <a:gd name="T5" fmla="*/ 26 h 61"/>
                <a:gd name="T6" fmla="*/ 0 w 51"/>
                <a:gd name="T7" fmla="*/ 11 h 61"/>
                <a:gd name="T8" fmla="*/ 26 w 51"/>
                <a:gd name="T9" fmla="*/ 0 h 61"/>
                <a:gd name="T10" fmla="*/ 51 w 51"/>
                <a:gd name="T11" fmla="*/ 11 h 61"/>
                <a:gd name="T12" fmla="*/ 51 w 51"/>
                <a:gd name="T13" fmla="*/ 26 h 61"/>
                <a:gd name="T14" fmla="*/ 22 w 51"/>
                <a:gd name="T15" fmla="*/ 15 h 61"/>
                <a:gd name="T16" fmla="*/ 22 w 51"/>
                <a:gd name="T17" fmla="*/ 23 h 61"/>
                <a:gd name="T18" fmla="*/ 14 w 51"/>
                <a:gd name="T19" fmla="*/ 23 h 61"/>
                <a:gd name="T20" fmla="*/ 14 w 51"/>
                <a:gd name="T21" fmla="*/ 31 h 61"/>
                <a:gd name="T22" fmla="*/ 22 w 51"/>
                <a:gd name="T23" fmla="*/ 31 h 61"/>
                <a:gd name="T24" fmla="*/ 22 w 51"/>
                <a:gd name="T25" fmla="*/ 38 h 61"/>
                <a:gd name="T26" fmla="*/ 30 w 51"/>
                <a:gd name="T27" fmla="*/ 38 h 61"/>
                <a:gd name="T28" fmla="*/ 30 w 51"/>
                <a:gd name="T29" fmla="*/ 31 h 61"/>
                <a:gd name="T30" fmla="*/ 37 w 51"/>
                <a:gd name="T31" fmla="*/ 31 h 61"/>
                <a:gd name="T32" fmla="*/ 37 w 51"/>
                <a:gd name="T33" fmla="*/ 23 h 61"/>
                <a:gd name="T34" fmla="*/ 30 w 51"/>
                <a:gd name="T35" fmla="*/ 23 h 61"/>
                <a:gd name="T36" fmla="*/ 30 w 51"/>
                <a:gd name="T37" fmla="*/ 15 h 61"/>
                <a:gd name="T38" fmla="*/ 22 w 51"/>
                <a:gd name="T39" fmla="*/ 1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 h="61">
                  <a:moveTo>
                    <a:pt x="51" y="26"/>
                  </a:moveTo>
                  <a:cubicBezTo>
                    <a:pt x="51" y="37"/>
                    <a:pt x="46" y="47"/>
                    <a:pt x="26" y="61"/>
                  </a:cubicBezTo>
                  <a:cubicBezTo>
                    <a:pt x="5" y="47"/>
                    <a:pt x="0" y="37"/>
                    <a:pt x="0" y="26"/>
                  </a:cubicBezTo>
                  <a:cubicBezTo>
                    <a:pt x="0" y="20"/>
                    <a:pt x="0" y="11"/>
                    <a:pt x="0" y="11"/>
                  </a:cubicBezTo>
                  <a:cubicBezTo>
                    <a:pt x="14" y="11"/>
                    <a:pt x="26" y="0"/>
                    <a:pt x="26" y="0"/>
                  </a:cubicBezTo>
                  <a:cubicBezTo>
                    <a:pt x="26" y="0"/>
                    <a:pt x="38" y="11"/>
                    <a:pt x="51" y="11"/>
                  </a:cubicBezTo>
                  <a:cubicBezTo>
                    <a:pt x="51" y="11"/>
                    <a:pt x="51" y="20"/>
                    <a:pt x="51" y="26"/>
                  </a:cubicBezTo>
                  <a:close/>
                  <a:moveTo>
                    <a:pt x="22" y="15"/>
                  </a:moveTo>
                  <a:cubicBezTo>
                    <a:pt x="22" y="23"/>
                    <a:pt x="22" y="23"/>
                    <a:pt x="22" y="23"/>
                  </a:cubicBezTo>
                  <a:cubicBezTo>
                    <a:pt x="14" y="23"/>
                    <a:pt x="14" y="23"/>
                    <a:pt x="14" y="23"/>
                  </a:cubicBezTo>
                  <a:cubicBezTo>
                    <a:pt x="14" y="31"/>
                    <a:pt x="14" y="31"/>
                    <a:pt x="14" y="31"/>
                  </a:cubicBezTo>
                  <a:cubicBezTo>
                    <a:pt x="22" y="31"/>
                    <a:pt x="22" y="31"/>
                    <a:pt x="22" y="31"/>
                  </a:cubicBezTo>
                  <a:cubicBezTo>
                    <a:pt x="22" y="38"/>
                    <a:pt x="22" y="38"/>
                    <a:pt x="22" y="38"/>
                  </a:cubicBezTo>
                  <a:cubicBezTo>
                    <a:pt x="30" y="38"/>
                    <a:pt x="30" y="38"/>
                    <a:pt x="30" y="38"/>
                  </a:cubicBezTo>
                  <a:cubicBezTo>
                    <a:pt x="30" y="31"/>
                    <a:pt x="30" y="31"/>
                    <a:pt x="30" y="31"/>
                  </a:cubicBezTo>
                  <a:cubicBezTo>
                    <a:pt x="37" y="31"/>
                    <a:pt x="37" y="31"/>
                    <a:pt x="37" y="31"/>
                  </a:cubicBezTo>
                  <a:cubicBezTo>
                    <a:pt x="37" y="23"/>
                    <a:pt x="37" y="23"/>
                    <a:pt x="37" y="23"/>
                  </a:cubicBezTo>
                  <a:cubicBezTo>
                    <a:pt x="30" y="23"/>
                    <a:pt x="30" y="23"/>
                    <a:pt x="30" y="23"/>
                  </a:cubicBezTo>
                  <a:cubicBezTo>
                    <a:pt x="30" y="15"/>
                    <a:pt x="30" y="15"/>
                    <a:pt x="30" y="15"/>
                  </a:cubicBezTo>
                  <a:lnTo>
                    <a:pt x="22" y="1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39" name="组合 138">
              <a:extLst>
                <a:ext uri="{FF2B5EF4-FFF2-40B4-BE49-F238E27FC236}">
                  <a16:creationId xmlns:a16="http://schemas.microsoft.com/office/drawing/2014/main" id="{2CDB1D04-C265-482F-8CC6-753AA332C84E}"/>
                </a:ext>
              </a:extLst>
            </p:cNvPr>
            <p:cNvGrpSpPr/>
            <p:nvPr/>
          </p:nvGrpSpPr>
          <p:grpSpPr>
            <a:xfrm>
              <a:off x="3229315" y="4304847"/>
              <a:ext cx="210741" cy="158353"/>
              <a:chOff x="4302119" y="5667346"/>
              <a:chExt cx="280987" cy="211170"/>
            </a:xfrm>
            <a:solidFill>
              <a:schemeClr val="bg1"/>
            </a:solidFill>
          </p:grpSpPr>
          <p:sp>
            <p:nvSpPr>
              <p:cNvPr id="160" name="Freeform 181">
                <a:extLst>
                  <a:ext uri="{FF2B5EF4-FFF2-40B4-BE49-F238E27FC236}">
                    <a16:creationId xmlns:a16="http://schemas.microsoft.com/office/drawing/2014/main" id="{71A8651E-E4CE-4B2A-BC6E-8344C021707B}"/>
                  </a:ext>
                </a:extLst>
              </p:cNvPr>
              <p:cNvSpPr>
                <a:spLocks/>
              </p:cNvSpPr>
              <p:nvPr/>
            </p:nvSpPr>
            <p:spPr bwMode="auto">
              <a:xfrm>
                <a:off x="4302119" y="5865816"/>
                <a:ext cx="280987" cy="12700"/>
              </a:xfrm>
              <a:custGeom>
                <a:avLst/>
                <a:gdLst>
                  <a:gd name="T0" fmla="*/ 67 w 68"/>
                  <a:gd name="T1" fmla="*/ 3 h 3"/>
                  <a:gd name="T2" fmla="*/ 1 w 68"/>
                  <a:gd name="T3" fmla="*/ 3 h 3"/>
                  <a:gd name="T4" fmla="*/ 0 w 68"/>
                  <a:gd name="T5" fmla="*/ 2 h 3"/>
                  <a:gd name="T6" fmla="*/ 0 w 68"/>
                  <a:gd name="T7" fmla="*/ 1 h 3"/>
                  <a:gd name="T8" fmla="*/ 1 w 68"/>
                  <a:gd name="T9" fmla="*/ 0 h 3"/>
                  <a:gd name="T10" fmla="*/ 67 w 68"/>
                  <a:gd name="T11" fmla="*/ 0 h 3"/>
                  <a:gd name="T12" fmla="*/ 68 w 68"/>
                  <a:gd name="T13" fmla="*/ 1 h 3"/>
                  <a:gd name="T14" fmla="*/ 68 w 68"/>
                  <a:gd name="T15" fmla="*/ 2 h 3"/>
                  <a:gd name="T16" fmla="*/ 67 w 68"/>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
                    <a:moveTo>
                      <a:pt x="67" y="3"/>
                    </a:moveTo>
                    <a:cubicBezTo>
                      <a:pt x="1" y="3"/>
                      <a:pt x="1" y="3"/>
                      <a:pt x="1" y="3"/>
                    </a:cubicBezTo>
                    <a:cubicBezTo>
                      <a:pt x="0" y="3"/>
                      <a:pt x="0" y="2"/>
                      <a:pt x="0" y="2"/>
                    </a:cubicBezTo>
                    <a:cubicBezTo>
                      <a:pt x="0" y="1"/>
                      <a:pt x="0" y="1"/>
                      <a:pt x="0" y="1"/>
                    </a:cubicBezTo>
                    <a:cubicBezTo>
                      <a:pt x="0" y="0"/>
                      <a:pt x="0" y="0"/>
                      <a:pt x="1" y="0"/>
                    </a:cubicBezTo>
                    <a:cubicBezTo>
                      <a:pt x="67" y="0"/>
                      <a:pt x="67" y="0"/>
                      <a:pt x="67" y="0"/>
                    </a:cubicBezTo>
                    <a:cubicBezTo>
                      <a:pt x="67" y="0"/>
                      <a:pt x="68" y="0"/>
                      <a:pt x="68" y="1"/>
                    </a:cubicBezTo>
                    <a:cubicBezTo>
                      <a:pt x="68" y="2"/>
                      <a:pt x="68" y="2"/>
                      <a:pt x="68" y="2"/>
                    </a:cubicBezTo>
                    <a:cubicBezTo>
                      <a:pt x="68" y="2"/>
                      <a:pt x="67" y="3"/>
                      <a:pt x="6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61" name="Freeform 182">
                <a:extLst>
                  <a:ext uri="{FF2B5EF4-FFF2-40B4-BE49-F238E27FC236}">
                    <a16:creationId xmlns:a16="http://schemas.microsoft.com/office/drawing/2014/main" id="{0D48B9CD-723C-4062-B2B3-F56427DB08EA}"/>
                  </a:ext>
                </a:extLst>
              </p:cNvPr>
              <p:cNvSpPr>
                <a:spLocks/>
              </p:cNvSpPr>
              <p:nvPr/>
            </p:nvSpPr>
            <p:spPr bwMode="auto">
              <a:xfrm>
                <a:off x="4305288" y="5848341"/>
                <a:ext cx="273050" cy="12700"/>
              </a:xfrm>
              <a:custGeom>
                <a:avLst/>
                <a:gdLst>
                  <a:gd name="T0" fmla="*/ 172 w 172"/>
                  <a:gd name="T1" fmla="*/ 8 h 8"/>
                  <a:gd name="T2" fmla="*/ 0 w 172"/>
                  <a:gd name="T3" fmla="*/ 8 h 8"/>
                  <a:gd name="T4" fmla="*/ 21 w 172"/>
                  <a:gd name="T5" fmla="*/ 0 h 8"/>
                  <a:gd name="T6" fmla="*/ 151 w 172"/>
                  <a:gd name="T7" fmla="*/ 0 h 8"/>
                  <a:gd name="T8" fmla="*/ 172 w 172"/>
                  <a:gd name="T9" fmla="*/ 8 h 8"/>
                </a:gdLst>
                <a:ahLst/>
                <a:cxnLst>
                  <a:cxn ang="0">
                    <a:pos x="T0" y="T1"/>
                  </a:cxn>
                  <a:cxn ang="0">
                    <a:pos x="T2" y="T3"/>
                  </a:cxn>
                  <a:cxn ang="0">
                    <a:pos x="T4" y="T5"/>
                  </a:cxn>
                  <a:cxn ang="0">
                    <a:pos x="T6" y="T7"/>
                  </a:cxn>
                  <a:cxn ang="0">
                    <a:pos x="T8" y="T9"/>
                  </a:cxn>
                </a:cxnLst>
                <a:rect l="0" t="0" r="r" b="b"/>
                <a:pathLst>
                  <a:path w="172" h="8">
                    <a:moveTo>
                      <a:pt x="172" y="8"/>
                    </a:moveTo>
                    <a:lnTo>
                      <a:pt x="0" y="8"/>
                    </a:lnTo>
                    <a:lnTo>
                      <a:pt x="21" y="0"/>
                    </a:lnTo>
                    <a:lnTo>
                      <a:pt x="151" y="0"/>
                    </a:lnTo>
                    <a:lnTo>
                      <a:pt x="17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62" name="Freeform 183">
                <a:extLst>
                  <a:ext uri="{FF2B5EF4-FFF2-40B4-BE49-F238E27FC236}">
                    <a16:creationId xmlns:a16="http://schemas.microsoft.com/office/drawing/2014/main" id="{F76C2AC8-66BA-4D4D-B337-F6AF1B8FE783}"/>
                  </a:ext>
                </a:extLst>
              </p:cNvPr>
              <p:cNvSpPr>
                <a:spLocks noEditPoints="1"/>
              </p:cNvSpPr>
              <p:nvPr/>
            </p:nvSpPr>
            <p:spPr bwMode="auto">
              <a:xfrm>
                <a:off x="4333865" y="5667346"/>
                <a:ext cx="211138" cy="180975"/>
              </a:xfrm>
              <a:custGeom>
                <a:avLst/>
                <a:gdLst>
                  <a:gd name="T0" fmla="*/ 50 w 51"/>
                  <a:gd name="T1" fmla="*/ 0 h 44"/>
                  <a:gd name="T2" fmla="*/ 1 w 51"/>
                  <a:gd name="T3" fmla="*/ 0 h 44"/>
                  <a:gd name="T4" fmla="*/ 0 w 51"/>
                  <a:gd name="T5" fmla="*/ 1 h 44"/>
                  <a:gd name="T6" fmla="*/ 0 w 51"/>
                  <a:gd name="T7" fmla="*/ 43 h 44"/>
                  <a:gd name="T8" fmla="*/ 1 w 51"/>
                  <a:gd name="T9" fmla="*/ 44 h 44"/>
                  <a:gd name="T10" fmla="*/ 50 w 51"/>
                  <a:gd name="T11" fmla="*/ 44 h 44"/>
                  <a:gd name="T12" fmla="*/ 51 w 51"/>
                  <a:gd name="T13" fmla="*/ 43 h 44"/>
                  <a:gd name="T14" fmla="*/ 51 w 51"/>
                  <a:gd name="T15" fmla="*/ 1 h 44"/>
                  <a:gd name="T16" fmla="*/ 50 w 51"/>
                  <a:gd name="T17" fmla="*/ 0 h 44"/>
                  <a:gd name="T18" fmla="*/ 48 w 51"/>
                  <a:gd name="T19" fmla="*/ 39 h 44"/>
                  <a:gd name="T20" fmla="*/ 47 w 51"/>
                  <a:gd name="T21" fmla="*/ 40 h 44"/>
                  <a:gd name="T22" fmla="*/ 4 w 51"/>
                  <a:gd name="T23" fmla="*/ 40 h 44"/>
                  <a:gd name="T24" fmla="*/ 3 w 51"/>
                  <a:gd name="T25" fmla="*/ 39 h 44"/>
                  <a:gd name="T26" fmla="*/ 3 w 51"/>
                  <a:gd name="T27" fmla="*/ 5 h 44"/>
                  <a:gd name="T28" fmla="*/ 4 w 51"/>
                  <a:gd name="T29" fmla="*/ 4 h 44"/>
                  <a:gd name="T30" fmla="*/ 47 w 51"/>
                  <a:gd name="T31" fmla="*/ 4 h 44"/>
                  <a:gd name="T32" fmla="*/ 48 w 51"/>
                  <a:gd name="T33" fmla="*/ 5 h 44"/>
                  <a:gd name="T34" fmla="*/ 48 w 51"/>
                  <a:gd name="T35"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44">
                    <a:moveTo>
                      <a:pt x="50" y="0"/>
                    </a:moveTo>
                    <a:cubicBezTo>
                      <a:pt x="1" y="0"/>
                      <a:pt x="1" y="0"/>
                      <a:pt x="1" y="0"/>
                    </a:cubicBezTo>
                    <a:cubicBezTo>
                      <a:pt x="0" y="0"/>
                      <a:pt x="0" y="1"/>
                      <a:pt x="0" y="1"/>
                    </a:cubicBezTo>
                    <a:cubicBezTo>
                      <a:pt x="0" y="43"/>
                      <a:pt x="0" y="43"/>
                      <a:pt x="0" y="43"/>
                    </a:cubicBezTo>
                    <a:cubicBezTo>
                      <a:pt x="0" y="44"/>
                      <a:pt x="0" y="44"/>
                      <a:pt x="1" y="44"/>
                    </a:cubicBezTo>
                    <a:cubicBezTo>
                      <a:pt x="50" y="44"/>
                      <a:pt x="50" y="44"/>
                      <a:pt x="50" y="44"/>
                    </a:cubicBezTo>
                    <a:cubicBezTo>
                      <a:pt x="51" y="44"/>
                      <a:pt x="51" y="44"/>
                      <a:pt x="51" y="43"/>
                    </a:cubicBezTo>
                    <a:cubicBezTo>
                      <a:pt x="51" y="1"/>
                      <a:pt x="51" y="1"/>
                      <a:pt x="51" y="1"/>
                    </a:cubicBezTo>
                    <a:cubicBezTo>
                      <a:pt x="51" y="1"/>
                      <a:pt x="51" y="0"/>
                      <a:pt x="50" y="0"/>
                    </a:cubicBezTo>
                    <a:close/>
                    <a:moveTo>
                      <a:pt x="48" y="39"/>
                    </a:moveTo>
                    <a:cubicBezTo>
                      <a:pt x="48" y="39"/>
                      <a:pt x="48" y="40"/>
                      <a:pt x="47" y="40"/>
                    </a:cubicBezTo>
                    <a:cubicBezTo>
                      <a:pt x="4" y="40"/>
                      <a:pt x="4" y="40"/>
                      <a:pt x="4" y="40"/>
                    </a:cubicBezTo>
                    <a:cubicBezTo>
                      <a:pt x="4" y="40"/>
                      <a:pt x="3" y="39"/>
                      <a:pt x="3" y="39"/>
                    </a:cubicBezTo>
                    <a:cubicBezTo>
                      <a:pt x="3" y="5"/>
                      <a:pt x="3" y="5"/>
                      <a:pt x="3" y="5"/>
                    </a:cubicBezTo>
                    <a:cubicBezTo>
                      <a:pt x="3" y="4"/>
                      <a:pt x="4" y="4"/>
                      <a:pt x="4" y="4"/>
                    </a:cubicBezTo>
                    <a:cubicBezTo>
                      <a:pt x="47" y="4"/>
                      <a:pt x="47" y="4"/>
                      <a:pt x="47" y="4"/>
                    </a:cubicBezTo>
                    <a:cubicBezTo>
                      <a:pt x="48" y="4"/>
                      <a:pt x="48" y="4"/>
                      <a:pt x="48" y="5"/>
                    </a:cubicBezTo>
                    <a:lnTo>
                      <a:pt x="4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63" name="Freeform 184">
                <a:extLst>
                  <a:ext uri="{FF2B5EF4-FFF2-40B4-BE49-F238E27FC236}">
                    <a16:creationId xmlns:a16="http://schemas.microsoft.com/office/drawing/2014/main" id="{83EC166D-D219-49C7-B611-30B843A40A93}"/>
                  </a:ext>
                </a:extLst>
              </p:cNvPr>
              <p:cNvSpPr>
                <a:spLocks noEditPoints="1"/>
              </p:cNvSpPr>
              <p:nvPr/>
            </p:nvSpPr>
            <p:spPr bwMode="auto">
              <a:xfrm>
                <a:off x="4384676" y="5700712"/>
                <a:ext cx="111125" cy="111124"/>
              </a:xfrm>
              <a:custGeom>
                <a:avLst/>
                <a:gdLst>
                  <a:gd name="T0" fmla="*/ 27 w 27"/>
                  <a:gd name="T1" fmla="*/ 14 h 27"/>
                  <a:gd name="T2" fmla="*/ 21 w 27"/>
                  <a:gd name="T3" fmla="*/ 13 h 27"/>
                  <a:gd name="T4" fmla="*/ 26 w 27"/>
                  <a:gd name="T5" fmla="*/ 11 h 27"/>
                  <a:gd name="T6" fmla="*/ 26 w 27"/>
                  <a:gd name="T7" fmla="*/ 10 h 27"/>
                  <a:gd name="T8" fmla="*/ 21 w 27"/>
                  <a:gd name="T9" fmla="*/ 6 h 27"/>
                  <a:gd name="T10" fmla="*/ 18 w 27"/>
                  <a:gd name="T11" fmla="*/ 1 h 27"/>
                  <a:gd name="T12" fmla="*/ 17 w 27"/>
                  <a:gd name="T13" fmla="*/ 1 h 27"/>
                  <a:gd name="T14" fmla="*/ 14 w 27"/>
                  <a:gd name="T15" fmla="*/ 6 h 27"/>
                  <a:gd name="T16" fmla="*/ 14 w 27"/>
                  <a:gd name="T17" fmla="*/ 0 h 27"/>
                  <a:gd name="T18" fmla="*/ 13 w 27"/>
                  <a:gd name="T19" fmla="*/ 6 h 27"/>
                  <a:gd name="T20" fmla="*/ 11 w 27"/>
                  <a:gd name="T21" fmla="*/ 1 h 27"/>
                  <a:gd name="T22" fmla="*/ 10 w 27"/>
                  <a:gd name="T23" fmla="*/ 1 h 27"/>
                  <a:gd name="T24" fmla="*/ 6 w 27"/>
                  <a:gd name="T25" fmla="*/ 6 h 27"/>
                  <a:gd name="T26" fmla="*/ 1 w 27"/>
                  <a:gd name="T27" fmla="*/ 10 h 27"/>
                  <a:gd name="T28" fmla="*/ 1 w 27"/>
                  <a:gd name="T29" fmla="*/ 11 h 27"/>
                  <a:gd name="T30" fmla="*/ 6 w 27"/>
                  <a:gd name="T31" fmla="*/ 13 h 27"/>
                  <a:gd name="T32" fmla="*/ 0 w 27"/>
                  <a:gd name="T33" fmla="*/ 14 h 27"/>
                  <a:gd name="T34" fmla="*/ 6 w 27"/>
                  <a:gd name="T35" fmla="*/ 14 h 27"/>
                  <a:gd name="T36" fmla="*/ 1 w 27"/>
                  <a:gd name="T37" fmla="*/ 17 h 27"/>
                  <a:gd name="T38" fmla="*/ 1 w 27"/>
                  <a:gd name="T39" fmla="*/ 18 h 27"/>
                  <a:gd name="T40" fmla="*/ 6 w 27"/>
                  <a:gd name="T41" fmla="*/ 21 h 27"/>
                  <a:gd name="T42" fmla="*/ 10 w 27"/>
                  <a:gd name="T43" fmla="*/ 26 h 27"/>
                  <a:gd name="T44" fmla="*/ 11 w 27"/>
                  <a:gd name="T45" fmla="*/ 26 h 27"/>
                  <a:gd name="T46" fmla="*/ 13 w 27"/>
                  <a:gd name="T47" fmla="*/ 21 h 27"/>
                  <a:gd name="T48" fmla="*/ 14 w 27"/>
                  <a:gd name="T49" fmla="*/ 27 h 27"/>
                  <a:gd name="T50" fmla="*/ 14 w 27"/>
                  <a:gd name="T51" fmla="*/ 21 h 27"/>
                  <a:gd name="T52" fmla="*/ 17 w 27"/>
                  <a:gd name="T53" fmla="*/ 26 h 27"/>
                  <a:gd name="T54" fmla="*/ 18 w 27"/>
                  <a:gd name="T55" fmla="*/ 26 h 27"/>
                  <a:gd name="T56" fmla="*/ 21 w 27"/>
                  <a:gd name="T57" fmla="*/ 21 h 27"/>
                  <a:gd name="T58" fmla="*/ 26 w 27"/>
                  <a:gd name="T59" fmla="*/ 18 h 27"/>
                  <a:gd name="T60" fmla="*/ 26 w 27"/>
                  <a:gd name="T61" fmla="*/ 17 h 27"/>
                  <a:gd name="T62" fmla="*/ 21 w 27"/>
                  <a:gd name="T63" fmla="*/ 14 h 27"/>
                  <a:gd name="T64" fmla="*/ 14 w 27"/>
                  <a:gd name="T65" fmla="*/ 17 h 27"/>
                  <a:gd name="T66" fmla="*/ 14 w 27"/>
                  <a:gd name="T67" fmla="*/ 10 h 27"/>
                  <a:gd name="T68" fmla="*/ 14 w 27"/>
                  <a:gd name="T69"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 h="27">
                    <a:moveTo>
                      <a:pt x="26" y="14"/>
                    </a:moveTo>
                    <a:cubicBezTo>
                      <a:pt x="27" y="14"/>
                      <a:pt x="27" y="14"/>
                      <a:pt x="27" y="14"/>
                    </a:cubicBezTo>
                    <a:cubicBezTo>
                      <a:pt x="26" y="13"/>
                      <a:pt x="26" y="13"/>
                      <a:pt x="26" y="13"/>
                    </a:cubicBezTo>
                    <a:cubicBezTo>
                      <a:pt x="21" y="13"/>
                      <a:pt x="21" y="13"/>
                      <a:pt x="21" y="13"/>
                    </a:cubicBezTo>
                    <a:cubicBezTo>
                      <a:pt x="21" y="11"/>
                      <a:pt x="21" y="11"/>
                      <a:pt x="21" y="11"/>
                    </a:cubicBezTo>
                    <a:cubicBezTo>
                      <a:pt x="26" y="11"/>
                      <a:pt x="26" y="11"/>
                      <a:pt x="26" y="11"/>
                    </a:cubicBezTo>
                    <a:cubicBezTo>
                      <a:pt x="27" y="10"/>
                      <a:pt x="27" y="10"/>
                      <a:pt x="27" y="10"/>
                    </a:cubicBezTo>
                    <a:cubicBezTo>
                      <a:pt x="26" y="10"/>
                      <a:pt x="26" y="10"/>
                      <a:pt x="26" y="10"/>
                    </a:cubicBezTo>
                    <a:cubicBezTo>
                      <a:pt x="21" y="10"/>
                      <a:pt x="21" y="10"/>
                      <a:pt x="21" y="10"/>
                    </a:cubicBezTo>
                    <a:cubicBezTo>
                      <a:pt x="21" y="6"/>
                      <a:pt x="21" y="6"/>
                      <a:pt x="21" y="6"/>
                    </a:cubicBezTo>
                    <a:cubicBezTo>
                      <a:pt x="18" y="6"/>
                      <a:pt x="18" y="6"/>
                      <a:pt x="18" y="6"/>
                    </a:cubicBezTo>
                    <a:cubicBezTo>
                      <a:pt x="18" y="1"/>
                      <a:pt x="18" y="1"/>
                      <a:pt x="18" y="1"/>
                    </a:cubicBezTo>
                    <a:cubicBezTo>
                      <a:pt x="17" y="0"/>
                      <a:pt x="17" y="0"/>
                      <a:pt x="17" y="0"/>
                    </a:cubicBezTo>
                    <a:cubicBezTo>
                      <a:pt x="17" y="1"/>
                      <a:pt x="17" y="1"/>
                      <a:pt x="17" y="1"/>
                    </a:cubicBezTo>
                    <a:cubicBezTo>
                      <a:pt x="17" y="6"/>
                      <a:pt x="17" y="6"/>
                      <a:pt x="17" y="6"/>
                    </a:cubicBezTo>
                    <a:cubicBezTo>
                      <a:pt x="14" y="6"/>
                      <a:pt x="14" y="6"/>
                      <a:pt x="14" y="6"/>
                    </a:cubicBezTo>
                    <a:cubicBezTo>
                      <a:pt x="14" y="1"/>
                      <a:pt x="14" y="1"/>
                      <a:pt x="14" y="1"/>
                    </a:cubicBezTo>
                    <a:cubicBezTo>
                      <a:pt x="14" y="0"/>
                      <a:pt x="14" y="0"/>
                      <a:pt x="14" y="0"/>
                    </a:cubicBezTo>
                    <a:cubicBezTo>
                      <a:pt x="13" y="1"/>
                      <a:pt x="13" y="1"/>
                      <a:pt x="13" y="1"/>
                    </a:cubicBezTo>
                    <a:cubicBezTo>
                      <a:pt x="13" y="6"/>
                      <a:pt x="13" y="6"/>
                      <a:pt x="13" y="6"/>
                    </a:cubicBezTo>
                    <a:cubicBezTo>
                      <a:pt x="11" y="6"/>
                      <a:pt x="11" y="6"/>
                      <a:pt x="11" y="6"/>
                    </a:cubicBezTo>
                    <a:cubicBezTo>
                      <a:pt x="11" y="1"/>
                      <a:pt x="11" y="1"/>
                      <a:pt x="11" y="1"/>
                    </a:cubicBezTo>
                    <a:cubicBezTo>
                      <a:pt x="10" y="0"/>
                      <a:pt x="10" y="0"/>
                      <a:pt x="10" y="0"/>
                    </a:cubicBezTo>
                    <a:cubicBezTo>
                      <a:pt x="10" y="1"/>
                      <a:pt x="10" y="1"/>
                      <a:pt x="10" y="1"/>
                    </a:cubicBezTo>
                    <a:cubicBezTo>
                      <a:pt x="10" y="6"/>
                      <a:pt x="10" y="6"/>
                      <a:pt x="10" y="6"/>
                    </a:cubicBezTo>
                    <a:cubicBezTo>
                      <a:pt x="6" y="6"/>
                      <a:pt x="6" y="6"/>
                      <a:pt x="6" y="6"/>
                    </a:cubicBezTo>
                    <a:cubicBezTo>
                      <a:pt x="6" y="10"/>
                      <a:pt x="6" y="10"/>
                      <a:pt x="6" y="10"/>
                    </a:cubicBezTo>
                    <a:cubicBezTo>
                      <a:pt x="1" y="10"/>
                      <a:pt x="1" y="10"/>
                      <a:pt x="1" y="10"/>
                    </a:cubicBezTo>
                    <a:cubicBezTo>
                      <a:pt x="0" y="10"/>
                      <a:pt x="0" y="10"/>
                      <a:pt x="0" y="10"/>
                    </a:cubicBezTo>
                    <a:cubicBezTo>
                      <a:pt x="1" y="11"/>
                      <a:pt x="1" y="11"/>
                      <a:pt x="1" y="11"/>
                    </a:cubicBezTo>
                    <a:cubicBezTo>
                      <a:pt x="6" y="11"/>
                      <a:pt x="6" y="11"/>
                      <a:pt x="6" y="11"/>
                    </a:cubicBezTo>
                    <a:cubicBezTo>
                      <a:pt x="6" y="13"/>
                      <a:pt x="6" y="13"/>
                      <a:pt x="6" y="13"/>
                    </a:cubicBezTo>
                    <a:cubicBezTo>
                      <a:pt x="1" y="13"/>
                      <a:pt x="1" y="13"/>
                      <a:pt x="1" y="13"/>
                    </a:cubicBezTo>
                    <a:cubicBezTo>
                      <a:pt x="0" y="14"/>
                      <a:pt x="0" y="14"/>
                      <a:pt x="0" y="14"/>
                    </a:cubicBezTo>
                    <a:cubicBezTo>
                      <a:pt x="1" y="14"/>
                      <a:pt x="1" y="14"/>
                      <a:pt x="1" y="14"/>
                    </a:cubicBezTo>
                    <a:cubicBezTo>
                      <a:pt x="6" y="14"/>
                      <a:pt x="6" y="14"/>
                      <a:pt x="6" y="14"/>
                    </a:cubicBezTo>
                    <a:cubicBezTo>
                      <a:pt x="6" y="17"/>
                      <a:pt x="6" y="17"/>
                      <a:pt x="6" y="17"/>
                    </a:cubicBezTo>
                    <a:cubicBezTo>
                      <a:pt x="1" y="17"/>
                      <a:pt x="1" y="17"/>
                      <a:pt x="1" y="17"/>
                    </a:cubicBezTo>
                    <a:cubicBezTo>
                      <a:pt x="0" y="17"/>
                      <a:pt x="0" y="17"/>
                      <a:pt x="0" y="17"/>
                    </a:cubicBezTo>
                    <a:cubicBezTo>
                      <a:pt x="1" y="18"/>
                      <a:pt x="1" y="18"/>
                      <a:pt x="1" y="18"/>
                    </a:cubicBezTo>
                    <a:cubicBezTo>
                      <a:pt x="6" y="18"/>
                      <a:pt x="6" y="18"/>
                      <a:pt x="6" y="18"/>
                    </a:cubicBezTo>
                    <a:cubicBezTo>
                      <a:pt x="6" y="21"/>
                      <a:pt x="6" y="21"/>
                      <a:pt x="6" y="21"/>
                    </a:cubicBezTo>
                    <a:cubicBezTo>
                      <a:pt x="10" y="21"/>
                      <a:pt x="10" y="21"/>
                      <a:pt x="10" y="21"/>
                    </a:cubicBezTo>
                    <a:cubicBezTo>
                      <a:pt x="10" y="26"/>
                      <a:pt x="10" y="26"/>
                      <a:pt x="10" y="26"/>
                    </a:cubicBezTo>
                    <a:cubicBezTo>
                      <a:pt x="10" y="27"/>
                      <a:pt x="10" y="27"/>
                      <a:pt x="10" y="27"/>
                    </a:cubicBezTo>
                    <a:cubicBezTo>
                      <a:pt x="11" y="26"/>
                      <a:pt x="11" y="26"/>
                      <a:pt x="11" y="26"/>
                    </a:cubicBezTo>
                    <a:cubicBezTo>
                      <a:pt x="11" y="21"/>
                      <a:pt x="11" y="21"/>
                      <a:pt x="11" y="21"/>
                    </a:cubicBezTo>
                    <a:cubicBezTo>
                      <a:pt x="13" y="21"/>
                      <a:pt x="13" y="21"/>
                      <a:pt x="13" y="21"/>
                    </a:cubicBezTo>
                    <a:cubicBezTo>
                      <a:pt x="13" y="26"/>
                      <a:pt x="13" y="26"/>
                      <a:pt x="13" y="26"/>
                    </a:cubicBezTo>
                    <a:cubicBezTo>
                      <a:pt x="14" y="27"/>
                      <a:pt x="14" y="27"/>
                      <a:pt x="14" y="27"/>
                    </a:cubicBezTo>
                    <a:cubicBezTo>
                      <a:pt x="14" y="26"/>
                      <a:pt x="14" y="26"/>
                      <a:pt x="14" y="26"/>
                    </a:cubicBezTo>
                    <a:cubicBezTo>
                      <a:pt x="14" y="21"/>
                      <a:pt x="14" y="21"/>
                      <a:pt x="14" y="21"/>
                    </a:cubicBezTo>
                    <a:cubicBezTo>
                      <a:pt x="17" y="21"/>
                      <a:pt x="17" y="21"/>
                      <a:pt x="17" y="21"/>
                    </a:cubicBezTo>
                    <a:cubicBezTo>
                      <a:pt x="17" y="26"/>
                      <a:pt x="17" y="26"/>
                      <a:pt x="17" y="26"/>
                    </a:cubicBezTo>
                    <a:cubicBezTo>
                      <a:pt x="17" y="27"/>
                      <a:pt x="17" y="27"/>
                      <a:pt x="17" y="27"/>
                    </a:cubicBezTo>
                    <a:cubicBezTo>
                      <a:pt x="18" y="26"/>
                      <a:pt x="18" y="26"/>
                      <a:pt x="18" y="26"/>
                    </a:cubicBezTo>
                    <a:cubicBezTo>
                      <a:pt x="18" y="21"/>
                      <a:pt x="18" y="21"/>
                      <a:pt x="18" y="21"/>
                    </a:cubicBezTo>
                    <a:cubicBezTo>
                      <a:pt x="21" y="21"/>
                      <a:pt x="21" y="21"/>
                      <a:pt x="21" y="21"/>
                    </a:cubicBezTo>
                    <a:cubicBezTo>
                      <a:pt x="21" y="18"/>
                      <a:pt x="21" y="18"/>
                      <a:pt x="21" y="18"/>
                    </a:cubicBezTo>
                    <a:cubicBezTo>
                      <a:pt x="26" y="18"/>
                      <a:pt x="26" y="18"/>
                      <a:pt x="26" y="18"/>
                    </a:cubicBezTo>
                    <a:cubicBezTo>
                      <a:pt x="27" y="17"/>
                      <a:pt x="27" y="17"/>
                      <a:pt x="27" y="17"/>
                    </a:cubicBezTo>
                    <a:cubicBezTo>
                      <a:pt x="26" y="17"/>
                      <a:pt x="26" y="17"/>
                      <a:pt x="26" y="17"/>
                    </a:cubicBezTo>
                    <a:cubicBezTo>
                      <a:pt x="21" y="17"/>
                      <a:pt x="21" y="17"/>
                      <a:pt x="21" y="17"/>
                    </a:cubicBezTo>
                    <a:cubicBezTo>
                      <a:pt x="21" y="14"/>
                      <a:pt x="21" y="14"/>
                      <a:pt x="21" y="14"/>
                    </a:cubicBezTo>
                    <a:lnTo>
                      <a:pt x="26" y="14"/>
                    </a:lnTo>
                    <a:close/>
                    <a:moveTo>
                      <a:pt x="14" y="17"/>
                    </a:moveTo>
                    <a:cubicBezTo>
                      <a:pt x="12" y="17"/>
                      <a:pt x="10" y="15"/>
                      <a:pt x="10" y="14"/>
                    </a:cubicBezTo>
                    <a:cubicBezTo>
                      <a:pt x="10" y="12"/>
                      <a:pt x="12" y="10"/>
                      <a:pt x="14" y="10"/>
                    </a:cubicBezTo>
                    <a:cubicBezTo>
                      <a:pt x="15" y="10"/>
                      <a:pt x="17" y="12"/>
                      <a:pt x="17" y="14"/>
                    </a:cubicBezTo>
                    <a:cubicBezTo>
                      <a:pt x="17" y="15"/>
                      <a:pt x="15" y="17"/>
                      <a:pt x="1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40" name="组合 139">
              <a:extLst>
                <a:ext uri="{FF2B5EF4-FFF2-40B4-BE49-F238E27FC236}">
                  <a16:creationId xmlns:a16="http://schemas.microsoft.com/office/drawing/2014/main" id="{F02528D7-CC51-4810-BBC2-C135F3C0CC7F}"/>
                </a:ext>
              </a:extLst>
            </p:cNvPr>
            <p:cNvGrpSpPr/>
            <p:nvPr/>
          </p:nvGrpSpPr>
          <p:grpSpPr>
            <a:xfrm>
              <a:off x="2106556" y="4275081"/>
              <a:ext cx="177404" cy="217885"/>
              <a:chOff x="2805158" y="5629380"/>
              <a:chExt cx="236552" cy="290525"/>
            </a:xfrm>
            <a:solidFill>
              <a:schemeClr val="bg1"/>
            </a:solidFill>
          </p:grpSpPr>
          <p:sp>
            <p:nvSpPr>
              <p:cNvPr id="154" name="Freeform 185">
                <a:extLst>
                  <a:ext uri="{FF2B5EF4-FFF2-40B4-BE49-F238E27FC236}">
                    <a16:creationId xmlns:a16="http://schemas.microsoft.com/office/drawing/2014/main" id="{B73665BE-62D5-4937-B170-6279F1AC1064}"/>
                  </a:ext>
                </a:extLst>
              </p:cNvPr>
              <p:cNvSpPr>
                <a:spLocks noEditPoints="1"/>
              </p:cNvSpPr>
              <p:nvPr/>
            </p:nvSpPr>
            <p:spPr bwMode="auto">
              <a:xfrm>
                <a:off x="2938520" y="5811953"/>
                <a:ext cx="103190" cy="107952"/>
              </a:xfrm>
              <a:custGeom>
                <a:avLst/>
                <a:gdLst>
                  <a:gd name="T0" fmla="*/ 25 w 25"/>
                  <a:gd name="T1" fmla="*/ 13 h 26"/>
                  <a:gd name="T2" fmla="*/ 19 w 25"/>
                  <a:gd name="T3" fmla="*/ 13 h 26"/>
                  <a:gd name="T4" fmla="*/ 24 w 25"/>
                  <a:gd name="T5" fmla="*/ 10 h 26"/>
                  <a:gd name="T6" fmla="*/ 24 w 25"/>
                  <a:gd name="T7" fmla="*/ 9 h 26"/>
                  <a:gd name="T8" fmla="*/ 19 w 25"/>
                  <a:gd name="T9" fmla="*/ 6 h 26"/>
                  <a:gd name="T10" fmla="*/ 16 w 25"/>
                  <a:gd name="T11" fmla="*/ 1 h 26"/>
                  <a:gd name="T12" fmla="*/ 15 w 25"/>
                  <a:gd name="T13" fmla="*/ 1 h 26"/>
                  <a:gd name="T14" fmla="*/ 13 w 25"/>
                  <a:gd name="T15" fmla="*/ 6 h 26"/>
                  <a:gd name="T16" fmla="*/ 12 w 25"/>
                  <a:gd name="T17" fmla="*/ 0 h 26"/>
                  <a:gd name="T18" fmla="*/ 12 w 25"/>
                  <a:gd name="T19" fmla="*/ 6 h 26"/>
                  <a:gd name="T20" fmla="*/ 10 w 25"/>
                  <a:gd name="T21" fmla="*/ 1 h 26"/>
                  <a:gd name="T22" fmla="*/ 8 w 25"/>
                  <a:gd name="T23" fmla="*/ 1 h 26"/>
                  <a:gd name="T24" fmla="*/ 6 w 25"/>
                  <a:gd name="T25" fmla="*/ 6 h 26"/>
                  <a:gd name="T26" fmla="*/ 0 w 25"/>
                  <a:gd name="T27" fmla="*/ 9 h 26"/>
                  <a:gd name="T28" fmla="*/ 0 w 25"/>
                  <a:gd name="T29" fmla="*/ 10 h 26"/>
                  <a:gd name="T30" fmla="*/ 6 w 25"/>
                  <a:gd name="T31" fmla="*/ 13 h 26"/>
                  <a:gd name="T32" fmla="*/ 0 w 25"/>
                  <a:gd name="T33" fmla="*/ 13 h 26"/>
                  <a:gd name="T34" fmla="*/ 6 w 25"/>
                  <a:gd name="T35" fmla="*/ 14 h 26"/>
                  <a:gd name="T36" fmla="*/ 0 w 25"/>
                  <a:gd name="T37" fmla="*/ 16 h 26"/>
                  <a:gd name="T38" fmla="*/ 0 w 25"/>
                  <a:gd name="T39" fmla="*/ 17 h 26"/>
                  <a:gd name="T40" fmla="*/ 6 w 25"/>
                  <a:gd name="T41" fmla="*/ 20 h 26"/>
                  <a:gd name="T42" fmla="*/ 8 w 25"/>
                  <a:gd name="T43" fmla="*/ 25 h 26"/>
                  <a:gd name="T44" fmla="*/ 10 w 25"/>
                  <a:gd name="T45" fmla="*/ 25 h 26"/>
                  <a:gd name="T46" fmla="*/ 12 w 25"/>
                  <a:gd name="T47" fmla="*/ 20 h 26"/>
                  <a:gd name="T48" fmla="*/ 12 w 25"/>
                  <a:gd name="T49" fmla="*/ 26 h 26"/>
                  <a:gd name="T50" fmla="*/ 13 w 25"/>
                  <a:gd name="T51" fmla="*/ 20 h 26"/>
                  <a:gd name="T52" fmla="*/ 15 w 25"/>
                  <a:gd name="T53" fmla="*/ 25 h 26"/>
                  <a:gd name="T54" fmla="*/ 16 w 25"/>
                  <a:gd name="T55" fmla="*/ 25 h 26"/>
                  <a:gd name="T56" fmla="*/ 19 w 25"/>
                  <a:gd name="T57" fmla="*/ 20 h 26"/>
                  <a:gd name="T58" fmla="*/ 24 w 25"/>
                  <a:gd name="T59" fmla="*/ 17 h 26"/>
                  <a:gd name="T60" fmla="*/ 24 w 25"/>
                  <a:gd name="T61" fmla="*/ 16 h 26"/>
                  <a:gd name="T62" fmla="*/ 19 w 25"/>
                  <a:gd name="T63" fmla="*/ 14 h 26"/>
                  <a:gd name="T64" fmla="*/ 12 w 25"/>
                  <a:gd name="T65" fmla="*/ 16 h 26"/>
                  <a:gd name="T66" fmla="*/ 12 w 25"/>
                  <a:gd name="T67" fmla="*/ 10 h 26"/>
                  <a:gd name="T68" fmla="*/ 12 w 25"/>
                  <a:gd name="T69"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26">
                    <a:moveTo>
                      <a:pt x="24" y="14"/>
                    </a:moveTo>
                    <a:cubicBezTo>
                      <a:pt x="25" y="13"/>
                      <a:pt x="25" y="13"/>
                      <a:pt x="25" y="13"/>
                    </a:cubicBezTo>
                    <a:cubicBezTo>
                      <a:pt x="24" y="13"/>
                      <a:pt x="24" y="13"/>
                      <a:pt x="24" y="13"/>
                    </a:cubicBezTo>
                    <a:cubicBezTo>
                      <a:pt x="19" y="13"/>
                      <a:pt x="19" y="13"/>
                      <a:pt x="19" y="13"/>
                    </a:cubicBezTo>
                    <a:cubicBezTo>
                      <a:pt x="19" y="10"/>
                      <a:pt x="19" y="10"/>
                      <a:pt x="19" y="10"/>
                    </a:cubicBezTo>
                    <a:cubicBezTo>
                      <a:pt x="24" y="10"/>
                      <a:pt x="24" y="10"/>
                      <a:pt x="24" y="10"/>
                    </a:cubicBezTo>
                    <a:cubicBezTo>
                      <a:pt x="25" y="10"/>
                      <a:pt x="25" y="10"/>
                      <a:pt x="25" y="10"/>
                    </a:cubicBezTo>
                    <a:cubicBezTo>
                      <a:pt x="24" y="9"/>
                      <a:pt x="24" y="9"/>
                      <a:pt x="24" y="9"/>
                    </a:cubicBezTo>
                    <a:cubicBezTo>
                      <a:pt x="19" y="9"/>
                      <a:pt x="19" y="9"/>
                      <a:pt x="19" y="9"/>
                    </a:cubicBezTo>
                    <a:cubicBezTo>
                      <a:pt x="19" y="6"/>
                      <a:pt x="19" y="6"/>
                      <a:pt x="19" y="6"/>
                    </a:cubicBezTo>
                    <a:cubicBezTo>
                      <a:pt x="16" y="6"/>
                      <a:pt x="16" y="6"/>
                      <a:pt x="16" y="6"/>
                    </a:cubicBezTo>
                    <a:cubicBezTo>
                      <a:pt x="16" y="1"/>
                      <a:pt x="16" y="1"/>
                      <a:pt x="16" y="1"/>
                    </a:cubicBezTo>
                    <a:cubicBezTo>
                      <a:pt x="16" y="0"/>
                      <a:pt x="16" y="0"/>
                      <a:pt x="16" y="0"/>
                    </a:cubicBezTo>
                    <a:cubicBezTo>
                      <a:pt x="15" y="1"/>
                      <a:pt x="15" y="1"/>
                      <a:pt x="15" y="1"/>
                    </a:cubicBezTo>
                    <a:cubicBezTo>
                      <a:pt x="15" y="6"/>
                      <a:pt x="15" y="6"/>
                      <a:pt x="15" y="6"/>
                    </a:cubicBezTo>
                    <a:cubicBezTo>
                      <a:pt x="13" y="6"/>
                      <a:pt x="13" y="6"/>
                      <a:pt x="13" y="6"/>
                    </a:cubicBezTo>
                    <a:cubicBezTo>
                      <a:pt x="13" y="1"/>
                      <a:pt x="13" y="1"/>
                      <a:pt x="13" y="1"/>
                    </a:cubicBezTo>
                    <a:cubicBezTo>
                      <a:pt x="12" y="0"/>
                      <a:pt x="12" y="0"/>
                      <a:pt x="12" y="0"/>
                    </a:cubicBezTo>
                    <a:cubicBezTo>
                      <a:pt x="12" y="1"/>
                      <a:pt x="12" y="1"/>
                      <a:pt x="12" y="1"/>
                    </a:cubicBezTo>
                    <a:cubicBezTo>
                      <a:pt x="12" y="6"/>
                      <a:pt x="12" y="6"/>
                      <a:pt x="12" y="6"/>
                    </a:cubicBezTo>
                    <a:cubicBezTo>
                      <a:pt x="10" y="6"/>
                      <a:pt x="10" y="6"/>
                      <a:pt x="10" y="6"/>
                    </a:cubicBezTo>
                    <a:cubicBezTo>
                      <a:pt x="10" y="1"/>
                      <a:pt x="10" y="1"/>
                      <a:pt x="10" y="1"/>
                    </a:cubicBezTo>
                    <a:cubicBezTo>
                      <a:pt x="9" y="0"/>
                      <a:pt x="9" y="0"/>
                      <a:pt x="9" y="0"/>
                    </a:cubicBezTo>
                    <a:cubicBezTo>
                      <a:pt x="8" y="1"/>
                      <a:pt x="8" y="1"/>
                      <a:pt x="8" y="1"/>
                    </a:cubicBezTo>
                    <a:cubicBezTo>
                      <a:pt x="8" y="6"/>
                      <a:pt x="8" y="6"/>
                      <a:pt x="8" y="6"/>
                    </a:cubicBezTo>
                    <a:cubicBezTo>
                      <a:pt x="6" y="6"/>
                      <a:pt x="6" y="6"/>
                      <a:pt x="6" y="6"/>
                    </a:cubicBezTo>
                    <a:cubicBezTo>
                      <a:pt x="6" y="9"/>
                      <a:pt x="6" y="9"/>
                      <a:pt x="6" y="9"/>
                    </a:cubicBezTo>
                    <a:cubicBezTo>
                      <a:pt x="0" y="9"/>
                      <a:pt x="0" y="9"/>
                      <a:pt x="0" y="9"/>
                    </a:cubicBezTo>
                    <a:cubicBezTo>
                      <a:pt x="0" y="10"/>
                      <a:pt x="0" y="10"/>
                      <a:pt x="0" y="10"/>
                    </a:cubicBezTo>
                    <a:cubicBezTo>
                      <a:pt x="0" y="10"/>
                      <a:pt x="0" y="10"/>
                      <a:pt x="0" y="10"/>
                    </a:cubicBezTo>
                    <a:cubicBezTo>
                      <a:pt x="6" y="10"/>
                      <a:pt x="6" y="10"/>
                      <a:pt x="6" y="10"/>
                    </a:cubicBezTo>
                    <a:cubicBezTo>
                      <a:pt x="6" y="13"/>
                      <a:pt x="6" y="13"/>
                      <a:pt x="6" y="13"/>
                    </a:cubicBezTo>
                    <a:cubicBezTo>
                      <a:pt x="0" y="13"/>
                      <a:pt x="0" y="13"/>
                      <a:pt x="0" y="13"/>
                    </a:cubicBezTo>
                    <a:cubicBezTo>
                      <a:pt x="0" y="13"/>
                      <a:pt x="0" y="13"/>
                      <a:pt x="0" y="13"/>
                    </a:cubicBezTo>
                    <a:cubicBezTo>
                      <a:pt x="0" y="14"/>
                      <a:pt x="0" y="14"/>
                      <a:pt x="0" y="14"/>
                    </a:cubicBezTo>
                    <a:cubicBezTo>
                      <a:pt x="6" y="14"/>
                      <a:pt x="6" y="14"/>
                      <a:pt x="6" y="14"/>
                    </a:cubicBezTo>
                    <a:cubicBezTo>
                      <a:pt x="6" y="16"/>
                      <a:pt x="6" y="16"/>
                      <a:pt x="6" y="16"/>
                    </a:cubicBezTo>
                    <a:cubicBezTo>
                      <a:pt x="0" y="16"/>
                      <a:pt x="0" y="16"/>
                      <a:pt x="0" y="16"/>
                    </a:cubicBezTo>
                    <a:cubicBezTo>
                      <a:pt x="0" y="16"/>
                      <a:pt x="0" y="16"/>
                      <a:pt x="0" y="16"/>
                    </a:cubicBezTo>
                    <a:cubicBezTo>
                      <a:pt x="0" y="17"/>
                      <a:pt x="0" y="17"/>
                      <a:pt x="0" y="17"/>
                    </a:cubicBezTo>
                    <a:cubicBezTo>
                      <a:pt x="6" y="17"/>
                      <a:pt x="6" y="17"/>
                      <a:pt x="6" y="17"/>
                    </a:cubicBezTo>
                    <a:cubicBezTo>
                      <a:pt x="6" y="20"/>
                      <a:pt x="6" y="20"/>
                      <a:pt x="6" y="20"/>
                    </a:cubicBezTo>
                    <a:cubicBezTo>
                      <a:pt x="8" y="20"/>
                      <a:pt x="8" y="20"/>
                      <a:pt x="8" y="20"/>
                    </a:cubicBezTo>
                    <a:cubicBezTo>
                      <a:pt x="8" y="25"/>
                      <a:pt x="8" y="25"/>
                      <a:pt x="8" y="25"/>
                    </a:cubicBezTo>
                    <a:cubicBezTo>
                      <a:pt x="9" y="26"/>
                      <a:pt x="9" y="26"/>
                      <a:pt x="9" y="26"/>
                    </a:cubicBezTo>
                    <a:cubicBezTo>
                      <a:pt x="10" y="25"/>
                      <a:pt x="10" y="25"/>
                      <a:pt x="10" y="25"/>
                    </a:cubicBezTo>
                    <a:cubicBezTo>
                      <a:pt x="10" y="20"/>
                      <a:pt x="10" y="20"/>
                      <a:pt x="10" y="20"/>
                    </a:cubicBezTo>
                    <a:cubicBezTo>
                      <a:pt x="12" y="20"/>
                      <a:pt x="12" y="20"/>
                      <a:pt x="12" y="20"/>
                    </a:cubicBezTo>
                    <a:cubicBezTo>
                      <a:pt x="12" y="25"/>
                      <a:pt x="12" y="25"/>
                      <a:pt x="12" y="25"/>
                    </a:cubicBezTo>
                    <a:cubicBezTo>
                      <a:pt x="12" y="26"/>
                      <a:pt x="12" y="26"/>
                      <a:pt x="12" y="26"/>
                    </a:cubicBezTo>
                    <a:cubicBezTo>
                      <a:pt x="13" y="25"/>
                      <a:pt x="13" y="25"/>
                      <a:pt x="13" y="25"/>
                    </a:cubicBezTo>
                    <a:cubicBezTo>
                      <a:pt x="13" y="20"/>
                      <a:pt x="13" y="20"/>
                      <a:pt x="13" y="20"/>
                    </a:cubicBezTo>
                    <a:cubicBezTo>
                      <a:pt x="15" y="20"/>
                      <a:pt x="15" y="20"/>
                      <a:pt x="15" y="20"/>
                    </a:cubicBezTo>
                    <a:cubicBezTo>
                      <a:pt x="15" y="25"/>
                      <a:pt x="15" y="25"/>
                      <a:pt x="15" y="25"/>
                    </a:cubicBezTo>
                    <a:cubicBezTo>
                      <a:pt x="16" y="26"/>
                      <a:pt x="16" y="26"/>
                      <a:pt x="16" y="26"/>
                    </a:cubicBezTo>
                    <a:cubicBezTo>
                      <a:pt x="16" y="25"/>
                      <a:pt x="16" y="25"/>
                      <a:pt x="16" y="25"/>
                    </a:cubicBezTo>
                    <a:cubicBezTo>
                      <a:pt x="16" y="20"/>
                      <a:pt x="16" y="20"/>
                      <a:pt x="16" y="20"/>
                    </a:cubicBezTo>
                    <a:cubicBezTo>
                      <a:pt x="19" y="20"/>
                      <a:pt x="19" y="20"/>
                      <a:pt x="19" y="20"/>
                    </a:cubicBezTo>
                    <a:cubicBezTo>
                      <a:pt x="19" y="17"/>
                      <a:pt x="19" y="17"/>
                      <a:pt x="19" y="17"/>
                    </a:cubicBezTo>
                    <a:cubicBezTo>
                      <a:pt x="24" y="17"/>
                      <a:pt x="24" y="17"/>
                      <a:pt x="24" y="17"/>
                    </a:cubicBezTo>
                    <a:cubicBezTo>
                      <a:pt x="25" y="16"/>
                      <a:pt x="25" y="16"/>
                      <a:pt x="25" y="16"/>
                    </a:cubicBezTo>
                    <a:cubicBezTo>
                      <a:pt x="24" y="16"/>
                      <a:pt x="24" y="16"/>
                      <a:pt x="24" y="16"/>
                    </a:cubicBezTo>
                    <a:cubicBezTo>
                      <a:pt x="19" y="16"/>
                      <a:pt x="19" y="16"/>
                      <a:pt x="19" y="16"/>
                    </a:cubicBezTo>
                    <a:cubicBezTo>
                      <a:pt x="19" y="14"/>
                      <a:pt x="19" y="14"/>
                      <a:pt x="19" y="14"/>
                    </a:cubicBezTo>
                    <a:lnTo>
                      <a:pt x="24" y="14"/>
                    </a:lnTo>
                    <a:close/>
                    <a:moveTo>
                      <a:pt x="12" y="16"/>
                    </a:moveTo>
                    <a:cubicBezTo>
                      <a:pt x="11" y="16"/>
                      <a:pt x="9" y="15"/>
                      <a:pt x="9" y="13"/>
                    </a:cubicBezTo>
                    <a:cubicBezTo>
                      <a:pt x="9" y="11"/>
                      <a:pt x="11" y="10"/>
                      <a:pt x="12" y="10"/>
                    </a:cubicBezTo>
                    <a:cubicBezTo>
                      <a:pt x="14" y="10"/>
                      <a:pt x="15" y="11"/>
                      <a:pt x="15" y="13"/>
                    </a:cubicBezTo>
                    <a:cubicBezTo>
                      <a:pt x="15" y="15"/>
                      <a:pt x="14" y="16"/>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55" name="Freeform 186">
                <a:extLst>
                  <a:ext uri="{FF2B5EF4-FFF2-40B4-BE49-F238E27FC236}">
                    <a16:creationId xmlns:a16="http://schemas.microsoft.com/office/drawing/2014/main" id="{90101C1B-07A3-4377-8973-274055468243}"/>
                  </a:ext>
                </a:extLst>
              </p:cNvPr>
              <p:cNvSpPr>
                <a:spLocks/>
              </p:cNvSpPr>
              <p:nvPr/>
            </p:nvSpPr>
            <p:spPr bwMode="auto">
              <a:xfrm>
                <a:off x="2867080" y="5700826"/>
                <a:ext cx="95252" cy="93664"/>
              </a:xfrm>
              <a:custGeom>
                <a:avLst/>
                <a:gdLst>
                  <a:gd name="T0" fmla="*/ 17 w 23"/>
                  <a:gd name="T1" fmla="*/ 6 h 23"/>
                  <a:gd name="T2" fmla="*/ 1 w 23"/>
                  <a:gd name="T3" fmla="*/ 0 h 23"/>
                  <a:gd name="T4" fmla="*/ 0 w 23"/>
                  <a:gd name="T5" fmla="*/ 0 h 23"/>
                  <a:gd name="T6" fmla="*/ 0 w 23"/>
                  <a:gd name="T7" fmla="*/ 3 h 23"/>
                  <a:gd name="T8" fmla="*/ 1 w 23"/>
                  <a:gd name="T9" fmla="*/ 3 h 23"/>
                  <a:gd name="T10" fmla="*/ 1 w 23"/>
                  <a:gd name="T11" fmla="*/ 3 h 23"/>
                  <a:gd name="T12" fmla="*/ 14 w 23"/>
                  <a:gd name="T13" fmla="*/ 9 h 23"/>
                  <a:gd name="T14" fmla="*/ 20 w 23"/>
                  <a:gd name="T15" fmla="*/ 22 h 23"/>
                  <a:gd name="T16" fmla="*/ 20 w 23"/>
                  <a:gd name="T17" fmla="*/ 23 h 23"/>
                  <a:gd name="T18" fmla="*/ 23 w 23"/>
                  <a:gd name="T19" fmla="*/ 23 h 23"/>
                  <a:gd name="T20" fmla="*/ 23 w 23"/>
                  <a:gd name="T21" fmla="*/ 22 h 23"/>
                  <a:gd name="T22" fmla="*/ 17 w 23"/>
                  <a:gd name="T23"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3">
                    <a:moveTo>
                      <a:pt x="17" y="6"/>
                    </a:moveTo>
                    <a:cubicBezTo>
                      <a:pt x="12" y="2"/>
                      <a:pt x="7" y="0"/>
                      <a:pt x="1" y="0"/>
                    </a:cubicBezTo>
                    <a:cubicBezTo>
                      <a:pt x="0" y="0"/>
                      <a:pt x="0" y="0"/>
                      <a:pt x="0" y="0"/>
                    </a:cubicBezTo>
                    <a:cubicBezTo>
                      <a:pt x="0" y="3"/>
                      <a:pt x="0" y="3"/>
                      <a:pt x="0" y="3"/>
                    </a:cubicBezTo>
                    <a:cubicBezTo>
                      <a:pt x="1" y="3"/>
                      <a:pt x="1" y="3"/>
                      <a:pt x="1" y="3"/>
                    </a:cubicBezTo>
                    <a:cubicBezTo>
                      <a:pt x="1" y="3"/>
                      <a:pt x="1" y="3"/>
                      <a:pt x="1" y="3"/>
                    </a:cubicBezTo>
                    <a:cubicBezTo>
                      <a:pt x="6" y="3"/>
                      <a:pt x="11" y="5"/>
                      <a:pt x="14" y="9"/>
                    </a:cubicBezTo>
                    <a:cubicBezTo>
                      <a:pt x="18" y="12"/>
                      <a:pt x="20" y="17"/>
                      <a:pt x="20" y="22"/>
                    </a:cubicBezTo>
                    <a:cubicBezTo>
                      <a:pt x="20" y="23"/>
                      <a:pt x="20" y="23"/>
                      <a:pt x="20" y="23"/>
                    </a:cubicBezTo>
                    <a:cubicBezTo>
                      <a:pt x="23" y="23"/>
                      <a:pt x="23" y="23"/>
                      <a:pt x="23" y="23"/>
                    </a:cubicBezTo>
                    <a:cubicBezTo>
                      <a:pt x="23" y="22"/>
                      <a:pt x="23" y="22"/>
                      <a:pt x="23" y="22"/>
                    </a:cubicBezTo>
                    <a:cubicBezTo>
                      <a:pt x="23" y="16"/>
                      <a:pt x="21" y="11"/>
                      <a:pt x="17"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56" name="Freeform 187">
                <a:extLst>
                  <a:ext uri="{FF2B5EF4-FFF2-40B4-BE49-F238E27FC236}">
                    <a16:creationId xmlns:a16="http://schemas.microsoft.com/office/drawing/2014/main" id="{79928056-48A5-4EC6-BCFB-7447995601CF}"/>
                  </a:ext>
                </a:extLst>
              </p:cNvPr>
              <p:cNvSpPr>
                <a:spLocks/>
              </p:cNvSpPr>
              <p:nvPr/>
            </p:nvSpPr>
            <p:spPr bwMode="auto">
              <a:xfrm>
                <a:off x="2867080" y="5662726"/>
                <a:ext cx="133353" cy="131765"/>
              </a:xfrm>
              <a:custGeom>
                <a:avLst/>
                <a:gdLst>
                  <a:gd name="T0" fmla="*/ 23 w 32"/>
                  <a:gd name="T1" fmla="*/ 9 h 32"/>
                  <a:gd name="T2" fmla="*/ 1 w 32"/>
                  <a:gd name="T3" fmla="*/ 0 h 32"/>
                  <a:gd name="T4" fmla="*/ 0 w 32"/>
                  <a:gd name="T5" fmla="*/ 0 h 32"/>
                  <a:gd name="T6" fmla="*/ 0 w 32"/>
                  <a:gd name="T7" fmla="*/ 4 h 32"/>
                  <a:gd name="T8" fmla="*/ 1 w 32"/>
                  <a:gd name="T9" fmla="*/ 4 h 32"/>
                  <a:gd name="T10" fmla="*/ 20 w 32"/>
                  <a:gd name="T11" fmla="*/ 12 h 32"/>
                  <a:gd name="T12" fmla="*/ 28 w 32"/>
                  <a:gd name="T13" fmla="*/ 31 h 32"/>
                  <a:gd name="T14" fmla="*/ 28 w 32"/>
                  <a:gd name="T15" fmla="*/ 32 h 32"/>
                  <a:gd name="T16" fmla="*/ 32 w 32"/>
                  <a:gd name="T17" fmla="*/ 32 h 32"/>
                  <a:gd name="T18" fmla="*/ 32 w 32"/>
                  <a:gd name="T19" fmla="*/ 31 h 32"/>
                  <a:gd name="T20" fmla="*/ 23 w 32"/>
                  <a:gd name="T21"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2">
                    <a:moveTo>
                      <a:pt x="23" y="9"/>
                    </a:moveTo>
                    <a:cubicBezTo>
                      <a:pt x="17" y="3"/>
                      <a:pt x="9" y="0"/>
                      <a:pt x="1" y="0"/>
                    </a:cubicBezTo>
                    <a:cubicBezTo>
                      <a:pt x="0" y="0"/>
                      <a:pt x="0" y="0"/>
                      <a:pt x="0" y="0"/>
                    </a:cubicBezTo>
                    <a:cubicBezTo>
                      <a:pt x="0" y="4"/>
                      <a:pt x="0" y="4"/>
                      <a:pt x="0" y="4"/>
                    </a:cubicBezTo>
                    <a:cubicBezTo>
                      <a:pt x="1" y="4"/>
                      <a:pt x="1" y="4"/>
                      <a:pt x="1" y="4"/>
                    </a:cubicBezTo>
                    <a:cubicBezTo>
                      <a:pt x="8" y="4"/>
                      <a:pt x="15" y="7"/>
                      <a:pt x="20" y="12"/>
                    </a:cubicBezTo>
                    <a:cubicBezTo>
                      <a:pt x="25" y="17"/>
                      <a:pt x="28" y="24"/>
                      <a:pt x="28" y="31"/>
                    </a:cubicBezTo>
                    <a:cubicBezTo>
                      <a:pt x="28" y="32"/>
                      <a:pt x="28" y="32"/>
                      <a:pt x="28" y="32"/>
                    </a:cubicBezTo>
                    <a:cubicBezTo>
                      <a:pt x="32" y="32"/>
                      <a:pt x="32" y="32"/>
                      <a:pt x="32" y="32"/>
                    </a:cubicBezTo>
                    <a:cubicBezTo>
                      <a:pt x="32" y="31"/>
                      <a:pt x="32" y="31"/>
                      <a:pt x="32" y="31"/>
                    </a:cubicBezTo>
                    <a:cubicBezTo>
                      <a:pt x="32" y="23"/>
                      <a:pt x="29" y="15"/>
                      <a:pt x="2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57" name="Freeform 188">
                <a:extLst>
                  <a:ext uri="{FF2B5EF4-FFF2-40B4-BE49-F238E27FC236}">
                    <a16:creationId xmlns:a16="http://schemas.microsoft.com/office/drawing/2014/main" id="{F4BA9434-4152-48FB-8BC0-6342545F4DD1}"/>
                  </a:ext>
                </a:extLst>
              </p:cNvPr>
              <p:cNvSpPr>
                <a:spLocks/>
              </p:cNvSpPr>
              <p:nvPr/>
            </p:nvSpPr>
            <p:spPr bwMode="auto">
              <a:xfrm>
                <a:off x="2867082" y="5629380"/>
                <a:ext cx="165102" cy="165102"/>
              </a:xfrm>
              <a:custGeom>
                <a:avLst/>
                <a:gdLst>
                  <a:gd name="T0" fmla="*/ 40 w 40"/>
                  <a:gd name="T1" fmla="*/ 39 h 40"/>
                  <a:gd name="T2" fmla="*/ 29 w 40"/>
                  <a:gd name="T3" fmla="*/ 11 h 40"/>
                  <a:gd name="T4" fmla="*/ 29 w 40"/>
                  <a:gd name="T5" fmla="*/ 11 h 40"/>
                  <a:gd name="T6" fmla="*/ 1 w 40"/>
                  <a:gd name="T7" fmla="*/ 0 h 40"/>
                  <a:gd name="T8" fmla="*/ 0 w 40"/>
                  <a:gd name="T9" fmla="*/ 0 h 40"/>
                  <a:gd name="T10" fmla="*/ 0 w 40"/>
                  <a:gd name="T11" fmla="*/ 3 h 40"/>
                  <a:gd name="T12" fmla="*/ 1 w 40"/>
                  <a:gd name="T13" fmla="*/ 3 h 40"/>
                  <a:gd name="T14" fmla="*/ 1 w 40"/>
                  <a:gd name="T15" fmla="*/ 3 h 40"/>
                  <a:gd name="T16" fmla="*/ 26 w 40"/>
                  <a:gd name="T17" fmla="*/ 14 h 40"/>
                  <a:gd name="T18" fmla="*/ 37 w 40"/>
                  <a:gd name="T19" fmla="*/ 39 h 40"/>
                  <a:gd name="T20" fmla="*/ 37 w 40"/>
                  <a:gd name="T21" fmla="*/ 40 h 40"/>
                  <a:gd name="T22" fmla="*/ 40 w 40"/>
                  <a:gd name="T23" fmla="*/ 40 h 40"/>
                  <a:gd name="T24" fmla="*/ 40 w 40"/>
                  <a:gd name="T2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40">
                    <a:moveTo>
                      <a:pt x="40" y="39"/>
                    </a:moveTo>
                    <a:cubicBezTo>
                      <a:pt x="40" y="28"/>
                      <a:pt x="36" y="19"/>
                      <a:pt x="29" y="11"/>
                    </a:cubicBezTo>
                    <a:cubicBezTo>
                      <a:pt x="29" y="11"/>
                      <a:pt x="29" y="11"/>
                      <a:pt x="29" y="11"/>
                    </a:cubicBezTo>
                    <a:cubicBezTo>
                      <a:pt x="21" y="4"/>
                      <a:pt x="11" y="0"/>
                      <a:pt x="1" y="0"/>
                    </a:cubicBezTo>
                    <a:cubicBezTo>
                      <a:pt x="0" y="0"/>
                      <a:pt x="0" y="0"/>
                      <a:pt x="0" y="0"/>
                    </a:cubicBezTo>
                    <a:cubicBezTo>
                      <a:pt x="0" y="3"/>
                      <a:pt x="0" y="3"/>
                      <a:pt x="0" y="3"/>
                    </a:cubicBezTo>
                    <a:cubicBezTo>
                      <a:pt x="1" y="3"/>
                      <a:pt x="1" y="3"/>
                      <a:pt x="1" y="3"/>
                    </a:cubicBezTo>
                    <a:cubicBezTo>
                      <a:pt x="1" y="3"/>
                      <a:pt x="1" y="3"/>
                      <a:pt x="1" y="3"/>
                    </a:cubicBezTo>
                    <a:cubicBezTo>
                      <a:pt x="11" y="3"/>
                      <a:pt x="20" y="7"/>
                      <a:pt x="26" y="14"/>
                    </a:cubicBezTo>
                    <a:cubicBezTo>
                      <a:pt x="33" y="20"/>
                      <a:pt x="37" y="29"/>
                      <a:pt x="37" y="39"/>
                    </a:cubicBezTo>
                    <a:cubicBezTo>
                      <a:pt x="37" y="40"/>
                      <a:pt x="37" y="40"/>
                      <a:pt x="37" y="40"/>
                    </a:cubicBezTo>
                    <a:cubicBezTo>
                      <a:pt x="40" y="40"/>
                      <a:pt x="40" y="40"/>
                      <a:pt x="40" y="40"/>
                    </a:cubicBezTo>
                    <a:lnTo>
                      <a:pt x="40"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58" name="Freeform 189">
                <a:extLst>
                  <a:ext uri="{FF2B5EF4-FFF2-40B4-BE49-F238E27FC236}">
                    <a16:creationId xmlns:a16="http://schemas.microsoft.com/office/drawing/2014/main" id="{860252EB-894D-4DE3-939A-A79BE765A7B8}"/>
                  </a:ext>
                </a:extLst>
              </p:cNvPr>
              <p:cNvSpPr>
                <a:spLocks noEditPoints="1"/>
              </p:cNvSpPr>
              <p:nvPr/>
            </p:nvSpPr>
            <p:spPr bwMode="auto">
              <a:xfrm>
                <a:off x="2805158" y="5732551"/>
                <a:ext cx="123827" cy="125415"/>
              </a:xfrm>
              <a:custGeom>
                <a:avLst/>
                <a:gdLst>
                  <a:gd name="T0" fmla="*/ 15 w 30"/>
                  <a:gd name="T1" fmla="*/ 0 h 30"/>
                  <a:gd name="T2" fmla="*/ 0 w 30"/>
                  <a:gd name="T3" fmla="*/ 15 h 30"/>
                  <a:gd name="T4" fmla="*/ 15 w 30"/>
                  <a:gd name="T5" fmla="*/ 30 h 30"/>
                  <a:gd name="T6" fmla="*/ 30 w 30"/>
                  <a:gd name="T7" fmla="*/ 15 h 30"/>
                  <a:gd name="T8" fmla="*/ 15 w 30"/>
                  <a:gd name="T9" fmla="*/ 0 h 30"/>
                  <a:gd name="T10" fmla="*/ 15 w 30"/>
                  <a:gd name="T11" fmla="*/ 23 h 30"/>
                  <a:gd name="T12" fmla="*/ 6 w 30"/>
                  <a:gd name="T13" fmla="*/ 15 h 30"/>
                  <a:gd name="T14" fmla="*/ 15 w 30"/>
                  <a:gd name="T15" fmla="*/ 6 h 30"/>
                  <a:gd name="T16" fmla="*/ 24 w 30"/>
                  <a:gd name="T17" fmla="*/ 15 h 30"/>
                  <a:gd name="T18" fmla="*/ 15 w 30"/>
                  <a:gd name="T19" fmla="*/ 2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0"/>
                    </a:moveTo>
                    <a:cubicBezTo>
                      <a:pt x="7" y="0"/>
                      <a:pt x="0" y="7"/>
                      <a:pt x="0" y="15"/>
                    </a:cubicBezTo>
                    <a:cubicBezTo>
                      <a:pt x="0" y="23"/>
                      <a:pt x="7" y="30"/>
                      <a:pt x="15" y="30"/>
                    </a:cubicBezTo>
                    <a:cubicBezTo>
                      <a:pt x="23" y="30"/>
                      <a:pt x="30" y="23"/>
                      <a:pt x="30" y="15"/>
                    </a:cubicBezTo>
                    <a:cubicBezTo>
                      <a:pt x="30" y="7"/>
                      <a:pt x="23" y="0"/>
                      <a:pt x="15" y="0"/>
                    </a:cubicBezTo>
                    <a:close/>
                    <a:moveTo>
                      <a:pt x="15" y="23"/>
                    </a:moveTo>
                    <a:cubicBezTo>
                      <a:pt x="10" y="23"/>
                      <a:pt x="6" y="20"/>
                      <a:pt x="6" y="15"/>
                    </a:cubicBezTo>
                    <a:cubicBezTo>
                      <a:pt x="6" y="10"/>
                      <a:pt x="10" y="6"/>
                      <a:pt x="15" y="6"/>
                    </a:cubicBezTo>
                    <a:cubicBezTo>
                      <a:pt x="20" y="6"/>
                      <a:pt x="24" y="10"/>
                      <a:pt x="24" y="15"/>
                    </a:cubicBezTo>
                    <a:cubicBezTo>
                      <a:pt x="24" y="20"/>
                      <a:pt x="20" y="23"/>
                      <a:pt x="15"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59" name="Oval 190">
                <a:extLst>
                  <a:ext uri="{FF2B5EF4-FFF2-40B4-BE49-F238E27FC236}">
                    <a16:creationId xmlns:a16="http://schemas.microsoft.com/office/drawing/2014/main" id="{B0925459-CDAD-46DF-AA5D-6825AC61F40F}"/>
                  </a:ext>
                </a:extLst>
              </p:cNvPr>
              <p:cNvSpPr>
                <a:spLocks noChangeArrowheads="1"/>
              </p:cNvSpPr>
              <p:nvPr/>
            </p:nvSpPr>
            <p:spPr bwMode="auto">
              <a:xfrm>
                <a:off x="2851149" y="5778500"/>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41" name="组合 140">
              <a:extLst>
                <a:ext uri="{FF2B5EF4-FFF2-40B4-BE49-F238E27FC236}">
                  <a16:creationId xmlns:a16="http://schemas.microsoft.com/office/drawing/2014/main" id="{E553DB80-3577-40BA-A837-4C2F9F81CA14}"/>
                </a:ext>
              </a:extLst>
            </p:cNvPr>
            <p:cNvGrpSpPr/>
            <p:nvPr/>
          </p:nvGrpSpPr>
          <p:grpSpPr>
            <a:xfrm>
              <a:off x="5481977" y="4298298"/>
              <a:ext cx="177404" cy="171451"/>
              <a:chOff x="7305654" y="5657832"/>
              <a:chExt cx="236559" cy="228619"/>
            </a:xfrm>
            <a:solidFill>
              <a:schemeClr val="bg1"/>
            </a:solidFill>
          </p:grpSpPr>
          <p:sp>
            <p:nvSpPr>
              <p:cNvPr id="152" name="Freeform 191">
                <a:extLst>
                  <a:ext uri="{FF2B5EF4-FFF2-40B4-BE49-F238E27FC236}">
                    <a16:creationId xmlns:a16="http://schemas.microsoft.com/office/drawing/2014/main" id="{54466C95-CFAA-4582-9A61-F74ACFF9A3C3}"/>
                  </a:ext>
                </a:extLst>
              </p:cNvPr>
              <p:cNvSpPr>
                <a:spLocks noEditPoints="1"/>
              </p:cNvSpPr>
              <p:nvPr/>
            </p:nvSpPr>
            <p:spPr bwMode="auto">
              <a:xfrm>
                <a:off x="7305654" y="5657832"/>
                <a:ext cx="149224" cy="125413"/>
              </a:xfrm>
              <a:custGeom>
                <a:avLst/>
                <a:gdLst>
                  <a:gd name="T0" fmla="*/ 8 w 36"/>
                  <a:gd name="T1" fmla="*/ 29 h 30"/>
                  <a:gd name="T2" fmla="*/ 8 w 36"/>
                  <a:gd name="T3" fmla="*/ 25 h 30"/>
                  <a:gd name="T4" fmla="*/ 14 w 36"/>
                  <a:gd name="T5" fmla="*/ 25 h 30"/>
                  <a:gd name="T6" fmla="*/ 15 w 36"/>
                  <a:gd name="T7" fmla="*/ 22 h 30"/>
                  <a:gd name="T8" fmla="*/ 14 w 36"/>
                  <a:gd name="T9" fmla="*/ 22 h 30"/>
                  <a:gd name="T10" fmla="*/ 13 w 36"/>
                  <a:gd name="T11" fmla="*/ 22 h 30"/>
                  <a:gd name="T12" fmla="*/ 12 w 36"/>
                  <a:gd name="T13" fmla="*/ 21 h 30"/>
                  <a:gd name="T14" fmla="*/ 12 w 36"/>
                  <a:gd name="T15" fmla="*/ 20 h 30"/>
                  <a:gd name="T16" fmla="*/ 12 w 36"/>
                  <a:gd name="T17" fmla="*/ 20 h 30"/>
                  <a:gd name="T18" fmla="*/ 12 w 36"/>
                  <a:gd name="T19" fmla="*/ 19 h 30"/>
                  <a:gd name="T20" fmla="*/ 14 w 36"/>
                  <a:gd name="T21" fmla="*/ 17 h 30"/>
                  <a:gd name="T22" fmla="*/ 17 w 36"/>
                  <a:gd name="T23" fmla="*/ 17 h 30"/>
                  <a:gd name="T24" fmla="*/ 22 w 36"/>
                  <a:gd name="T25" fmla="*/ 14 h 30"/>
                  <a:gd name="T26" fmla="*/ 27 w 36"/>
                  <a:gd name="T27" fmla="*/ 14 h 30"/>
                  <a:gd name="T28" fmla="*/ 29 w 36"/>
                  <a:gd name="T29" fmla="*/ 13 h 30"/>
                  <a:gd name="T30" fmla="*/ 31 w 36"/>
                  <a:gd name="T31" fmla="*/ 14 h 30"/>
                  <a:gd name="T32" fmla="*/ 36 w 36"/>
                  <a:gd name="T33" fmla="*/ 14 h 30"/>
                  <a:gd name="T34" fmla="*/ 34 w 36"/>
                  <a:gd name="T35" fmla="*/ 11 h 30"/>
                  <a:gd name="T36" fmla="*/ 33 w 36"/>
                  <a:gd name="T37" fmla="*/ 10 h 30"/>
                  <a:gd name="T38" fmla="*/ 30 w 36"/>
                  <a:gd name="T39" fmla="*/ 3 h 30"/>
                  <a:gd name="T40" fmla="*/ 26 w 36"/>
                  <a:gd name="T41" fmla="*/ 0 h 30"/>
                  <a:gd name="T42" fmla="*/ 10 w 36"/>
                  <a:gd name="T43" fmla="*/ 0 h 30"/>
                  <a:gd name="T44" fmla="*/ 6 w 36"/>
                  <a:gd name="T45" fmla="*/ 3 h 30"/>
                  <a:gd name="T46" fmla="*/ 3 w 36"/>
                  <a:gd name="T47" fmla="*/ 10 h 30"/>
                  <a:gd name="T48" fmla="*/ 3 w 36"/>
                  <a:gd name="T49" fmla="*/ 11 h 30"/>
                  <a:gd name="T50" fmla="*/ 0 w 36"/>
                  <a:gd name="T51" fmla="*/ 15 h 30"/>
                  <a:gd name="T52" fmla="*/ 0 w 36"/>
                  <a:gd name="T53" fmla="*/ 23 h 30"/>
                  <a:gd name="T54" fmla="*/ 0 w 36"/>
                  <a:gd name="T55" fmla="*/ 24 h 30"/>
                  <a:gd name="T56" fmla="*/ 1 w 36"/>
                  <a:gd name="T57" fmla="*/ 25 h 30"/>
                  <a:gd name="T58" fmla="*/ 3 w 36"/>
                  <a:gd name="T59" fmla="*/ 25 h 30"/>
                  <a:gd name="T60" fmla="*/ 3 w 36"/>
                  <a:gd name="T61" fmla="*/ 29 h 30"/>
                  <a:gd name="T62" fmla="*/ 4 w 36"/>
                  <a:gd name="T63" fmla="*/ 30 h 30"/>
                  <a:gd name="T64" fmla="*/ 6 w 36"/>
                  <a:gd name="T65" fmla="*/ 30 h 30"/>
                  <a:gd name="T66" fmla="*/ 8 w 36"/>
                  <a:gd name="T67" fmla="*/ 29 h 30"/>
                  <a:gd name="T68" fmla="*/ 9 w 36"/>
                  <a:gd name="T69" fmla="*/ 4 h 30"/>
                  <a:gd name="T70" fmla="*/ 10 w 36"/>
                  <a:gd name="T71" fmla="*/ 3 h 30"/>
                  <a:gd name="T72" fmla="*/ 26 w 36"/>
                  <a:gd name="T73" fmla="*/ 3 h 30"/>
                  <a:gd name="T74" fmla="*/ 27 w 36"/>
                  <a:gd name="T75" fmla="*/ 4 h 30"/>
                  <a:gd name="T76" fmla="*/ 30 w 36"/>
                  <a:gd name="T77" fmla="*/ 10 h 30"/>
                  <a:gd name="T78" fmla="*/ 6 w 36"/>
                  <a:gd name="T79" fmla="*/ 10 h 30"/>
                  <a:gd name="T80" fmla="*/ 9 w 36"/>
                  <a:gd name="T81" fmla="*/ 4 h 30"/>
                  <a:gd name="T82" fmla="*/ 5 w 36"/>
                  <a:gd name="T83" fmla="*/ 16 h 30"/>
                  <a:gd name="T84" fmla="*/ 7 w 36"/>
                  <a:gd name="T85" fmla="*/ 13 h 30"/>
                  <a:gd name="T86" fmla="*/ 10 w 36"/>
                  <a:gd name="T87" fmla="*/ 16 h 30"/>
                  <a:gd name="T88" fmla="*/ 7 w 36"/>
                  <a:gd name="T89" fmla="*/ 19 h 30"/>
                  <a:gd name="T90" fmla="*/ 7 w 36"/>
                  <a:gd name="T91" fmla="*/ 19 h 30"/>
                  <a:gd name="T92" fmla="*/ 5 w 36"/>
                  <a:gd name="T93"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 h="30">
                    <a:moveTo>
                      <a:pt x="8" y="29"/>
                    </a:moveTo>
                    <a:cubicBezTo>
                      <a:pt x="8" y="25"/>
                      <a:pt x="8" y="25"/>
                      <a:pt x="8" y="25"/>
                    </a:cubicBezTo>
                    <a:cubicBezTo>
                      <a:pt x="14" y="25"/>
                      <a:pt x="14" y="25"/>
                      <a:pt x="14" y="25"/>
                    </a:cubicBezTo>
                    <a:cubicBezTo>
                      <a:pt x="14" y="24"/>
                      <a:pt x="14" y="23"/>
                      <a:pt x="15" y="22"/>
                    </a:cubicBezTo>
                    <a:cubicBezTo>
                      <a:pt x="14" y="22"/>
                      <a:pt x="14" y="22"/>
                      <a:pt x="14" y="22"/>
                    </a:cubicBezTo>
                    <a:cubicBezTo>
                      <a:pt x="13" y="22"/>
                      <a:pt x="13" y="22"/>
                      <a:pt x="13" y="22"/>
                    </a:cubicBezTo>
                    <a:cubicBezTo>
                      <a:pt x="12" y="22"/>
                      <a:pt x="12" y="21"/>
                      <a:pt x="12" y="21"/>
                    </a:cubicBezTo>
                    <a:cubicBezTo>
                      <a:pt x="12" y="20"/>
                      <a:pt x="12" y="20"/>
                      <a:pt x="12" y="20"/>
                    </a:cubicBezTo>
                    <a:cubicBezTo>
                      <a:pt x="12" y="20"/>
                      <a:pt x="12" y="20"/>
                      <a:pt x="12" y="20"/>
                    </a:cubicBezTo>
                    <a:cubicBezTo>
                      <a:pt x="12" y="19"/>
                      <a:pt x="12" y="19"/>
                      <a:pt x="12" y="19"/>
                    </a:cubicBezTo>
                    <a:cubicBezTo>
                      <a:pt x="12" y="18"/>
                      <a:pt x="13" y="17"/>
                      <a:pt x="14" y="17"/>
                    </a:cubicBezTo>
                    <a:cubicBezTo>
                      <a:pt x="17" y="17"/>
                      <a:pt x="17" y="17"/>
                      <a:pt x="17" y="17"/>
                    </a:cubicBezTo>
                    <a:cubicBezTo>
                      <a:pt x="18" y="15"/>
                      <a:pt x="20" y="14"/>
                      <a:pt x="22" y="14"/>
                    </a:cubicBezTo>
                    <a:cubicBezTo>
                      <a:pt x="27" y="14"/>
                      <a:pt x="27" y="14"/>
                      <a:pt x="27" y="14"/>
                    </a:cubicBezTo>
                    <a:cubicBezTo>
                      <a:pt x="28" y="14"/>
                      <a:pt x="28" y="13"/>
                      <a:pt x="29" y="13"/>
                    </a:cubicBezTo>
                    <a:cubicBezTo>
                      <a:pt x="30" y="13"/>
                      <a:pt x="31" y="14"/>
                      <a:pt x="31" y="14"/>
                    </a:cubicBezTo>
                    <a:cubicBezTo>
                      <a:pt x="36" y="14"/>
                      <a:pt x="36" y="14"/>
                      <a:pt x="36" y="14"/>
                    </a:cubicBezTo>
                    <a:cubicBezTo>
                      <a:pt x="36" y="13"/>
                      <a:pt x="35" y="11"/>
                      <a:pt x="34" y="11"/>
                    </a:cubicBezTo>
                    <a:cubicBezTo>
                      <a:pt x="33" y="10"/>
                      <a:pt x="33" y="10"/>
                      <a:pt x="33" y="10"/>
                    </a:cubicBezTo>
                    <a:cubicBezTo>
                      <a:pt x="32" y="8"/>
                      <a:pt x="31" y="5"/>
                      <a:pt x="30" y="3"/>
                    </a:cubicBezTo>
                    <a:cubicBezTo>
                      <a:pt x="30" y="1"/>
                      <a:pt x="28" y="0"/>
                      <a:pt x="26" y="0"/>
                    </a:cubicBezTo>
                    <a:cubicBezTo>
                      <a:pt x="10" y="0"/>
                      <a:pt x="10" y="0"/>
                      <a:pt x="10" y="0"/>
                    </a:cubicBezTo>
                    <a:cubicBezTo>
                      <a:pt x="8" y="0"/>
                      <a:pt x="7" y="1"/>
                      <a:pt x="6" y="3"/>
                    </a:cubicBezTo>
                    <a:cubicBezTo>
                      <a:pt x="5" y="5"/>
                      <a:pt x="4" y="8"/>
                      <a:pt x="3" y="10"/>
                    </a:cubicBezTo>
                    <a:cubicBezTo>
                      <a:pt x="3" y="11"/>
                      <a:pt x="3" y="11"/>
                      <a:pt x="3" y="11"/>
                    </a:cubicBezTo>
                    <a:cubicBezTo>
                      <a:pt x="1" y="11"/>
                      <a:pt x="0" y="13"/>
                      <a:pt x="0" y="15"/>
                    </a:cubicBezTo>
                    <a:cubicBezTo>
                      <a:pt x="0" y="23"/>
                      <a:pt x="0" y="23"/>
                      <a:pt x="0" y="23"/>
                    </a:cubicBezTo>
                    <a:cubicBezTo>
                      <a:pt x="0" y="24"/>
                      <a:pt x="0" y="24"/>
                      <a:pt x="0" y="24"/>
                    </a:cubicBezTo>
                    <a:cubicBezTo>
                      <a:pt x="0" y="24"/>
                      <a:pt x="0" y="25"/>
                      <a:pt x="1" y="25"/>
                    </a:cubicBezTo>
                    <a:cubicBezTo>
                      <a:pt x="3" y="25"/>
                      <a:pt x="3" y="25"/>
                      <a:pt x="3" y="25"/>
                    </a:cubicBezTo>
                    <a:cubicBezTo>
                      <a:pt x="3" y="29"/>
                      <a:pt x="3" y="29"/>
                      <a:pt x="3" y="29"/>
                    </a:cubicBezTo>
                    <a:cubicBezTo>
                      <a:pt x="3" y="29"/>
                      <a:pt x="4" y="30"/>
                      <a:pt x="4" y="30"/>
                    </a:cubicBezTo>
                    <a:cubicBezTo>
                      <a:pt x="6" y="30"/>
                      <a:pt x="6" y="30"/>
                      <a:pt x="6" y="30"/>
                    </a:cubicBezTo>
                    <a:cubicBezTo>
                      <a:pt x="7" y="30"/>
                      <a:pt x="8" y="29"/>
                      <a:pt x="8" y="29"/>
                    </a:cubicBezTo>
                    <a:close/>
                    <a:moveTo>
                      <a:pt x="9" y="4"/>
                    </a:moveTo>
                    <a:cubicBezTo>
                      <a:pt x="9" y="3"/>
                      <a:pt x="10" y="3"/>
                      <a:pt x="10" y="3"/>
                    </a:cubicBezTo>
                    <a:cubicBezTo>
                      <a:pt x="26" y="3"/>
                      <a:pt x="26" y="3"/>
                      <a:pt x="26" y="3"/>
                    </a:cubicBezTo>
                    <a:cubicBezTo>
                      <a:pt x="27" y="3"/>
                      <a:pt x="27" y="3"/>
                      <a:pt x="27" y="4"/>
                    </a:cubicBezTo>
                    <a:cubicBezTo>
                      <a:pt x="28" y="6"/>
                      <a:pt x="29" y="8"/>
                      <a:pt x="30" y="10"/>
                    </a:cubicBezTo>
                    <a:cubicBezTo>
                      <a:pt x="6" y="10"/>
                      <a:pt x="6" y="10"/>
                      <a:pt x="6" y="10"/>
                    </a:cubicBezTo>
                    <a:cubicBezTo>
                      <a:pt x="7" y="8"/>
                      <a:pt x="8" y="6"/>
                      <a:pt x="9" y="4"/>
                    </a:cubicBezTo>
                    <a:close/>
                    <a:moveTo>
                      <a:pt x="5" y="16"/>
                    </a:moveTo>
                    <a:cubicBezTo>
                      <a:pt x="5" y="14"/>
                      <a:pt x="6" y="13"/>
                      <a:pt x="7" y="13"/>
                    </a:cubicBezTo>
                    <a:cubicBezTo>
                      <a:pt x="9" y="13"/>
                      <a:pt x="10" y="15"/>
                      <a:pt x="10" y="16"/>
                    </a:cubicBezTo>
                    <a:cubicBezTo>
                      <a:pt x="10" y="17"/>
                      <a:pt x="9" y="19"/>
                      <a:pt x="7" y="19"/>
                    </a:cubicBezTo>
                    <a:cubicBezTo>
                      <a:pt x="7" y="19"/>
                      <a:pt x="7" y="19"/>
                      <a:pt x="7" y="19"/>
                    </a:cubicBezTo>
                    <a:cubicBezTo>
                      <a:pt x="6" y="19"/>
                      <a:pt x="5" y="17"/>
                      <a:pt x="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53" name="Freeform 192">
                <a:extLst>
                  <a:ext uri="{FF2B5EF4-FFF2-40B4-BE49-F238E27FC236}">
                    <a16:creationId xmlns:a16="http://schemas.microsoft.com/office/drawing/2014/main" id="{5554E05E-F194-419C-94E8-127837741E17}"/>
                  </a:ext>
                </a:extLst>
              </p:cNvPr>
              <p:cNvSpPr>
                <a:spLocks noEditPoints="1"/>
              </p:cNvSpPr>
              <p:nvPr/>
            </p:nvSpPr>
            <p:spPr bwMode="auto">
              <a:xfrm>
                <a:off x="7343776" y="5729289"/>
                <a:ext cx="198437" cy="157162"/>
              </a:xfrm>
              <a:custGeom>
                <a:avLst/>
                <a:gdLst>
                  <a:gd name="T0" fmla="*/ 43 w 48"/>
                  <a:gd name="T1" fmla="*/ 12 h 38"/>
                  <a:gd name="T2" fmla="*/ 34 w 48"/>
                  <a:gd name="T3" fmla="*/ 0 h 38"/>
                  <a:gd name="T4" fmla="*/ 8 w 48"/>
                  <a:gd name="T5" fmla="*/ 3 h 38"/>
                  <a:gd name="T6" fmla="*/ 4 w 48"/>
                  <a:gd name="T7" fmla="*/ 13 h 38"/>
                  <a:gd name="T8" fmla="*/ 0 w 48"/>
                  <a:gd name="T9" fmla="*/ 30 h 38"/>
                  <a:gd name="T10" fmla="*/ 2 w 48"/>
                  <a:gd name="T11" fmla="*/ 31 h 38"/>
                  <a:gd name="T12" fmla="*/ 5 w 48"/>
                  <a:gd name="T13" fmla="*/ 36 h 38"/>
                  <a:gd name="T14" fmla="*/ 9 w 48"/>
                  <a:gd name="T15" fmla="*/ 38 h 38"/>
                  <a:gd name="T16" fmla="*/ 11 w 48"/>
                  <a:gd name="T17" fmla="*/ 31 h 38"/>
                  <a:gd name="T18" fmla="*/ 37 w 48"/>
                  <a:gd name="T19" fmla="*/ 36 h 38"/>
                  <a:gd name="T20" fmla="*/ 42 w 48"/>
                  <a:gd name="T21" fmla="*/ 38 h 38"/>
                  <a:gd name="T22" fmla="*/ 43 w 48"/>
                  <a:gd name="T23" fmla="*/ 36 h 38"/>
                  <a:gd name="T24" fmla="*/ 46 w 48"/>
                  <a:gd name="T25" fmla="*/ 31 h 38"/>
                  <a:gd name="T26" fmla="*/ 48 w 48"/>
                  <a:gd name="T27" fmla="*/ 30 h 38"/>
                  <a:gd name="T28" fmla="*/ 48 w 48"/>
                  <a:gd name="T29" fmla="*/ 25 h 38"/>
                  <a:gd name="T30" fmla="*/ 44 w 48"/>
                  <a:gd name="T31" fmla="*/ 13 h 38"/>
                  <a:gd name="T32" fmla="*/ 14 w 48"/>
                  <a:gd name="T33" fmla="*/ 3 h 38"/>
                  <a:gd name="T34" fmla="*/ 36 w 48"/>
                  <a:gd name="T35" fmla="*/ 4 h 38"/>
                  <a:gd name="T36" fmla="*/ 9 w 48"/>
                  <a:gd name="T37" fmla="*/ 13 h 38"/>
                  <a:gd name="T38" fmla="*/ 10 w 48"/>
                  <a:gd name="T39" fmla="*/ 23 h 38"/>
                  <a:gd name="T40" fmla="*/ 6 w 48"/>
                  <a:gd name="T41" fmla="*/ 20 h 38"/>
                  <a:gd name="T42" fmla="*/ 13 w 48"/>
                  <a:gd name="T43" fmla="*/ 20 h 38"/>
                  <a:gd name="T44" fmla="*/ 32 w 48"/>
                  <a:gd name="T45" fmla="*/ 25 h 38"/>
                  <a:gd name="T46" fmla="*/ 31 w 48"/>
                  <a:gd name="T47" fmla="*/ 27 h 38"/>
                  <a:gd name="T48" fmla="*/ 19 w 48"/>
                  <a:gd name="T49" fmla="*/ 27 h 38"/>
                  <a:gd name="T50" fmla="*/ 16 w 48"/>
                  <a:gd name="T51" fmla="*/ 26 h 38"/>
                  <a:gd name="T52" fmla="*/ 16 w 48"/>
                  <a:gd name="T53" fmla="*/ 25 h 38"/>
                  <a:gd name="T54" fmla="*/ 19 w 48"/>
                  <a:gd name="T55" fmla="*/ 22 h 38"/>
                  <a:gd name="T56" fmla="*/ 32 w 48"/>
                  <a:gd name="T57" fmla="*/ 24 h 38"/>
                  <a:gd name="T58" fmla="*/ 38 w 48"/>
                  <a:gd name="T59" fmla="*/ 23 h 38"/>
                  <a:gd name="T60" fmla="*/ 38 w 48"/>
                  <a:gd name="T61" fmla="*/ 17 h 38"/>
                  <a:gd name="T62" fmla="*/ 38 w 48"/>
                  <a:gd name="T63" fmla="*/ 2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 h="38">
                    <a:moveTo>
                      <a:pt x="44" y="13"/>
                    </a:moveTo>
                    <a:cubicBezTo>
                      <a:pt x="43" y="13"/>
                      <a:pt x="43" y="13"/>
                      <a:pt x="43" y="12"/>
                    </a:cubicBezTo>
                    <a:cubicBezTo>
                      <a:pt x="42" y="9"/>
                      <a:pt x="41" y="6"/>
                      <a:pt x="39" y="3"/>
                    </a:cubicBezTo>
                    <a:cubicBezTo>
                      <a:pt x="39" y="1"/>
                      <a:pt x="37" y="0"/>
                      <a:pt x="34" y="0"/>
                    </a:cubicBezTo>
                    <a:cubicBezTo>
                      <a:pt x="14" y="0"/>
                      <a:pt x="14" y="0"/>
                      <a:pt x="14" y="0"/>
                    </a:cubicBezTo>
                    <a:cubicBezTo>
                      <a:pt x="11" y="0"/>
                      <a:pt x="9" y="1"/>
                      <a:pt x="8" y="3"/>
                    </a:cubicBezTo>
                    <a:cubicBezTo>
                      <a:pt x="7" y="6"/>
                      <a:pt x="6" y="9"/>
                      <a:pt x="5" y="12"/>
                    </a:cubicBezTo>
                    <a:cubicBezTo>
                      <a:pt x="5" y="13"/>
                      <a:pt x="4" y="13"/>
                      <a:pt x="4" y="13"/>
                    </a:cubicBezTo>
                    <a:cubicBezTo>
                      <a:pt x="2" y="14"/>
                      <a:pt x="0" y="16"/>
                      <a:pt x="0" y="19"/>
                    </a:cubicBezTo>
                    <a:cubicBezTo>
                      <a:pt x="0" y="30"/>
                      <a:pt x="0" y="30"/>
                      <a:pt x="0" y="30"/>
                    </a:cubicBezTo>
                    <a:cubicBezTo>
                      <a:pt x="0" y="30"/>
                      <a:pt x="0" y="30"/>
                      <a:pt x="0" y="30"/>
                    </a:cubicBezTo>
                    <a:cubicBezTo>
                      <a:pt x="0" y="30"/>
                      <a:pt x="1" y="31"/>
                      <a:pt x="2" y="31"/>
                    </a:cubicBezTo>
                    <a:cubicBezTo>
                      <a:pt x="5" y="31"/>
                      <a:pt x="5" y="31"/>
                      <a:pt x="5" y="31"/>
                    </a:cubicBezTo>
                    <a:cubicBezTo>
                      <a:pt x="5" y="36"/>
                      <a:pt x="5" y="36"/>
                      <a:pt x="5" y="36"/>
                    </a:cubicBezTo>
                    <a:cubicBezTo>
                      <a:pt x="5" y="37"/>
                      <a:pt x="5" y="38"/>
                      <a:pt x="6" y="38"/>
                    </a:cubicBezTo>
                    <a:cubicBezTo>
                      <a:pt x="9" y="38"/>
                      <a:pt x="9" y="38"/>
                      <a:pt x="9" y="38"/>
                    </a:cubicBezTo>
                    <a:cubicBezTo>
                      <a:pt x="10" y="38"/>
                      <a:pt x="11" y="37"/>
                      <a:pt x="11" y="36"/>
                    </a:cubicBezTo>
                    <a:cubicBezTo>
                      <a:pt x="11" y="31"/>
                      <a:pt x="11" y="31"/>
                      <a:pt x="11" y="31"/>
                    </a:cubicBezTo>
                    <a:cubicBezTo>
                      <a:pt x="37" y="31"/>
                      <a:pt x="37" y="31"/>
                      <a:pt x="37" y="31"/>
                    </a:cubicBezTo>
                    <a:cubicBezTo>
                      <a:pt x="37" y="36"/>
                      <a:pt x="37" y="36"/>
                      <a:pt x="37" y="36"/>
                    </a:cubicBezTo>
                    <a:cubicBezTo>
                      <a:pt x="37" y="37"/>
                      <a:pt x="38" y="38"/>
                      <a:pt x="39" y="38"/>
                    </a:cubicBezTo>
                    <a:cubicBezTo>
                      <a:pt x="42" y="38"/>
                      <a:pt x="42" y="38"/>
                      <a:pt x="42" y="38"/>
                    </a:cubicBezTo>
                    <a:cubicBezTo>
                      <a:pt x="42" y="38"/>
                      <a:pt x="42" y="38"/>
                      <a:pt x="43" y="38"/>
                    </a:cubicBezTo>
                    <a:cubicBezTo>
                      <a:pt x="43" y="37"/>
                      <a:pt x="43" y="37"/>
                      <a:pt x="43" y="36"/>
                    </a:cubicBezTo>
                    <a:cubicBezTo>
                      <a:pt x="43" y="31"/>
                      <a:pt x="43" y="31"/>
                      <a:pt x="43" y="31"/>
                    </a:cubicBezTo>
                    <a:cubicBezTo>
                      <a:pt x="46" y="31"/>
                      <a:pt x="46" y="31"/>
                      <a:pt x="46" y="31"/>
                    </a:cubicBezTo>
                    <a:cubicBezTo>
                      <a:pt x="47" y="31"/>
                      <a:pt x="47" y="31"/>
                      <a:pt x="47" y="31"/>
                    </a:cubicBezTo>
                    <a:cubicBezTo>
                      <a:pt x="48" y="30"/>
                      <a:pt x="48" y="30"/>
                      <a:pt x="48" y="30"/>
                    </a:cubicBezTo>
                    <a:cubicBezTo>
                      <a:pt x="48" y="30"/>
                      <a:pt x="48" y="30"/>
                      <a:pt x="48" y="30"/>
                    </a:cubicBezTo>
                    <a:cubicBezTo>
                      <a:pt x="48" y="25"/>
                      <a:pt x="48" y="25"/>
                      <a:pt x="48" y="25"/>
                    </a:cubicBezTo>
                    <a:cubicBezTo>
                      <a:pt x="48" y="19"/>
                      <a:pt x="48" y="19"/>
                      <a:pt x="48" y="19"/>
                    </a:cubicBezTo>
                    <a:cubicBezTo>
                      <a:pt x="48" y="16"/>
                      <a:pt x="46" y="14"/>
                      <a:pt x="44" y="13"/>
                    </a:cubicBezTo>
                    <a:close/>
                    <a:moveTo>
                      <a:pt x="12" y="4"/>
                    </a:moveTo>
                    <a:cubicBezTo>
                      <a:pt x="12" y="4"/>
                      <a:pt x="13" y="3"/>
                      <a:pt x="14" y="3"/>
                    </a:cubicBezTo>
                    <a:cubicBezTo>
                      <a:pt x="34" y="3"/>
                      <a:pt x="34" y="3"/>
                      <a:pt x="34" y="3"/>
                    </a:cubicBezTo>
                    <a:cubicBezTo>
                      <a:pt x="35" y="3"/>
                      <a:pt x="35" y="4"/>
                      <a:pt x="36" y="4"/>
                    </a:cubicBezTo>
                    <a:cubicBezTo>
                      <a:pt x="37" y="7"/>
                      <a:pt x="38" y="10"/>
                      <a:pt x="39" y="13"/>
                    </a:cubicBezTo>
                    <a:cubicBezTo>
                      <a:pt x="9" y="13"/>
                      <a:pt x="9" y="13"/>
                      <a:pt x="9" y="13"/>
                    </a:cubicBezTo>
                    <a:cubicBezTo>
                      <a:pt x="10" y="10"/>
                      <a:pt x="11" y="7"/>
                      <a:pt x="12" y="4"/>
                    </a:cubicBezTo>
                    <a:close/>
                    <a:moveTo>
                      <a:pt x="10" y="23"/>
                    </a:moveTo>
                    <a:cubicBezTo>
                      <a:pt x="10" y="23"/>
                      <a:pt x="10" y="23"/>
                      <a:pt x="10" y="23"/>
                    </a:cubicBezTo>
                    <a:cubicBezTo>
                      <a:pt x="8" y="23"/>
                      <a:pt x="6" y="22"/>
                      <a:pt x="6" y="20"/>
                    </a:cubicBezTo>
                    <a:cubicBezTo>
                      <a:pt x="7" y="18"/>
                      <a:pt x="8" y="17"/>
                      <a:pt x="10" y="17"/>
                    </a:cubicBezTo>
                    <a:cubicBezTo>
                      <a:pt x="12" y="17"/>
                      <a:pt x="13" y="18"/>
                      <a:pt x="13" y="20"/>
                    </a:cubicBezTo>
                    <a:cubicBezTo>
                      <a:pt x="13" y="22"/>
                      <a:pt x="12" y="23"/>
                      <a:pt x="10" y="23"/>
                    </a:cubicBezTo>
                    <a:close/>
                    <a:moveTo>
                      <a:pt x="32" y="25"/>
                    </a:moveTo>
                    <a:cubicBezTo>
                      <a:pt x="32" y="26"/>
                      <a:pt x="32" y="26"/>
                      <a:pt x="32" y="26"/>
                    </a:cubicBezTo>
                    <a:cubicBezTo>
                      <a:pt x="32" y="27"/>
                      <a:pt x="32" y="27"/>
                      <a:pt x="31" y="27"/>
                    </a:cubicBezTo>
                    <a:cubicBezTo>
                      <a:pt x="29" y="27"/>
                      <a:pt x="29" y="27"/>
                      <a:pt x="29" y="27"/>
                    </a:cubicBezTo>
                    <a:cubicBezTo>
                      <a:pt x="19" y="27"/>
                      <a:pt x="19" y="27"/>
                      <a:pt x="19" y="27"/>
                    </a:cubicBezTo>
                    <a:cubicBezTo>
                      <a:pt x="17" y="27"/>
                      <a:pt x="17" y="27"/>
                      <a:pt x="17" y="27"/>
                    </a:cubicBezTo>
                    <a:cubicBezTo>
                      <a:pt x="16" y="27"/>
                      <a:pt x="16" y="27"/>
                      <a:pt x="16" y="26"/>
                    </a:cubicBezTo>
                    <a:cubicBezTo>
                      <a:pt x="16" y="25"/>
                      <a:pt x="16" y="25"/>
                      <a:pt x="16" y="25"/>
                    </a:cubicBezTo>
                    <a:cubicBezTo>
                      <a:pt x="16" y="25"/>
                      <a:pt x="16" y="25"/>
                      <a:pt x="16" y="25"/>
                    </a:cubicBezTo>
                    <a:cubicBezTo>
                      <a:pt x="16" y="24"/>
                      <a:pt x="16" y="24"/>
                      <a:pt x="16" y="24"/>
                    </a:cubicBezTo>
                    <a:cubicBezTo>
                      <a:pt x="16" y="23"/>
                      <a:pt x="17" y="22"/>
                      <a:pt x="19" y="22"/>
                    </a:cubicBezTo>
                    <a:cubicBezTo>
                      <a:pt x="29" y="22"/>
                      <a:pt x="29" y="22"/>
                      <a:pt x="29" y="22"/>
                    </a:cubicBezTo>
                    <a:cubicBezTo>
                      <a:pt x="31" y="22"/>
                      <a:pt x="32" y="23"/>
                      <a:pt x="32" y="24"/>
                    </a:cubicBezTo>
                    <a:cubicBezTo>
                      <a:pt x="32" y="25"/>
                      <a:pt x="32" y="25"/>
                      <a:pt x="32" y="25"/>
                    </a:cubicBezTo>
                    <a:close/>
                    <a:moveTo>
                      <a:pt x="38" y="23"/>
                    </a:moveTo>
                    <a:cubicBezTo>
                      <a:pt x="36" y="23"/>
                      <a:pt x="35" y="22"/>
                      <a:pt x="35" y="20"/>
                    </a:cubicBezTo>
                    <a:cubicBezTo>
                      <a:pt x="35" y="18"/>
                      <a:pt x="36" y="17"/>
                      <a:pt x="38" y="17"/>
                    </a:cubicBezTo>
                    <a:cubicBezTo>
                      <a:pt x="40" y="17"/>
                      <a:pt x="41" y="18"/>
                      <a:pt x="41" y="20"/>
                    </a:cubicBezTo>
                    <a:cubicBezTo>
                      <a:pt x="41" y="22"/>
                      <a:pt x="40" y="23"/>
                      <a:pt x="38"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42" name="Freeform 193">
              <a:extLst>
                <a:ext uri="{FF2B5EF4-FFF2-40B4-BE49-F238E27FC236}">
                  <a16:creationId xmlns:a16="http://schemas.microsoft.com/office/drawing/2014/main" id="{5A4864E9-12F6-4C1D-A74D-FE401D2BC122}"/>
                </a:ext>
              </a:extLst>
            </p:cNvPr>
            <p:cNvSpPr>
              <a:spLocks noEditPoints="1"/>
            </p:cNvSpPr>
            <p:nvPr/>
          </p:nvSpPr>
          <p:spPr bwMode="auto">
            <a:xfrm>
              <a:off x="4955721" y="4276867"/>
              <a:ext cx="129779" cy="214312"/>
            </a:xfrm>
            <a:custGeom>
              <a:avLst/>
              <a:gdLst>
                <a:gd name="T0" fmla="*/ 39 w 42"/>
                <a:gd name="T1" fmla="*/ 25 h 69"/>
                <a:gd name="T2" fmla="*/ 36 w 42"/>
                <a:gd name="T3" fmla="*/ 3 h 69"/>
                <a:gd name="T4" fmla="*/ 4 w 42"/>
                <a:gd name="T5" fmla="*/ 5 h 69"/>
                <a:gd name="T6" fmla="*/ 4 w 42"/>
                <a:gd name="T7" fmla="*/ 64 h 69"/>
                <a:gd name="T8" fmla="*/ 36 w 42"/>
                <a:gd name="T9" fmla="*/ 66 h 69"/>
                <a:gd name="T10" fmla="*/ 9 w 42"/>
                <a:gd name="T11" fmla="*/ 51 h 69"/>
                <a:gd name="T12" fmla="*/ 9 w 42"/>
                <a:gd name="T13" fmla="*/ 47 h 69"/>
                <a:gd name="T14" fmla="*/ 14 w 42"/>
                <a:gd name="T15" fmla="*/ 49 h 69"/>
                <a:gd name="T16" fmla="*/ 9 w 42"/>
                <a:gd name="T17" fmla="*/ 51 h 69"/>
                <a:gd name="T18" fmla="*/ 15 w 42"/>
                <a:gd name="T19" fmla="*/ 43 h 69"/>
                <a:gd name="T20" fmla="*/ 24 w 42"/>
                <a:gd name="T21" fmla="*/ 41 h 69"/>
                <a:gd name="T22" fmla="*/ 24 w 42"/>
                <a:gd name="T23" fmla="*/ 45 h 69"/>
                <a:gd name="T24" fmla="*/ 19 w 42"/>
                <a:gd name="T25" fmla="*/ 51 h 69"/>
                <a:gd name="T26" fmla="*/ 19 w 42"/>
                <a:gd name="T27" fmla="*/ 47 h 69"/>
                <a:gd name="T28" fmla="*/ 25 w 42"/>
                <a:gd name="T29" fmla="*/ 49 h 69"/>
                <a:gd name="T30" fmla="*/ 19 w 42"/>
                <a:gd name="T31" fmla="*/ 51 h 69"/>
                <a:gd name="T32" fmla="*/ 28 w 42"/>
                <a:gd name="T33" fmla="*/ 49 h 69"/>
                <a:gd name="T34" fmla="*/ 33 w 42"/>
                <a:gd name="T35" fmla="*/ 47 h 69"/>
                <a:gd name="T36" fmla="*/ 33 w 42"/>
                <a:gd name="T37" fmla="*/ 51 h 69"/>
                <a:gd name="T38" fmla="*/ 9 w 42"/>
                <a:gd name="T39" fmla="*/ 56 h 69"/>
                <a:gd name="T40" fmla="*/ 9 w 42"/>
                <a:gd name="T41" fmla="*/ 53 h 69"/>
                <a:gd name="T42" fmla="*/ 14 w 42"/>
                <a:gd name="T43" fmla="*/ 55 h 69"/>
                <a:gd name="T44" fmla="*/ 9 w 42"/>
                <a:gd name="T45" fmla="*/ 56 h 69"/>
                <a:gd name="T46" fmla="*/ 17 w 42"/>
                <a:gd name="T47" fmla="*/ 55 h 69"/>
                <a:gd name="T48" fmla="*/ 23 w 42"/>
                <a:gd name="T49" fmla="*/ 53 h 69"/>
                <a:gd name="T50" fmla="*/ 23 w 42"/>
                <a:gd name="T51" fmla="*/ 56 h 69"/>
                <a:gd name="T52" fmla="*/ 30 w 42"/>
                <a:gd name="T53" fmla="*/ 56 h 69"/>
                <a:gd name="T54" fmla="*/ 30 w 42"/>
                <a:gd name="T55" fmla="*/ 53 h 69"/>
                <a:gd name="T56" fmla="*/ 35 w 42"/>
                <a:gd name="T57" fmla="*/ 55 h 69"/>
                <a:gd name="T58" fmla="*/ 30 w 42"/>
                <a:gd name="T59" fmla="*/ 56 h 69"/>
                <a:gd name="T60" fmla="*/ 7 w 42"/>
                <a:gd name="T61" fmla="*/ 60 h 69"/>
                <a:gd name="T62" fmla="*/ 12 w 42"/>
                <a:gd name="T63" fmla="*/ 59 h 69"/>
                <a:gd name="T64" fmla="*/ 12 w 42"/>
                <a:gd name="T65" fmla="*/ 62 h 69"/>
                <a:gd name="T66" fmla="*/ 19 w 42"/>
                <a:gd name="T67" fmla="*/ 62 h 69"/>
                <a:gd name="T68" fmla="*/ 19 w 42"/>
                <a:gd name="T69" fmla="*/ 59 h 69"/>
                <a:gd name="T70" fmla="*/ 25 w 42"/>
                <a:gd name="T71" fmla="*/ 60 h 69"/>
                <a:gd name="T72" fmla="*/ 19 w 42"/>
                <a:gd name="T73" fmla="*/ 62 h 69"/>
                <a:gd name="T74" fmla="*/ 28 w 42"/>
                <a:gd name="T75" fmla="*/ 60 h 69"/>
                <a:gd name="T76" fmla="*/ 33 w 42"/>
                <a:gd name="T77" fmla="*/ 59 h 69"/>
                <a:gd name="T78" fmla="*/ 33 w 42"/>
                <a:gd name="T79" fmla="*/ 62 h 69"/>
                <a:gd name="T80" fmla="*/ 9 w 42"/>
                <a:gd name="T81" fmla="*/ 45 h 69"/>
                <a:gd name="T82" fmla="*/ 9 w 42"/>
                <a:gd name="T83" fmla="*/ 41 h 69"/>
                <a:gd name="T84" fmla="*/ 13 w 42"/>
                <a:gd name="T85" fmla="*/ 43 h 69"/>
                <a:gd name="T86" fmla="*/ 9 w 42"/>
                <a:gd name="T87" fmla="*/ 45 h 69"/>
                <a:gd name="T88" fmla="*/ 29 w 42"/>
                <a:gd name="T89" fmla="*/ 43 h 69"/>
                <a:gd name="T90" fmla="*/ 33 w 42"/>
                <a:gd name="T91" fmla="*/ 41 h 69"/>
                <a:gd name="T92" fmla="*/ 33 w 42"/>
                <a:gd name="T93" fmla="*/ 45 h 69"/>
                <a:gd name="T94" fmla="*/ 17 w 42"/>
                <a:gd name="T95" fmla="*/ 8 h 69"/>
                <a:gd name="T96" fmla="*/ 17 w 42"/>
                <a:gd name="T97" fmla="*/ 5 h 69"/>
                <a:gd name="T98" fmla="*/ 26 w 42"/>
                <a:gd name="T99" fmla="*/ 6 h 69"/>
                <a:gd name="T100" fmla="*/ 17 w 42"/>
                <a:gd name="T101" fmla="*/ 8 h 69"/>
                <a:gd name="T102" fmla="*/ 41 w 42"/>
                <a:gd name="T103" fmla="*/ 64 h 69"/>
                <a:gd name="T104" fmla="*/ 6 w 42"/>
                <a:gd name="T105" fmla="*/ 69 h 69"/>
                <a:gd name="T106" fmla="*/ 0 w 42"/>
                <a:gd name="T107" fmla="*/ 15 h 69"/>
                <a:gd name="T108" fmla="*/ 6 w 42"/>
                <a:gd name="T109" fmla="*/ 0 h 69"/>
                <a:gd name="T110" fmla="*/ 41 w 42"/>
                <a:gd name="T111" fmla="*/ 5 h 69"/>
                <a:gd name="T112" fmla="*/ 7 w 42"/>
                <a:gd name="T113" fmla="*/ 36 h 69"/>
                <a:gd name="T114" fmla="*/ 36 w 42"/>
                <a:gd name="T115" fmla="*/ 35 h 69"/>
                <a:gd name="T116" fmla="*/ 35 w 42"/>
                <a:gd name="T117" fmla="*/ 10 h 69"/>
                <a:gd name="T118" fmla="*/ 6 w 42"/>
                <a:gd name="T119" fmla="*/ 11 h 69"/>
                <a:gd name="T120" fmla="*/ 7 w 42"/>
                <a:gd name="T121" fmla="*/ 3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 h="69">
                  <a:moveTo>
                    <a:pt x="38" y="64"/>
                  </a:moveTo>
                  <a:cubicBezTo>
                    <a:pt x="38" y="51"/>
                    <a:pt x="39" y="38"/>
                    <a:pt x="39" y="25"/>
                  </a:cubicBezTo>
                  <a:cubicBezTo>
                    <a:pt x="39" y="15"/>
                    <a:pt x="39" y="15"/>
                    <a:pt x="38" y="5"/>
                  </a:cubicBezTo>
                  <a:cubicBezTo>
                    <a:pt x="38" y="4"/>
                    <a:pt x="37" y="3"/>
                    <a:pt x="36" y="3"/>
                  </a:cubicBezTo>
                  <a:cubicBezTo>
                    <a:pt x="26" y="3"/>
                    <a:pt x="16" y="3"/>
                    <a:pt x="6" y="3"/>
                  </a:cubicBezTo>
                  <a:cubicBezTo>
                    <a:pt x="5" y="3"/>
                    <a:pt x="4" y="4"/>
                    <a:pt x="4" y="5"/>
                  </a:cubicBezTo>
                  <a:cubicBezTo>
                    <a:pt x="3" y="20"/>
                    <a:pt x="3" y="28"/>
                    <a:pt x="3" y="45"/>
                  </a:cubicBezTo>
                  <a:cubicBezTo>
                    <a:pt x="4" y="52"/>
                    <a:pt x="4" y="60"/>
                    <a:pt x="4" y="64"/>
                  </a:cubicBezTo>
                  <a:cubicBezTo>
                    <a:pt x="4" y="65"/>
                    <a:pt x="5" y="66"/>
                    <a:pt x="6" y="66"/>
                  </a:cubicBezTo>
                  <a:cubicBezTo>
                    <a:pt x="16" y="66"/>
                    <a:pt x="26" y="66"/>
                    <a:pt x="36" y="66"/>
                  </a:cubicBezTo>
                  <a:cubicBezTo>
                    <a:pt x="37" y="66"/>
                    <a:pt x="38" y="65"/>
                    <a:pt x="38" y="64"/>
                  </a:cubicBezTo>
                  <a:close/>
                  <a:moveTo>
                    <a:pt x="9" y="51"/>
                  </a:moveTo>
                  <a:cubicBezTo>
                    <a:pt x="8" y="51"/>
                    <a:pt x="7" y="50"/>
                    <a:pt x="7" y="49"/>
                  </a:cubicBezTo>
                  <a:cubicBezTo>
                    <a:pt x="7" y="48"/>
                    <a:pt x="8" y="47"/>
                    <a:pt x="9" y="47"/>
                  </a:cubicBezTo>
                  <a:cubicBezTo>
                    <a:pt x="12" y="47"/>
                    <a:pt x="12" y="47"/>
                    <a:pt x="12" y="47"/>
                  </a:cubicBezTo>
                  <a:cubicBezTo>
                    <a:pt x="13" y="47"/>
                    <a:pt x="14" y="48"/>
                    <a:pt x="14" y="49"/>
                  </a:cubicBezTo>
                  <a:cubicBezTo>
                    <a:pt x="14" y="50"/>
                    <a:pt x="13" y="51"/>
                    <a:pt x="12" y="51"/>
                  </a:cubicBezTo>
                  <a:lnTo>
                    <a:pt x="9" y="51"/>
                  </a:lnTo>
                  <a:close/>
                  <a:moveTo>
                    <a:pt x="17" y="45"/>
                  </a:moveTo>
                  <a:cubicBezTo>
                    <a:pt x="16" y="45"/>
                    <a:pt x="15" y="44"/>
                    <a:pt x="15" y="43"/>
                  </a:cubicBezTo>
                  <a:cubicBezTo>
                    <a:pt x="15" y="42"/>
                    <a:pt x="16" y="41"/>
                    <a:pt x="17" y="41"/>
                  </a:cubicBezTo>
                  <a:cubicBezTo>
                    <a:pt x="24" y="41"/>
                    <a:pt x="24" y="41"/>
                    <a:pt x="24" y="41"/>
                  </a:cubicBezTo>
                  <a:cubicBezTo>
                    <a:pt x="26" y="41"/>
                    <a:pt x="27" y="42"/>
                    <a:pt x="27" y="43"/>
                  </a:cubicBezTo>
                  <a:cubicBezTo>
                    <a:pt x="27" y="44"/>
                    <a:pt x="26" y="45"/>
                    <a:pt x="24" y="45"/>
                  </a:cubicBezTo>
                  <a:lnTo>
                    <a:pt x="17" y="45"/>
                  </a:lnTo>
                  <a:close/>
                  <a:moveTo>
                    <a:pt x="19" y="51"/>
                  </a:moveTo>
                  <a:cubicBezTo>
                    <a:pt x="18" y="51"/>
                    <a:pt x="17" y="50"/>
                    <a:pt x="17" y="49"/>
                  </a:cubicBezTo>
                  <a:cubicBezTo>
                    <a:pt x="17" y="48"/>
                    <a:pt x="18" y="47"/>
                    <a:pt x="19" y="47"/>
                  </a:cubicBezTo>
                  <a:cubicBezTo>
                    <a:pt x="23" y="47"/>
                    <a:pt x="23" y="47"/>
                    <a:pt x="23" y="47"/>
                  </a:cubicBezTo>
                  <a:cubicBezTo>
                    <a:pt x="24" y="47"/>
                    <a:pt x="25" y="48"/>
                    <a:pt x="25" y="49"/>
                  </a:cubicBezTo>
                  <a:cubicBezTo>
                    <a:pt x="25" y="50"/>
                    <a:pt x="24" y="51"/>
                    <a:pt x="23" y="51"/>
                  </a:cubicBezTo>
                  <a:lnTo>
                    <a:pt x="19" y="51"/>
                  </a:lnTo>
                  <a:close/>
                  <a:moveTo>
                    <a:pt x="30" y="51"/>
                  </a:moveTo>
                  <a:cubicBezTo>
                    <a:pt x="29" y="51"/>
                    <a:pt x="28" y="50"/>
                    <a:pt x="28" y="49"/>
                  </a:cubicBezTo>
                  <a:cubicBezTo>
                    <a:pt x="28" y="48"/>
                    <a:pt x="29" y="47"/>
                    <a:pt x="30" y="47"/>
                  </a:cubicBezTo>
                  <a:cubicBezTo>
                    <a:pt x="33" y="47"/>
                    <a:pt x="33" y="47"/>
                    <a:pt x="33" y="47"/>
                  </a:cubicBezTo>
                  <a:cubicBezTo>
                    <a:pt x="34" y="47"/>
                    <a:pt x="35" y="48"/>
                    <a:pt x="35" y="49"/>
                  </a:cubicBezTo>
                  <a:cubicBezTo>
                    <a:pt x="35" y="50"/>
                    <a:pt x="34" y="51"/>
                    <a:pt x="33" y="51"/>
                  </a:cubicBezTo>
                  <a:lnTo>
                    <a:pt x="30" y="51"/>
                  </a:lnTo>
                  <a:close/>
                  <a:moveTo>
                    <a:pt x="9" y="56"/>
                  </a:moveTo>
                  <a:cubicBezTo>
                    <a:pt x="8" y="56"/>
                    <a:pt x="7" y="56"/>
                    <a:pt x="7" y="55"/>
                  </a:cubicBezTo>
                  <a:cubicBezTo>
                    <a:pt x="7" y="54"/>
                    <a:pt x="8" y="53"/>
                    <a:pt x="9" y="53"/>
                  </a:cubicBezTo>
                  <a:cubicBezTo>
                    <a:pt x="12" y="53"/>
                    <a:pt x="12" y="53"/>
                    <a:pt x="12" y="53"/>
                  </a:cubicBezTo>
                  <a:cubicBezTo>
                    <a:pt x="13" y="53"/>
                    <a:pt x="14" y="54"/>
                    <a:pt x="14" y="55"/>
                  </a:cubicBezTo>
                  <a:cubicBezTo>
                    <a:pt x="14" y="56"/>
                    <a:pt x="13" y="56"/>
                    <a:pt x="12" y="56"/>
                  </a:cubicBezTo>
                  <a:lnTo>
                    <a:pt x="9" y="56"/>
                  </a:lnTo>
                  <a:close/>
                  <a:moveTo>
                    <a:pt x="19" y="56"/>
                  </a:moveTo>
                  <a:cubicBezTo>
                    <a:pt x="18" y="56"/>
                    <a:pt x="17" y="56"/>
                    <a:pt x="17" y="55"/>
                  </a:cubicBezTo>
                  <a:cubicBezTo>
                    <a:pt x="17" y="54"/>
                    <a:pt x="18" y="53"/>
                    <a:pt x="19" y="53"/>
                  </a:cubicBezTo>
                  <a:cubicBezTo>
                    <a:pt x="23" y="53"/>
                    <a:pt x="23" y="53"/>
                    <a:pt x="23" y="53"/>
                  </a:cubicBezTo>
                  <a:cubicBezTo>
                    <a:pt x="24" y="53"/>
                    <a:pt x="25" y="54"/>
                    <a:pt x="25" y="55"/>
                  </a:cubicBezTo>
                  <a:cubicBezTo>
                    <a:pt x="25" y="56"/>
                    <a:pt x="24" y="56"/>
                    <a:pt x="23" y="56"/>
                  </a:cubicBezTo>
                  <a:lnTo>
                    <a:pt x="19" y="56"/>
                  </a:lnTo>
                  <a:close/>
                  <a:moveTo>
                    <a:pt x="30" y="56"/>
                  </a:moveTo>
                  <a:cubicBezTo>
                    <a:pt x="29" y="56"/>
                    <a:pt x="28" y="56"/>
                    <a:pt x="28" y="55"/>
                  </a:cubicBezTo>
                  <a:cubicBezTo>
                    <a:pt x="28" y="54"/>
                    <a:pt x="29" y="53"/>
                    <a:pt x="30" y="53"/>
                  </a:cubicBezTo>
                  <a:cubicBezTo>
                    <a:pt x="33" y="53"/>
                    <a:pt x="33" y="53"/>
                    <a:pt x="33" y="53"/>
                  </a:cubicBezTo>
                  <a:cubicBezTo>
                    <a:pt x="34" y="53"/>
                    <a:pt x="35" y="54"/>
                    <a:pt x="35" y="55"/>
                  </a:cubicBezTo>
                  <a:cubicBezTo>
                    <a:pt x="35" y="56"/>
                    <a:pt x="34" y="56"/>
                    <a:pt x="33" y="56"/>
                  </a:cubicBezTo>
                  <a:lnTo>
                    <a:pt x="30" y="56"/>
                  </a:lnTo>
                  <a:close/>
                  <a:moveTo>
                    <a:pt x="9" y="62"/>
                  </a:moveTo>
                  <a:cubicBezTo>
                    <a:pt x="8" y="62"/>
                    <a:pt x="7" y="61"/>
                    <a:pt x="7" y="60"/>
                  </a:cubicBezTo>
                  <a:cubicBezTo>
                    <a:pt x="7" y="59"/>
                    <a:pt x="8" y="59"/>
                    <a:pt x="9" y="59"/>
                  </a:cubicBezTo>
                  <a:cubicBezTo>
                    <a:pt x="12" y="59"/>
                    <a:pt x="12" y="59"/>
                    <a:pt x="12" y="59"/>
                  </a:cubicBezTo>
                  <a:cubicBezTo>
                    <a:pt x="13" y="59"/>
                    <a:pt x="14" y="59"/>
                    <a:pt x="14" y="60"/>
                  </a:cubicBezTo>
                  <a:cubicBezTo>
                    <a:pt x="14" y="61"/>
                    <a:pt x="13" y="62"/>
                    <a:pt x="12" y="62"/>
                  </a:cubicBezTo>
                  <a:lnTo>
                    <a:pt x="9" y="62"/>
                  </a:lnTo>
                  <a:close/>
                  <a:moveTo>
                    <a:pt x="19" y="62"/>
                  </a:moveTo>
                  <a:cubicBezTo>
                    <a:pt x="18" y="62"/>
                    <a:pt x="17" y="61"/>
                    <a:pt x="17" y="60"/>
                  </a:cubicBezTo>
                  <a:cubicBezTo>
                    <a:pt x="17" y="59"/>
                    <a:pt x="18" y="59"/>
                    <a:pt x="19" y="59"/>
                  </a:cubicBezTo>
                  <a:cubicBezTo>
                    <a:pt x="23" y="59"/>
                    <a:pt x="23" y="59"/>
                    <a:pt x="23" y="59"/>
                  </a:cubicBezTo>
                  <a:cubicBezTo>
                    <a:pt x="24" y="59"/>
                    <a:pt x="25" y="59"/>
                    <a:pt x="25" y="60"/>
                  </a:cubicBezTo>
                  <a:cubicBezTo>
                    <a:pt x="25" y="61"/>
                    <a:pt x="24" y="62"/>
                    <a:pt x="23" y="62"/>
                  </a:cubicBezTo>
                  <a:lnTo>
                    <a:pt x="19" y="62"/>
                  </a:lnTo>
                  <a:close/>
                  <a:moveTo>
                    <a:pt x="30" y="62"/>
                  </a:moveTo>
                  <a:cubicBezTo>
                    <a:pt x="29" y="62"/>
                    <a:pt x="28" y="61"/>
                    <a:pt x="28" y="60"/>
                  </a:cubicBezTo>
                  <a:cubicBezTo>
                    <a:pt x="28" y="59"/>
                    <a:pt x="29" y="59"/>
                    <a:pt x="30" y="59"/>
                  </a:cubicBezTo>
                  <a:cubicBezTo>
                    <a:pt x="33" y="59"/>
                    <a:pt x="33" y="59"/>
                    <a:pt x="33" y="59"/>
                  </a:cubicBezTo>
                  <a:cubicBezTo>
                    <a:pt x="34" y="59"/>
                    <a:pt x="35" y="59"/>
                    <a:pt x="35" y="60"/>
                  </a:cubicBezTo>
                  <a:cubicBezTo>
                    <a:pt x="35" y="61"/>
                    <a:pt x="34" y="62"/>
                    <a:pt x="33" y="62"/>
                  </a:cubicBezTo>
                  <a:lnTo>
                    <a:pt x="30" y="62"/>
                  </a:lnTo>
                  <a:close/>
                  <a:moveTo>
                    <a:pt x="9" y="45"/>
                  </a:moveTo>
                  <a:cubicBezTo>
                    <a:pt x="8" y="45"/>
                    <a:pt x="7" y="44"/>
                    <a:pt x="7" y="43"/>
                  </a:cubicBezTo>
                  <a:cubicBezTo>
                    <a:pt x="7" y="42"/>
                    <a:pt x="8" y="41"/>
                    <a:pt x="9" y="41"/>
                  </a:cubicBezTo>
                  <a:cubicBezTo>
                    <a:pt x="11" y="41"/>
                    <a:pt x="11" y="41"/>
                    <a:pt x="11" y="41"/>
                  </a:cubicBezTo>
                  <a:cubicBezTo>
                    <a:pt x="12" y="41"/>
                    <a:pt x="13" y="42"/>
                    <a:pt x="13" y="43"/>
                  </a:cubicBezTo>
                  <a:cubicBezTo>
                    <a:pt x="13" y="44"/>
                    <a:pt x="12" y="45"/>
                    <a:pt x="11" y="45"/>
                  </a:cubicBezTo>
                  <a:lnTo>
                    <a:pt x="9" y="45"/>
                  </a:lnTo>
                  <a:close/>
                  <a:moveTo>
                    <a:pt x="31" y="45"/>
                  </a:moveTo>
                  <a:cubicBezTo>
                    <a:pt x="30" y="45"/>
                    <a:pt x="29" y="44"/>
                    <a:pt x="29" y="43"/>
                  </a:cubicBezTo>
                  <a:cubicBezTo>
                    <a:pt x="29" y="42"/>
                    <a:pt x="30" y="41"/>
                    <a:pt x="31" y="41"/>
                  </a:cubicBezTo>
                  <a:cubicBezTo>
                    <a:pt x="33" y="41"/>
                    <a:pt x="33" y="41"/>
                    <a:pt x="33" y="41"/>
                  </a:cubicBezTo>
                  <a:cubicBezTo>
                    <a:pt x="34" y="41"/>
                    <a:pt x="35" y="42"/>
                    <a:pt x="35" y="43"/>
                  </a:cubicBezTo>
                  <a:cubicBezTo>
                    <a:pt x="35" y="44"/>
                    <a:pt x="34" y="45"/>
                    <a:pt x="33" y="45"/>
                  </a:cubicBezTo>
                  <a:lnTo>
                    <a:pt x="31" y="45"/>
                  </a:lnTo>
                  <a:close/>
                  <a:moveTo>
                    <a:pt x="17" y="8"/>
                  </a:moveTo>
                  <a:cubicBezTo>
                    <a:pt x="16" y="8"/>
                    <a:pt x="16" y="7"/>
                    <a:pt x="16" y="6"/>
                  </a:cubicBezTo>
                  <a:cubicBezTo>
                    <a:pt x="16" y="6"/>
                    <a:pt x="16" y="5"/>
                    <a:pt x="17" y="5"/>
                  </a:cubicBezTo>
                  <a:cubicBezTo>
                    <a:pt x="25" y="5"/>
                    <a:pt x="25" y="5"/>
                    <a:pt x="25" y="5"/>
                  </a:cubicBezTo>
                  <a:cubicBezTo>
                    <a:pt x="26" y="5"/>
                    <a:pt x="26" y="6"/>
                    <a:pt x="26" y="6"/>
                  </a:cubicBezTo>
                  <a:cubicBezTo>
                    <a:pt x="26" y="7"/>
                    <a:pt x="26" y="8"/>
                    <a:pt x="25" y="8"/>
                  </a:cubicBezTo>
                  <a:lnTo>
                    <a:pt x="17" y="8"/>
                  </a:lnTo>
                  <a:close/>
                  <a:moveTo>
                    <a:pt x="41" y="45"/>
                  </a:moveTo>
                  <a:cubicBezTo>
                    <a:pt x="41" y="52"/>
                    <a:pt x="41" y="59"/>
                    <a:pt x="41" y="64"/>
                  </a:cubicBezTo>
                  <a:cubicBezTo>
                    <a:pt x="41" y="67"/>
                    <a:pt x="39" y="69"/>
                    <a:pt x="36" y="69"/>
                  </a:cubicBezTo>
                  <a:cubicBezTo>
                    <a:pt x="26" y="69"/>
                    <a:pt x="16" y="69"/>
                    <a:pt x="6" y="69"/>
                  </a:cubicBezTo>
                  <a:cubicBezTo>
                    <a:pt x="3" y="69"/>
                    <a:pt x="1" y="67"/>
                    <a:pt x="1" y="64"/>
                  </a:cubicBezTo>
                  <a:cubicBezTo>
                    <a:pt x="1" y="50"/>
                    <a:pt x="0" y="29"/>
                    <a:pt x="0" y="15"/>
                  </a:cubicBezTo>
                  <a:cubicBezTo>
                    <a:pt x="0" y="12"/>
                    <a:pt x="1" y="10"/>
                    <a:pt x="1" y="5"/>
                  </a:cubicBezTo>
                  <a:cubicBezTo>
                    <a:pt x="1" y="2"/>
                    <a:pt x="3" y="0"/>
                    <a:pt x="6" y="0"/>
                  </a:cubicBezTo>
                  <a:cubicBezTo>
                    <a:pt x="16" y="0"/>
                    <a:pt x="26" y="0"/>
                    <a:pt x="36" y="0"/>
                  </a:cubicBezTo>
                  <a:cubicBezTo>
                    <a:pt x="39" y="0"/>
                    <a:pt x="41" y="2"/>
                    <a:pt x="41" y="5"/>
                  </a:cubicBezTo>
                  <a:cubicBezTo>
                    <a:pt x="42" y="20"/>
                    <a:pt x="42" y="28"/>
                    <a:pt x="41" y="45"/>
                  </a:cubicBezTo>
                  <a:close/>
                  <a:moveTo>
                    <a:pt x="7" y="36"/>
                  </a:moveTo>
                  <a:cubicBezTo>
                    <a:pt x="35" y="36"/>
                    <a:pt x="35" y="36"/>
                    <a:pt x="35" y="36"/>
                  </a:cubicBezTo>
                  <a:cubicBezTo>
                    <a:pt x="36" y="36"/>
                    <a:pt x="36" y="36"/>
                    <a:pt x="36" y="35"/>
                  </a:cubicBezTo>
                  <a:cubicBezTo>
                    <a:pt x="36" y="11"/>
                    <a:pt x="36" y="11"/>
                    <a:pt x="36" y="11"/>
                  </a:cubicBezTo>
                  <a:cubicBezTo>
                    <a:pt x="36" y="11"/>
                    <a:pt x="36" y="10"/>
                    <a:pt x="35" y="10"/>
                  </a:cubicBezTo>
                  <a:cubicBezTo>
                    <a:pt x="7" y="10"/>
                    <a:pt x="7" y="10"/>
                    <a:pt x="7" y="10"/>
                  </a:cubicBezTo>
                  <a:cubicBezTo>
                    <a:pt x="6" y="10"/>
                    <a:pt x="6" y="11"/>
                    <a:pt x="6" y="11"/>
                  </a:cubicBezTo>
                  <a:cubicBezTo>
                    <a:pt x="6" y="35"/>
                    <a:pt x="6" y="35"/>
                    <a:pt x="6" y="35"/>
                  </a:cubicBezTo>
                  <a:cubicBezTo>
                    <a:pt x="6" y="36"/>
                    <a:pt x="6" y="36"/>
                    <a:pt x="7"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nvGrpSpPr>
            <p:cNvPr id="143" name="组合 142">
              <a:extLst>
                <a:ext uri="{FF2B5EF4-FFF2-40B4-BE49-F238E27FC236}">
                  <a16:creationId xmlns:a16="http://schemas.microsoft.com/office/drawing/2014/main" id="{8B6F350A-1733-4618-9683-3A3121178EAB}"/>
                </a:ext>
              </a:extLst>
            </p:cNvPr>
            <p:cNvGrpSpPr/>
            <p:nvPr/>
          </p:nvGrpSpPr>
          <p:grpSpPr>
            <a:xfrm>
              <a:off x="6647600" y="4258412"/>
              <a:ext cx="223838" cy="251222"/>
              <a:chOff x="8859916" y="5605418"/>
              <a:chExt cx="298453" cy="334960"/>
            </a:xfrm>
            <a:solidFill>
              <a:schemeClr val="bg1"/>
            </a:solidFill>
          </p:grpSpPr>
          <p:sp>
            <p:nvSpPr>
              <p:cNvPr id="150" name="Freeform 195">
                <a:extLst>
                  <a:ext uri="{FF2B5EF4-FFF2-40B4-BE49-F238E27FC236}">
                    <a16:creationId xmlns:a16="http://schemas.microsoft.com/office/drawing/2014/main" id="{F41A2090-6C94-4AA6-9ED3-6D86D70AECB9}"/>
                  </a:ext>
                </a:extLst>
              </p:cNvPr>
              <p:cNvSpPr>
                <a:spLocks noEditPoints="1"/>
              </p:cNvSpPr>
              <p:nvPr/>
            </p:nvSpPr>
            <p:spPr bwMode="auto">
              <a:xfrm>
                <a:off x="8859916" y="5605418"/>
                <a:ext cx="298453" cy="334960"/>
              </a:xfrm>
              <a:custGeom>
                <a:avLst/>
                <a:gdLst>
                  <a:gd name="T0" fmla="*/ 50 w 72"/>
                  <a:gd name="T1" fmla="*/ 13 h 81"/>
                  <a:gd name="T2" fmla="*/ 52 w 72"/>
                  <a:gd name="T3" fmla="*/ 18 h 81"/>
                  <a:gd name="T4" fmla="*/ 49 w 72"/>
                  <a:gd name="T5" fmla="*/ 20 h 81"/>
                  <a:gd name="T6" fmla="*/ 44 w 72"/>
                  <a:gd name="T7" fmla="*/ 23 h 81"/>
                  <a:gd name="T8" fmla="*/ 36 w 72"/>
                  <a:gd name="T9" fmla="*/ 20 h 81"/>
                  <a:gd name="T10" fmla="*/ 32 w 72"/>
                  <a:gd name="T11" fmla="*/ 23 h 81"/>
                  <a:gd name="T12" fmla="*/ 31 w 72"/>
                  <a:gd name="T13" fmla="*/ 20 h 81"/>
                  <a:gd name="T14" fmla="*/ 29 w 72"/>
                  <a:gd name="T15" fmla="*/ 16 h 81"/>
                  <a:gd name="T16" fmla="*/ 0 w 72"/>
                  <a:gd name="T17" fmla="*/ 26 h 81"/>
                  <a:gd name="T18" fmla="*/ 60 w 72"/>
                  <a:gd name="T19" fmla="*/ 30 h 81"/>
                  <a:gd name="T20" fmla="*/ 0 w 72"/>
                  <a:gd name="T21" fmla="*/ 26 h 81"/>
                  <a:gd name="T22" fmla="*/ 7 w 72"/>
                  <a:gd name="T23" fmla="*/ 73 h 81"/>
                  <a:gd name="T24" fmla="*/ 12 w 72"/>
                  <a:gd name="T25" fmla="*/ 33 h 81"/>
                  <a:gd name="T26" fmla="*/ 70 w 72"/>
                  <a:gd name="T27" fmla="*/ 73 h 81"/>
                  <a:gd name="T28" fmla="*/ 0 w 72"/>
                  <a:gd name="T29" fmla="*/ 81 h 81"/>
                  <a:gd name="T30" fmla="*/ 7 w 72"/>
                  <a:gd name="T31" fmla="*/ 23 h 81"/>
                  <a:gd name="T32" fmla="*/ 9 w 72"/>
                  <a:gd name="T33" fmla="*/ 0 h 81"/>
                  <a:gd name="T34" fmla="*/ 12 w 72"/>
                  <a:gd name="T35" fmla="*/ 23 h 81"/>
                  <a:gd name="T36" fmla="*/ 49 w 72"/>
                  <a:gd name="T37" fmla="*/ 33 h 81"/>
                  <a:gd name="T38" fmla="*/ 44 w 72"/>
                  <a:gd name="T39" fmla="*/ 37 h 81"/>
                  <a:gd name="T40" fmla="*/ 44 w 72"/>
                  <a:gd name="T41" fmla="*/ 38 h 81"/>
                  <a:gd name="T42" fmla="*/ 25 w 72"/>
                  <a:gd name="T43" fmla="*/ 64 h 81"/>
                  <a:gd name="T44" fmla="*/ 36 w 72"/>
                  <a:gd name="T45" fmla="*/ 37 h 81"/>
                  <a:gd name="T46" fmla="*/ 32 w 72"/>
                  <a:gd name="T47" fmla="*/ 33 h 81"/>
                  <a:gd name="T48" fmla="*/ 19 w 72"/>
                  <a:gd name="T49" fmla="*/ 65 h 81"/>
                  <a:gd name="T50" fmla="*/ 21 w 72"/>
                  <a:gd name="T51" fmla="*/ 68 h 81"/>
                  <a:gd name="T52" fmla="*/ 59 w 72"/>
                  <a:gd name="T53" fmla="*/ 68 h 81"/>
                  <a:gd name="T54" fmla="*/ 61 w 72"/>
                  <a:gd name="T55" fmla="*/ 65 h 81"/>
                  <a:gd name="T56" fmla="*/ 49 w 72"/>
                  <a:gd name="T57" fmla="*/ 33 h 81"/>
                  <a:gd name="T58" fmla="*/ 45 w 72"/>
                  <a:gd name="T59" fmla="*/ 45 h 81"/>
                  <a:gd name="T60" fmla="*/ 43 w 72"/>
                  <a:gd name="T61" fmla="*/ 42 h 81"/>
                  <a:gd name="T62" fmla="*/ 30 w 72"/>
                  <a:gd name="T63" fmla="*/ 61 h 81"/>
                  <a:gd name="T64" fmla="*/ 49 w 72"/>
                  <a:gd name="T65" fmla="*/ 57 h 81"/>
                  <a:gd name="T66" fmla="*/ 40 w 72"/>
                  <a:gd name="T67" fmla="*/ 8 h 81"/>
                  <a:gd name="T68" fmla="*/ 40 w 72"/>
                  <a:gd name="T69" fmla="*/ 8 h 81"/>
                  <a:gd name="T70" fmla="*/ 60 w 72"/>
                  <a:gd name="T71" fmla="*/ 6 h 81"/>
                  <a:gd name="T72" fmla="*/ 57 w 72"/>
                  <a:gd name="T73" fmla="*/ 4 h 81"/>
                  <a:gd name="T74" fmla="*/ 58 w 72"/>
                  <a:gd name="T75" fmla="*/ 12 h 81"/>
                  <a:gd name="T76" fmla="*/ 57 w 72"/>
                  <a:gd name="T77" fmla="*/ 4 h 81"/>
                  <a:gd name="T78" fmla="*/ 51 w 72"/>
                  <a:gd name="T79" fmla="*/ 5 h 81"/>
                  <a:gd name="T80" fmla="*/ 49 w 72"/>
                  <a:gd name="T81" fmla="*/ 4 h 81"/>
                  <a:gd name="T82" fmla="*/ 42 w 72"/>
                  <a:gd name="T83" fmla="*/ 3 h 81"/>
                  <a:gd name="T84" fmla="*/ 37 w 72"/>
                  <a:gd name="T85" fmla="*/ 8 h 81"/>
                  <a:gd name="T86" fmla="*/ 34 w 72"/>
                  <a:gd name="T87" fmla="*/ 12 h 81"/>
                  <a:gd name="T88" fmla="*/ 40 w 72"/>
                  <a:gd name="T89" fmla="*/ 11 h 81"/>
                  <a:gd name="T90" fmla="*/ 47 w 72"/>
                  <a:gd name="T91" fmla="*/ 7 h 81"/>
                  <a:gd name="T92" fmla="*/ 52 w 72"/>
                  <a:gd name="T93" fmla="*/ 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1">
                    <a:moveTo>
                      <a:pt x="31" y="13"/>
                    </a:moveTo>
                    <a:cubicBezTo>
                      <a:pt x="50" y="13"/>
                      <a:pt x="50" y="13"/>
                      <a:pt x="50" y="13"/>
                    </a:cubicBezTo>
                    <a:cubicBezTo>
                      <a:pt x="51" y="13"/>
                      <a:pt x="52" y="15"/>
                      <a:pt x="52" y="16"/>
                    </a:cubicBezTo>
                    <a:cubicBezTo>
                      <a:pt x="52" y="18"/>
                      <a:pt x="52" y="18"/>
                      <a:pt x="52" y="18"/>
                    </a:cubicBezTo>
                    <a:cubicBezTo>
                      <a:pt x="52" y="19"/>
                      <a:pt x="51" y="20"/>
                      <a:pt x="50" y="20"/>
                    </a:cubicBezTo>
                    <a:cubicBezTo>
                      <a:pt x="49" y="20"/>
                      <a:pt x="49" y="20"/>
                      <a:pt x="49" y="20"/>
                    </a:cubicBezTo>
                    <a:cubicBezTo>
                      <a:pt x="49" y="23"/>
                      <a:pt x="49" y="23"/>
                      <a:pt x="49" y="23"/>
                    </a:cubicBezTo>
                    <a:cubicBezTo>
                      <a:pt x="44" y="23"/>
                      <a:pt x="44" y="23"/>
                      <a:pt x="44" y="23"/>
                    </a:cubicBezTo>
                    <a:cubicBezTo>
                      <a:pt x="44" y="20"/>
                      <a:pt x="44" y="20"/>
                      <a:pt x="44" y="20"/>
                    </a:cubicBezTo>
                    <a:cubicBezTo>
                      <a:pt x="36" y="20"/>
                      <a:pt x="36" y="20"/>
                      <a:pt x="36" y="20"/>
                    </a:cubicBezTo>
                    <a:cubicBezTo>
                      <a:pt x="36" y="23"/>
                      <a:pt x="36" y="23"/>
                      <a:pt x="36" y="23"/>
                    </a:cubicBezTo>
                    <a:cubicBezTo>
                      <a:pt x="32" y="23"/>
                      <a:pt x="32" y="23"/>
                      <a:pt x="32" y="23"/>
                    </a:cubicBezTo>
                    <a:cubicBezTo>
                      <a:pt x="32" y="20"/>
                      <a:pt x="32" y="20"/>
                      <a:pt x="32" y="20"/>
                    </a:cubicBezTo>
                    <a:cubicBezTo>
                      <a:pt x="31" y="20"/>
                      <a:pt x="31" y="20"/>
                      <a:pt x="31" y="20"/>
                    </a:cubicBezTo>
                    <a:cubicBezTo>
                      <a:pt x="30" y="20"/>
                      <a:pt x="29" y="19"/>
                      <a:pt x="29" y="18"/>
                    </a:cubicBezTo>
                    <a:cubicBezTo>
                      <a:pt x="29" y="16"/>
                      <a:pt x="29" y="16"/>
                      <a:pt x="29" y="16"/>
                    </a:cubicBezTo>
                    <a:cubicBezTo>
                      <a:pt x="29" y="15"/>
                      <a:pt x="30" y="13"/>
                      <a:pt x="31" y="13"/>
                    </a:cubicBezTo>
                    <a:close/>
                    <a:moveTo>
                      <a:pt x="0" y="26"/>
                    </a:moveTo>
                    <a:cubicBezTo>
                      <a:pt x="60" y="26"/>
                      <a:pt x="60" y="26"/>
                      <a:pt x="60" y="26"/>
                    </a:cubicBezTo>
                    <a:cubicBezTo>
                      <a:pt x="60" y="30"/>
                      <a:pt x="60" y="30"/>
                      <a:pt x="60" y="30"/>
                    </a:cubicBezTo>
                    <a:cubicBezTo>
                      <a:pt x="0" y="30"/>
                      <a:pt x="0" y="30"/>
                      <a:pt x="0" y="30"/>
                    </a:cubicBezTo>
                    <a:lnTo>
                      <a:pt x="0" y="26"/>
                    </a:lnTo>
                    <a:close/>
                    <a:moveTo>
                      <a:pt x="2" y="73"/>
                    </a:moveTo>
                    <a:cubicBezTo>
                      <a:pt x="7" y="73"/>
                      <a:pt x="7" y="73"/>
                      <a:pt x="7" y="73"/>
                    </a:cubicBezTo>
                    <a:cubicBezTo>
                      <a:pt x="7" y="33"/>
                      <a:pt x="7" y="33"/>
                      <a:pt x="7" y="33"/>
                    </a:cubicBezTo>
                    <a:cubicBezTo>
                      <a:pt x="12" y="33"/>
                      <a:pt x="12" y="33"/>
                      <a:pt x="12" y="33"/>
                    </a:cubicBezTo>
                    <a:cubicBezTo>
                      <a:pt x="12" y="73"/>
                      <a:pt x="12" y="73"/>
                      <a:pt x="12" y="73"/>
                    </a:cubicBezTo>
                    <a:cubicBezTo>
                      <a:pt x="70" y="73"/>
                      <a:pt x="70" y="73"/>
                      <a:pt x="70" y="73"/>
                    </a:cubicBezTo>
                    <a:cubicBezTo>
                      <a:pt x="72" y="81"/>
                      <a:pt x="72" y="81"/>
                      <a:pt x="72" y="81"/>
                    </a:cubicBezTo>
                    <a:cubicBezTo>
                      <a:pt x="0" y="81"/>
                      <a:pt x="0" y="81"/>
                      <a:pt x="0" y="81"/>
                    </a:cubicBezTo>
                    <a:lnTo>
                      <a:pt x="2" y="73"/>
                    </a:lnTo>
                    <a:close/>
                    <a:moveTo>
                      <a:pt x="7" y="23"/>
                    </a:moveTo>
                    <a:cubicBezTo>
                      <a:pt x="7" y="3"/>
                      <a:pt x="7" y="3"/>
                      <a:pt x="7" y="3"/>
                    </a:cubicBezTo>
                    <a:cubicBezTo>
                      <a:pt x="7" y="1"/>
                      <a:pt x="8" y="0"/>
                      <a:pt x="9" y="0"/>
                    </a:cubicBezTo>
                    <a:cubicBezTo>
                      <a:pt x="11" y="0"/>
                      <a:pt x="12" y="1"/>
                      <a:pt x="12" y="3"/>
                    </a:cubicBezTo>
                    <a:cubicBezTo>
                      <a:pt x="12" y="23"/>
                      <a:pt x="12" y="23"/>
                      <a:pt x="12" y="23"/>
                    </a:cubicBezTo>
                    <a:lnTo>
                      <a:pt x="7" y="23"/>
                    </a:lnTo>
                    <a:close/>
                    <a:moveTo>
                      <a:pt x="49" y="33"/>
                    </a:moveTo>
                    <a:cubicBezTo>
                      <a:pt x="44" y="33"/>
                      <a:pt x="44" y="33"/>
                      <a:pt x="44" y="33"/>
                    </a:cubicBezTo>
                    <a:cubicBezTo>
                      <a:pt x="44" y="37"/>
                      <a:pt x="44" y="37"/>
                      <a:pt x="44" y="37"/>
                    </a:cubicBezTo>
                    <a:cubicBezTo>
                      <a:pt x="44" y="37"/>
                      <a:pt x="44" y="37"/>
                      <a:pt x="44" y="37"/>
                    </a:cubicBezTo>
                    <a:cubicBezTo>
                      <a:pt x="44" y="38"/>
                      <a:pt x="44" y="38"/>
                      <a:pt x="44" y="38"/>
                    </a:cubicBezTo>
                    <a:cubicBezTo>
                      <a:pt x="56" y="64"/>
                      <a:pt x="56" y="64"/>
                      <a:pt x="56" y="64"/>
                    </a:cubicBezTo>
                    <a:cubicBezTo>
                      <a:pt x="25" y="64"/>
                      <a:pt x="25" y="64"/>
                      <a:pt x="25" y="64"/>
                    </a:cubicBezTo>
                    <a:cubicBezTo>
                      <a:pt x="36" y="38"/>
                      <a:pt x="36" y="38"/>
                      <a:pt x="36" y="38"/>
                    </a:cubicBezTo>
                    <a:cubicBezTo>
                      <a:pt x="36" y="38"/>
                      <a:pt x="36" y="38"/>
                      <a:pt x="36" y="37"/>
                    </a:cubicBezTo>
                    <a:cubicBezTo>
                      <a:pt x="36" y="33"/>
                      <a:pt x="36" y="33"/>
                      <a:pt x="36" y="33"/>
                    </a:cubicBezTo>
                    <a:cubicBezTo>
                      <a:pt x="32" y="33"/>
                      <a:pt x="32" y="33"/>
                      <a:pt x="32" y="33"/>
                    </a:cubicBezTo>
                    <a:cubicBezTo>
                      <a:pt x="32" y="37"/>
                      <a:pt x="32" y="37"/>
                      <a:pt x="32" y="37"/>
                    </a:cubicBezTo>
                    <a:cubicBezTo>
                      <a:pt x="19" y="65"/>
                      <a:pt x="19" y="65"/>
                      <a:pt x="19" y="65"/>
                    </a:cubicBezTo>
                    <a:cubicBezTo>
                      <a:pt x="19" y="66"/>
                      <a:pt x="19" y="67"/>
                      <a:pt x="21" y="68"/>
                    </a:cubicBezTo>
                    <a:cubicBezTo>
                      <a:pt x="21" y="68"/>
                      <a:pt x="21" y="68"/>
                      <a:pt x="21" y="68"/>
                    </a:cubicBezTo>
                    <a:cubicBezTo>
                      <a:pt x="21" y="68"/>
                      <a:pt x="21" y="68"/>
                      <a:pt x="21" y="68"/>
                    </a:cubicBezTo>
                    <a:cubicBezTo>
                      <a:pt x="59" y="68"/>
                      <a:pt x="59" y="68"/>
                      <a:pt x="59" y="68"/>
                    </a:cubicBezTo>
                    <a:cubicBezTo>
                      <a:pt x="61" y="68"/>
                      <a:pt x="62" y="67"/>
                      <a:pt x="62" y="66"/>
                    </a:cubicBezTo>
                    <a:cubicBezTo>
                      <a:pt x="62" y="65"/>
                      <a:pt x="61" y="65"/>
                      <a:pt x="61" y="65"/>
                    </a:cubicBezTo>
                    <a:cubicBezTo>
                      <a:pt x="49" y="37"/>
                      <a:pt x="49" y="37"/>
                      <a:pt x="49" y="37"/>
                    </a:cubicBezTo>
                    <a:lnTo>
                      <a:pt x="49" y="33"/>
                    </a:lnTo>
                    <a:close/>
                    <a:moveTo>
                      <a:pt x="48" y="53"/>
                    </a:moveTo>
                    <a:cubicBezTo>
                      <a:pt x="45" y="45"/>
                      <a:pt x="45" y="45"/>
                      <a:pt x="45" y="45"/>
                    </a:cubicBezTo>
                    <a:cubicBezTo>
                      <a:pt x="44" y="44"/>
                      <a:pt x="44" y="44"/>
                      <a:pt x="44" y="44"/>
                    </a:cubicBezTo>
                    <a:cubicBezTo>
                      <a:pt x="43" y="42"/>
                      <a:pt x="43" y="42"/>
                      <a:pt x="43" y="42"/>
                    </a:cubicBezTo>
                    <a:cubicBezTo>
                      <a:pt x="37" y="42"/>
                      <a:pt x="37" y="42"/>
                      <a:pt x="37" y="42"/>
                    </a:cubicBezTo>
                    <a:cubicBezTo>
                      <a:pt x="30" y="61"/>
                      <a:pt x="30" y="61"/>
                      <a:pt x="30" y="61"/>
                    </a:cubicBezTo>
                    <a:cubicBezTo>
                      <a:pt x="51" y="61"/>
                      <a:pt x="51" y="61"/>
                      <a:pt x="51" y="61"/>
                    </a:cubicBezTo>
                    <a:cubicBezTo>
                      <a:pt x="49" y="57"/>
                      <a:pt x="49" y="57"/>
                      <a:pt x="49" y="57"/>
                    </a:cubicBezTo>
                    <a:lnTo>
                      <a:pt x="48" y="53"/>
                    </a:lnTo>
                    <a:close/>
                    <a:moveTo>
                      <a:pt x="40" y="8"/>
                    </a:moveTo>
                    <a:cubicBezTo>
                      <a:pt x="39" y="5"/>
                      <a:pt x="43" y="3"/>
                      <a:pt x="44" y="5"/>
                    </a:cubicBezTo>
                    <a:cubicBezTo>
                      <a:pt x="42" y="5"/>
                      <a:pt x="41" y="6"/>
                      <a:pt x="40" y="8"/>
                    </a:cubicBezTo>
                    <a:close/>
                    <a:moveTo>
                      <a:pt x="55" y="9"/>
                    </a:moveTo>
                    <a:cubicBezTo>
                      <a:pt x="54" y="6"/>
                      <a:pt x="58" y="4"/>
                      <a:pt x="60" y="6"/>
                    </a:cubicBezTo>
                    <a:cubicBezTo>
                      <a:pt x="57" y="7"/>
                      <a:pt x="56" y="7"/>
                      <a:pt x="55" y="9"/>
                    </a:cubicBezTo>
                    <a:close/>
                    <a:moveTo>
                      <a:pt x="57" y="4"/>
                    </a:moveTo>
                    <a:cubicBezTo>
                      <a:pt x="55" y="5"/>
                      <a:pt x="53" y="7"/>
                      <a:pt x="54" y="9"/>
                    </a:cubicBezTo>
                    <a:cubicBezTo>
                      <a:pt x="54" y="11"/>
                      <a:pt x="56" y="13"/>
                      <a:pt x="58" y="12"/>
                    </a:cubicBezTo>
                    <a:cubicBezTo>
                      <a:pt x="61" y="12"/>
                      <a:pt x="62" y="10"/>
                      <a:pt x="62" y="8"/>
                    </a:cubicBezTo>
                    <a:cubicBezTo>
                      <a:pt x="61" y="6"/>
                      <a:pt x="59" y="4"/>
                      <a:pt x="57" y="4"/>
                    </a:cubicBezTo>
                    <a:close/>
                    <a:moveTo>
                      <a:pt x="48" y="7"/>
                    </a:moveTo>
                    <a:cubicBezTo>
                      <a:pt x="47" y="5"/>
                      <a:pt x="50" y="3"/>
                      <a:pt x="51" y="5"/>
                    </a:cubicBezTo>
                    <a:cubicBezTo>
                      <a:pt x="49" y="5"/>
                      <a:pt x="49" y="6"/>
                      <a:pt x="48" y="7"/>
                    </a:cubicBezTo>
                    <a:close/>
                    <a:moveTo>
                      <a:pt x="49" y="4"/>
                    </a:moveTo>
                    <a:cubicBezTo>
                      <a:pt x="48" y="4"/>
                      <a:pt x="47" y="5"/>
                      <a:pt x="47" y="6"/>
                    </a:cubicBezTo>
                    <a:cubicBezTo>
                      <a:pt x="46" y="4"/>
                      <a:pt x="44" y="2"/>
                      <a:pt x="42" y="3"/>
                    </a:cubicBezTo>
                    <a:cubicBezTo>
                      <a:pt x="40" y="3"/>
                      <a:pt x="38" y="5"/>
                      <a:pt x="38" y="8"/>
                    </a:cubicBezTo>
                    <a:cubicBezTo>
                      <a:pt x="38" y="8"/>
                      <a:pt x="38" y="8"/>
                      <a:pt x="37" y="8"/>
                    </a:cubicBezTo>
                    <a:cubicBezTo>
                      <a:pt x="36" y="8"/>
                      <a:pt x="34" y="10"/>
                      <a:pt x="34" y="11"/>
                    </a:cubicBezTo>
                    <a:cubicBezTo>
                      <a:pt x="34" y="13"/>
                      <a:pt x="34" y="12"/>
                      <a:pt x="34" y="12"/>
                    </a:cubicBezTo>
                    <a:cubicBezTo>
                      <a:pt x="40" y="12"/>
                      <a:pt x="40" y="12"/>
                      <a:pt x="40" y="12"/>
                    </a:cubicBezTo>
                    <a:cubicBezTo>
                      <a:pt x="40" y="11"/>
                      <a:pt x="40" y="11"/>
                      <a:pt x="40" y="11"/>
                    </a:cubicBezTo>
                    <a:cubicBezTo>
                      <a:pt x="41" y="12"/>
                      <a:pt x="42" y="12"/>
                      <a:pt x="43" y="12"/>
                    </a:cubicBezTo>
                    <a:cubicBezTo>
                      <a:pt x="45" y="12"/>
                      <a:pt x="47" y="10"/>
                      <a:pt x="47" y="7"/>
                    </a:cubicBezTo>
                    <a:cubicBezTo>
                      <a:pt x="47" y="9"/>
                      <a:pt x="49" y="9"/>
                      <a:pt x="50" y="9"/>
                    </a:cubicBezTo>
                    <a:cubicBezTo>
                      <a:pt x="51" y="9"/>
                      <a:pt x="53" y="7"/>
                      <a:pt x="52" y="6"/>
                    </a:cubicBezTo>
                    <a:cubicBezTo>
                      <a:pt x="52" y="4"/>
                      <a:pt x="51" y="3"/>
                      <a:pt x="4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51" name="Freeform 196">
                <a:extLst>
                  <a:ext uri="{FF2B5EF4-FFF2-40B4-BE49-F238E27FC236}">
                    <a16:creationId xmlns:a16="http://schemas.microsoft.com/office/drawing/2014/main" id="{F21DC00D-EFDB-4818-ADB1-1786E9045DB6}"/>
                  </a:ext>
                </a:extLst>
              </p:cNvPr>
              <p:cNvSpPr>
                <a:spLocks noEditPoints="1"/>
              </p:cNvSpPr>
              <p:nvPr/>
            </p:nvSpPr>
            <p:spPr bwMode="auto">
              <a:xfrm>
                <a:off x="9004300" y="5803901"/>
                <a:ext cx="46039" cy="44449"/>
              </a:xfrm>
              <a:custGeom>
                <a:avLst/>
                <a:gdLst>
                  <a:gd name="T0" fmla="*/ 11 w 11"/>
                  <a:gd name="T1" fmla="*/ 5 h 11"/>
                  <a:gd name="T2" fmla="*/ 8 w 11"/>
                  <a:gd name="T3" fmla="*/ 5 h 11"/>
                  <a:gd name="T4" fmla="*/ 11 w 11"/>
                  <a:gd name="T5" fmla="*/ 4 h 11"/>
                  <a:gd name="T6" fmla="*/ 11 w 11"/>
                  <a:gd name="T7" fmla="*/ 4 h 11"/>
                  <a:gd name="T8" fmla="*/ 8 w 11"/>
                  <a:gd name="T9" fmla="*/ 2 h 11"/>
                  <a:gd name="T10" fmla="*/ 7 w 11"/>
                  <a:gd name="T11" fmla="*/ 0 h 11"/>
                  <a:gd name="T12" fmla="*/ 7 w 11"/>
                  <a:gd name="T13" fmla="*/ 0 h 11"/>
                  <a:gd name="T14" fmla="*/ 6 w 11"/>
                  <a:gd name="T15" fmla="*/ 2 h 11"/>
                  <a:gd name="T16" fmla="*/ 5 w 11"/>
                  <a:gd name="T17" fmla="*/ 0 h 11"/>
                  <a:gd name="T18" fmla="*/ 5 w 11"/>
                  <a:gd name="T19" fmla="*/ 2 h 11"/>
                  <a:gd name="T20" fmla="*/ 4 w 11"/>
                  <a:gd name="T21" fmla="*/ 0 h 11"/>
                  <a:gd name="T22" fmla="*/ 4 w 11"/>
                  <a:gd name="T23" fmla="*/ 0 h 11"/>
                  <a:gd name="T24" fmla="*/ 2 w 11"/>
                  <a:gd name="T25" fmla="*/ 2 h 11"/>
                  <a:gd name="T26" fmla="*/ 0 w 11"/>
                  <a:gd name="T27" fmla="*/ 4 h 11"/>
                  <a:gd name="T28" fmla="*/ 0 w 11"/>
                  <a:gd name="T29" fmla="*/ 4 h 11"/>
                  <a:gd name="T30" fmla="*/ 2 w 11"/>
                  <a:gd name="T31" fmla="*/ 5 h 11"/>
                  <a:gd name="T32" fmla="*/ 0 w 11"/>
                  <a:gd name="T33" fmla="*/ 5 h 11"/>
                  <a:gd name="T34" fmla="*/ 2 w 11"/>
                  <a:gd name="T35" fmla="*/ 6 h 11"/>
                  <a:gd name="T36" fmla="*/ 0 w 11"/>
                  <a:gd name="T37" fmla="*/ 7 h 11"/>
                  <a:gd name="T38" fmla="*/ 0 w 11"/>
                  <a:gd name="T39" fmla="*/ 7 h 11"/>
                  <a:gd name="T40" fmla="*/ 2 w 11"/>
                  <a:gd name="T41" fmla="*/ 8 h 11"/>
                  <a:gd name="T42" fmla="*/ 4 w 11"/>
                  <a:gd name="T43" fmla="*/ 11 h 11"/>
                  <a:gd name="T44" fmla="*/ 4 w 11"/>
                  <a:gd name="T45" fmla="*/ 11 h 11"/>
                  <a:gd name="T46" fmla="*/ 5 w 11"/>
                  <a:gd name="T47" fmla="*/ 8 h 11"/>
                  <a:gd name="T48" fmla="*/ 5 w 11"/>
                  <a:gd name="T49" fmla="*/ 11 h 11"/>
                  <a:gd name="T50" fmla="*/ 6 w 11"/>
                  <a:gd name="T51" fmla="*/ 8 h 11"/>
                  <a:gd name="T52" fmla="*/ 7 w 11"/>
                  <a:gd name="T53" fmla="*/ 11 h 11"/>
                  <a:gd name="T54" fmla="*/ 7 w 11"/>
                  <a:gd name="T55" fmla="*/ 11 h 11"/>
                  <a:gd name="T56" fmla="*/ 8 w 11"/>
                  <a:gd name="T57" fmla="*/ 8 h 11"/>
                  <a:gd name="T58" fmla="*/ 11 w 11"/>
                  <a:gd name="T59" fmla="*/ 7 h 11"/>
                  <a:gd name="T60" fmla="*/ 11 w 11"/>
                  <a:gd name="T61" fmla="*/ 7 h 11"/>
                  <a:gd name="T62" fmla="*/ 8 w 11"/>
                  <a:gd name="T63" fmla="*/ 6 h 11"/>
                  <a:gd name="T64" fmla="*/ 5 w 11"/>
                  <a:gd name="T65" fmla="*/ 7 h 11"/>
                  <a:gd name="T66" fmla="*/ 5 w 11"/>
                  <a:gd name="T67" fmla="*/ 4 h 11"/>
                  <a:gd name="T68" fmla="*/ 5 w 11"/>
                  <a:gd name="T69"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11">
                    <a:moveTo>
                      <a:pt x="11" y="6"/>
                    </a:moveTo>
                    <a:cubicBezTo>
                      <a:pt x="11" y="5"/>
                      <a:pt x="11" y="5"/>
                      <a:pt x="11" y="5"/>
                    </a:cubicBezTo>
                    <a:cubicBezTo>
                      <a:pt x="11" y="5"/>
                      <a:pt x="11" y="5"/>
                      <a:pt x="11" y="5"/>
                    </a:cubicBezTo>
                    <a:cubicBezTo>
                      <a:pt x="8" y="5"/>
                      <a:pt x="8" y="5"/>
                      <a:pt x="8" y="5"/>
                    </a:cubicBezTo>
                    <a:cubicBezTo>
                      <a:pt x="8" y="4"/>
                      <a:pt x="8" y="4"/>
                      <a:pt x="8" y="4"/>
                    </a:cubicBezTo>
                    <a:cubicBezTo>
                      <a:pt x="11" y="4"/>
                      <a:pt x="11" y="4"/>
                      <a:pt x="11" y="4"/>
                    </a:cubicBezTo>
                    <a:cubicBezTo>
                      <a:pt x="11" y="4"/>
                      <a:pt x="11" y="4"/>
                      <a:pt x="11" y="4"/>
                    </a:cubicBezTo>
                    <a:cubicBezTo>
                      <a:pt x="11" y="4"/>
                      <a:pt x="11" y="4"/>
                      <a:pt x="11" y="4"/>
                    </a:cubicBezTo>
                    <a:cubicBezTo>
                      <a:pt x="8" y="4"/>
                      <a:pt x="8" y="4"/>
                      <a:pt x="8" y="4"/>
                    </a:cubicBezTo>
                    <a:cubicBezTo>
                      <a:pt x="8" y="2"/>
                      <a:pt x="8" y="2"/>
                      <a:pt x="8" y="2"/>
                    </a:cubicBezTo>
                    <a:cubicBezTo>
                      <a:pt x="7" y="2"/>
                      <a:pt x="7" y="2"/>
                      <a:pt x="7" y="2"/>
                    </a:cubicBezTo>
                    <a:cubicBezTo>
                      <a:pt x="7" y="0"/>
                      <a:pt x="7" y="0"/>
                      <a:pt x="7" y="0"/>
                    </a:cubicBezTo>
                    <a:cubicBezTo>
                      <a:pt x="7" y="0"/>
                      <a:pt x="7" y="0"/>
                      <a:pt x="7" y="0"/>
                    </a:cubicBezTo>
                    <a:cubicBezTo>
                      <a:pt x="7" y="0"/>
                      <a:pt x="7" y="0"/>
                      <a:pt x="7" y="0"/>
                    </a:cubicBezTo>
                    <a:cubicBezTo>
                      <a:pt x="7" y="2"/>
                      <a:pt x="7" y="2"/>
                      <a:pt x="7" y="2"/>
                    </a:cubicBezTo>
                    <a:cubicBezTo>
                      <a:pt x="6" y="2"/>
                      <a:pt x="6" y="2"/>
                      <a:pt x="6" y="2"/>
                    </a:cubicBezTo>
                    <a:cubicBezTo>
                      <a:pt x="6" y="0"/>
                      <a:pt x="6" y="0"/>
                      <a:pt x="6" y="0"/>
                    </a:cubicBezTo>
                    <a:cubicBezTo>
                      <a:pt x="5" y="0"/>
                      <a:pt x="5" y="0"/>
                      <a:pt x="5" y="0"/>
                    </a:cubicBezTo>
                    <a:cubicBezTo>
                      <a:pt x="5" y="0"/>
                      <a:pt x="5" y="0"/>
                      <a:pt x="5" y="0"/>
                    </a:cubicBezTo>
                    <a:cubicBezTo>
                      <a:pt x="5" y="2"/>
                      <a:pt x="5" y="2"/>
                      <a:pt x="5" y="2"/>
                    </a:cubicBezTo>
                    <a:cubicBezTo>
                      <a:pt x="4" y="2"/>
                      <a:pt x="4" y="2"/>
                      <a:pt x="4" y="2"/>
                    </a:cubicBezTo>
                    <a:cubicBezTo>
                      <a:pt x="4" y="0"/>
                      <a:pt x="4" y="0"/>
                      <a:pt x="4" y="0"/>
                    </a:cubicBezTo>
                    <a:cubicBezTo>
                      <a:pt x="4" y="0"/>
                      <a:pt x="4" y="0"/>
                      <a:pt x="4" y="0"/>
                    </a:cubicBezTo>
                    <a:cubicBezTo>
                      <a:pt x="4" y="0"/>
                      <a:pt x="4" y="0"/>
                      <a:pt x="4" y="0"/>
                    </a:cubicBezTo>
                    <a:cubicBezTo>
                      <a:pt x="4" y="2"/>
                      <a:pt x="4" y="2"/>
                      <a:pt x="4" y="2"/>
                    </a:cubicBezTo>
                    <a:cubicBezTo>
                      <a:pt x="2" y="2"/>
                      <a:pt x="2" y="2"/>
                      <a:pt x="2" y="2"/>
                    </a:cubicBezTo>
                    <a:cubicBezTo>
                      <a:pt x="2" y="4"/>
                      <a:pt x="2" y="4"/>
                      <a:pt x="2" y="4"/>
                    </a:cubicBezTo>
                    <a:cubicBezTo>
                      <a:pt x="0" y="4"/>
                      <a:pt x="0" y="4"/>
                      <a:pt x="0" y="4"/>
                    </a:cubicBezTo>
                    <a:cubicBezTo>
                      <a:pt x="0" y="4"/>
                      <a:pt x="0" y="4"/>
                      <a:pt x="0" y="4"/>
                    </a:cubicBezTo>
                    <a:cubicBezTo>
                      <a:pt x="0" y="4"/>
                      <a:pt x="0" y="4"/>
                      <a:pt x="0" y="4"/>
                    </a:cubicBezTo>
                    <a:cubicBezTo>
                      <a:pt x="2" y="4"/>
                      <a:pt x="2" y="4"/>
                      <a:pt x="2" y="4"/>
                    </a:cubicBezTo>
                    <a:cubicBezTo>
                      <a:pt x="2" y="5"/>
                      <a:pt x="2" y="5"/>
                      <a:pt x="2" y="5"/>
                    </a:cubicBezTo>
                    <a:cubicBezTo>
                      <a:pt x="0" y="5"/>
                      <a:pt x="0" y="5"/>
                      <a:pt x="0" y="5"/>
                    </a:cubicBezTo>
                    <a:cubicBezTo>
                      <a:pt x="0" y="5"/>
                      <a:pt x="0" y="5"/>
                      <a:pt x="0" y="5"/>
                    </a:cubicBezTo>
                    <a:cubicBezTo>
                      <a:pt x="0" y="6"/>
                      <a:pt x="0" y="6"/>
                      <a:pt x="0" y="6"/>
                    </a:cubicBezTo>
                    <a:cubicBezTo>
                      <a:pt x="2" y="6"/>
                      <a:pt x="2" y="6"/>
                      <a:pt x="2" y="6"/>
                    </a:cubicBezTo>
                    <a:cubicBezTo>
                      <a:pt x="2" y="7"/>
                      <a:pt x="2" y="7"/>
                      <a:pt x="2" y="7"/>
                    </a:cubicBezTo>
                    <a:cubicBezTo>
                      <a:pt x="0" y="7"/>
                      <a:pt x="0" y="7"/>
                      <a:pt x="0" y="7"/>
                    </a:cubicBezTo>
                    <a:cubicBezTo>
                      <a:pt x="0" y="7"/>
                      <a:pt x="0" y="7"/>
                      <a:pt x="0" y="7"/>
                    </a:cubicBezTo>
                    <a:cubicBezTo>
                      <a:pt x="0" y="7"/>
                      <a:pt x="0" y="7"/>
                      <a:pt x="0" y="7"/>
                    </a:cubicBezTo>
                    <a:cubicBezTo>
                      <a:pt x="2" y="7"/>
                      <a:pt x="2" y="7"/>
                      <a:pt x="2" y="7"/>
                    </a:cubicBezTo>
                    <a:cubicBezTo>
                      <a:pt x="2" y="8"/>
                      <a:pt x="2" y="8"/>
                      <a:pt x="2" y="8"/>
                    </a:cubicBezTo>
                    <a:cubicBezTo>
                      <a:pt x="4" y="8"/>
                      <a:pt x="4" y="8"/>
                      <a:pt x="4" y="8"/>
                    </a:cubicBezTo>
                    <a:cubicBezTo>
                      <a:pt x="4" y="11"/>
                      <a:pt x="4" y="11"/>
                      <a:pt x="4" y="11"/>
                    </a:cubicBezTo>
                    <a:cubicBezTo>
                      <a:pt x="4" y="11"/>
                      <a:pt x="4" y="11"/>
                      <a:pt x="4" y="11"/>
                    </a:cubicBezTo>
                    <a:cubicBezTo>
                      <a:pt x="4" y="11"/>
                      <a:pt x="4" y="11"/>
                      <a:pt x="4" y="11"/>
                    </a:cubicBezTo>
                    <a:cubicBezTo>
                      <a:pt x="4" y="8"/>
                      <a:pt x="4" y="8"/>
                      <a:pt x="4" y="8"/>
                    </a:cubicBezTo>
                    <a:cubicBezTo>
                      <a:pt x="5" y="8"/>
                      <a:pt x="5" y="8"/>
                      <a:pt x="5" y="8"/>
                    </a:cubicBezTo>
                    <a:cubicBezTo>
                      <a:pt x="5" y="11"/>
                      <a:pt x="5" y="11"/>
                      <a:pt x="5" y="11"/>
                    </a:cubicBezTo>
                    <a:cubicBezTo>
                      <a:pt x="5" y="11"/>
                      <a:pt x="5" y="11"/>
                      <a:pt x="5" y="11"/>
                    </a:cubicBezTo>
                    <a:cubicBezTo>
                      <a:pt x="6" y="11"/>
                      <a:pt x="6" y="11"/>
                      <a:pt x="6" y="11"/>
                    </a:cubicBezTo>
                    <a:cubicBezTo>
                      <a:pt x="6" y="8"/>
                      <a:pt x="6" y="8"/>
                      <a:pt x="6" y="8"/>
                    </a:cubicBezTo>
                    <a:cubicBezTo>
                      <a:pt x="7" y="8"/>
                      <a:pt x="7" y="8"/>
                      <a:pt x="7" y="8"/>
                    </a:cubicBezTo>
                    <a:cubicBezTo>
                      <a:pt x="7" y="11"/>
                      <a:pt x="7" y="11"/>
                      <a:pt x="7" y="11"/>
                    </a:cubicBezTo>
                    <a:cubicBezTo>
                      <a:pt x="7" y="11"/>
                      <a:pt x="7" y="11"/>
                      <a:pt x="7" y="11"/>
                    </a:cubicBezTo>
                    <a:cubicBezTo>
                      <a:pt x="7" y="11"/>
                      <a:pt x="7" y="11"/>
                      <a:pt x="7" y="11"/>
                    </a:cubicBezTo>
                    <a:cubicBezTo>
                      <a:pt x="7" y="8"/>
                      <a:pt x="7" y="8"/>
                      <a:pt x="7" y="8"/>
                    </a:cubicBezTo>
                    <a:cubicBezTo>
                      <a:pt x="8" y="8"/>
                      <a:pt x="8" y="8"/>
                      <a:pt x="8" y="8"/>
                    </a:cubicBezTo>
                    <a:cubicBezTo>
                      <a:pt x="8" y="7"/>
                      <a:pt x="8" y="7"/>
                      <a:pt x="8" y="7"/>
                    </a:cubicBezTo>
                    <a:cubicBezTo>
                      <a:pt x="11" y="7"/>
                      <a:pt x="11" y="7"/>
                      <a:pt x="11" y="7"/>
                    </a:cubicBezTo>
                    <a:cubicBezTo>
                      <a:pt x="11" y="7"/>
                      <a:pt x="11" y="7"/>
                      <a:pt x="11" y="7"/>
                    </a:cubicBezTo>
                    <a:cubicBezTo>
                      <a:pt x="11" y="7"/>
                      <a:pt x="11" y="7"/>
                      <a:pt x="11" y="7"/>
                    </a:cubicBezTo>
                    <a:cubicBezTo>
                      <a:pt x="8" y="7"/>
                      <a:pt x="8" y="7"/>
                      <a:pt x="8" y="7"/>
                    </a:cubicBezTo>
                    <a:cubicBezTo>
                      <a:pt x="8" y="6"/>
                      <a:pt x="8" y="6"/>
                      <a:pt x="8" y="6"/>
                    </a:cubicBezTo>
                    <a:lnTo>
                      <a:pt x="11" y="6"/>
                    </a:lnTo>
                    <a:close/>
                    <a:moveTo>
                      <a:pt x="5" y="7"/>
                    </a:moveTo>
                    <a:cubicBezTo>
                      <a:pt x="5" y="7"/>
                      <a:pt x="4" y="6"/>
                      <a:pt x="4" y="5"/>
                    </a:cubicBezTo>
                    <a:cubicBezTo>
                      <a:pt x="4" y="5"/>
                      <a:pt x="5" y="4"/>
                      <a:pt x="5" y="4"/>
                    </a:cubicBezTo>
                    <a:cubicBezTo>
                      <a:pt x="6" y="4"/>
                      <a:pt x="7" y="5"/>
                      <a:pt x="7" y="5"/>
                    </a:cubicBezTo>
                    <a:cubicBezTo>
                      <a:pt x="7" y="6"/>
                      <a:pt x="6" y="7"/>
                      <a:pt x="5"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144" name="组合 143">
              <a:extLst>
                <a:ext uri="{FF2B5EF4-FFF2-40B4-BE49-F238E27FC236}">
                  <a16:creationId xmlns:a16="http://schemas.microsoft.com/office/drawing/2014/main" id="{9D4A3F24-712C-45F3-A76B-88EBDFDDFBE2}"/>
                </a:ext>
              </a:extLst>
            </p:cNvPr>
            <p:cNvGrpSpPr/>
            <p:nvPr/>
          </p:nvGrpSpPr>
          <p:grpSpPr>
            <a:xfrm>
              <a:off x="7267915" y="4282820"/>
              <a:ext cx="253604" cy="202406"/>
              <a:chOff x="9686900" y="5629280"/>
              <a:chExt cx="338138" cy="269875"/>
            </a:xfrm>
            <a:solidFill>
              <a:schemeClr val="bg1"/>
            </a:solidFill>
          </p:grpSpPr>
          <p:sp>
            <p:nvSpPr>
              <p:cNvPr id="147" name="Freeform 197">
                <a:extLst>
                  <a:ext uri="{FF2B5EF4-FFF2-40B4-BE49-F238E27FC236}">
                    <a16:creationId xmlns:a16="http://schemas.microsoft.com/office/drawing/2014/main" id="{76DF2C3C-0A85-4976-804A-E0F23B28C0D8}"/>
                  </a:ext>
                </a:extLst>
              </p:cNvPr>
              <p:cNvSpPr>
                <a:spLocks noEditPoints="1"/>
              </p:cNvSpPr>
              <p:nvPr/>
            </p:nvSpPr>
            <p:spPr bwMode="auto">
              <a:xfrm>
                <a:off x="9686900" y="5629280"/>
                <a:ext cx="338138" cy="269875"/>
              </a:xfrm>
              <a:custGeom>
                <a:avLst/>
                <a:gdLst>
                  <a:gd name="T0" fmla="*/ 57 w 82"/>
                  <a:gd name="T1" fmla="*/ 24 h 65"/>
                  <a:gd name="T2" fmla="*/ 35 w 82"/>
                  <a:gd name="T3" fmla="*/ 15 h 65"/>
                  <a:gd name="T4" fmla="*/ 1 w 82"/>
                  <a:gd name="T5" fmla="*/ 13 h 65"/>
                  <a:gd name="T6" fmla="*/ 1 w 82"/>
                  <a:gd name="T7" fmla="*/ 13 h 65"/>
                  <a:gd name="T8" fmla="*/ 0 w 82"/>
                  <a:gd name="T9" fmla="*/ 19 h 65"/>
                  <a:gd name="T10" fmla="*/ 4 w 82"/>
                  <a:gd name="T11" fmla="*/ 22 h 65"/>
                  <a:gd name="T12" fmla="*/ 13 w 82"/>
                  <a:gd name="T13" fmla="*/ 33 h 65"/>
                  <a:gd name="T14" fmla="*/ 36 w 82"/>
                  <a:gd name="T15" fmla="*/ 52 h 65"/>
                  <a:gd name="T16" fmla="*/ 66 w 82"/>
                  <a:gd name="T17" fmla="*/ 65 h 65"/>
                  <a:gd name="T18" fmla="*/ 68 w 82"/>
                  <a:gd name="T19" fmla="*/ 44 h 65"/>
                  <a:gd name="T20" fmla="*/ 54 w 82"/>
                  <a:gd name="T21" fmla="*/ 27 h 65"/>
                  <a:gd name="T22" fmla="*/ 57 w 82"/>
                  <a:gd name="T23" fmla="*/ 28 h 65"/>
                  <a:gd name="T24" fmla="*/ 41 w 82"/>
                  <a:gd name="T25" fmla="*/ 48 h 65"/>
                  <a:gd name="T26" fmla="*/ 31 w 82"/>
                  <a:gd name="T27" fmla="*/ 43 h 65"/>
                  <a:gd name="T28" fmla="*/ 25 w 82"/>
                  <a:gd name="T29" fmla="*/ 28 h 65"/>
                  <a:gd name="T30" fmla="*/ 28 w 82"/>
                  <a:gd name="T31" fmla="*/ 27 h 65"/>
                  <a:gd name="T32" fmla="*/ 54 w 82"/>
                  <a:gd name="T33" fmla="*/ 27 h 65"/>
                  <a:gd name="T34" fmla="*/ 2 w 82"/>
                  <a:gd name="T35" fmla="*/ 19 h 65"/>
                  <a:gd name="T36" fmla="*/ 2 w 82"/>
                  <a:gd name="T37" fmla="*/ 15 h 65"/>
                  <a:gd name="T38" fmla="*/ 6 w 82"/>
                  <a:gd name="T39" fmla="*/ 13 h 65"/>
                  <a:gd name="T40" fmla="*/ 9 w 82"/>
                  <a:gd name="T41" fmla="*/ 15 h 65"/>
                  <a:gd name="T42" fmla="*/ 9 w 82"/>
                  <a:gd name="T43" fmla="*/ 19 h 65"/>
                  <a:gd name="T44" fmla="*/ 5 w 82"/>
                  <a:gd name="T45" fmla="*/ 21 h 65"/>
                  <a:gd name="T46" fmla="*/ 9 w 82"/>
                  <a:gd name="T47" fmla="*/ 21 h 65"/>
                  <a:gd name="T48" fmla="*/ 10 w 82"/>
                  <a:gd name="T49" fmla="*/ 19 h 65"/>
                  <a:gd name="T50" fmla="*/ 9 w 82"/>
                  <a:gd name="T51" fmla="*/ 13 h 65"/>
                  <a:gd name="T52" fmla="*/ 5 w 82"/>
                  <a:gd name="T53" fmla="*/ 12 h 65"/>
                  <a:gd name="T54" fmla="*/ 31 w 82"/>
                  <a:gd name="T55" fmla="*/ 16 h 65"/>
                  <a:gd name="T56" fmla="*/ 15 w 82"/>
                  <a:gd name="T57" fmla="*/ 29 h 65"/>
                  <a:gd name="T58" fmla="*/ 16 w 82"/>
                  <a:gd name="T59" fmla="*/ 37 h 65"/>
                  <a:gd name="T60" fmla="*/ 28 w 82"/>
                  <a:gd name="T61" fmla="*/ 46 h 65"/>
                  <a:gd name="T62" fmla="*/ 16 w 82"/>
                  <a:gd name="T63" fmla="*/ 37 h 65"/>
                  <a:gd name="T64" fmla="*/ 57 w 82"/>
                  <a:gd name="T65" fmla="*/ 59 h 65"/>
                  <a:gd name="T66" fmla="*/ 65 w 82"/>
                  <a:gd name="T67" fmla="*/ 46 h 65"/>
                  <a:gd name="T68" fmla="*/ 81 w 82"/>
                  <a:gd name="T69" fmla="*/ 30 h 65"/>
                  <a:gd name="T70" fmla="*/ 76 w 82"/>
                  <a:gd name="T71" fmla="*/ 28 h 65"/>
                  <a:gd name="T72" fmla="*/ 71 w 82"/>
                  <a:gd name="T73" fmla="*/ 32 h 65"/>
                  <a:gd name="T74" fmla="*/ 72 w 82"/>
                  <a:gd name="T75" fmla="*/ 37 h 65"/>
                  <a:gd name="T76" fmla="*/ 77 w 82"/>
                  <a:gd name="T77" fmla="*/ 39 h 65"/>
                  <a:gd name="T78" fmla="*/ 82 w 82"/>
                  <a:gd name="T79" fmla="*/ 36 h 65"/>
                  <a:gd name="T80" fmla="*/ 81 w 82"/>
                  <a:gd name="T81" fmla="*/ 30 h 65"/>
                  <a:gd name="T82" fmla="*/ 80 w 82"/>
                  <a:gd name="T83" fmla="*/ 36 h 65"/>
                  <a:gd name="T84" fmla="*/ 76 w 82"/>
                  <a:gd name="T85" fmla="*/ 38 h 65"/>
                  <a:gd name="T86" fmla="*/ 72 w 82"/>
                  <a:gd name="T87" fmla="*/ 36 h 65"/>
                  <a:gd name="T88" fmla="*/ 73 w 82"/>
                  <a:gd name="T89" fmla="*/ 31 h 65"/>
                  <a:gd name="T90" fmla="*/ 77 w 82"/>
                  <a:gd name="T91" fmla="*/ 29 h 65"/>
                  <a:gd name="T92" fmla="*/ 81 w 82"/>
                  <a:gd name="T93"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2" h="65">
                    <a:moveTo>
                      <a:pt x="69" y="37"/>
                    </a:moveTo>
                    <a:cubicBezTo>
                      <a:pt x="69" y="30"/>
                      <a:pt x="64" y="25"/>
                      <a:pt x="57" y="24"/>
                    </a:cubicBezTo>
                    <a:cubicBezTo>
                      <a:pt x="54" y="18"/>
                      <a:pt x="48" y="14"/>
                      <a:pt x="41" y="14"/>
                    </a:cubicBezTo>
                    <a:cubicBezTo>
                      <a:pt x="39" y="14"/>
                      <a:pt x="37" y="14"/>
                      <a:pt x="35" y="15"/>
                    </a:cubicBezTo>
                    <a:cubicBezTo>
                      <a:pt x="23" y="7"/>
                      <a:pt x="7" y="0"/>
                      <a:pt x="2" y="7"/>
                    </a:cubicBezTo>
                    <a:cubicBezTo>
                      <a:pt x="1" y="8"/>
                      <a:pt x="0" y="11"/>
                      <a:pt x="1" y="13"/>
                    </a:cubicBezTo>
                    <a:cubicBezTo>
                      <a:pt x="2" y="13"/>
                      <a:pt x="2" y="13"/>
                      <a:pt x="2" y="13"/>
                    </a:cubicBezTo>
                    <a:cubicBezTo>
                      <a:pt x="1" y="13"/>
                      <a:pt x="1" y="13"/>
                      <a:pt x="1" y="13"/>
                    </a:cubicBezTo>
                    <a:cubicBezTo>
                      <a:pt x="1" y="14"/>
                      <a:pt x="0" y="14"/>
                      <a:pt x="0" y="15"/>
                    </a:cubicBezTo>
                    <a:cubicBezTo>
                      <a:pt x="0" y="19"/>
                      <a:pt x="0" y="19"/>
                      <a:pt x="0" y="19"/>
                    </a:cubicBezTo>
                    <a:cubicBezTo>
                      <a:pt x="0" y="19"/>
                      <a:pt x="1" y="20"/>
                      <a:pt x="1" y="20"/>
                    </a:cubicBezTo>
                    <a:cubicBezTo>
                      <a:pt x="4" y="22"/>
                      <a:pt x="4" y="22"/>
                      <a:pt x="4" y="22"/>
                    </a:cubicBezTo>
                    <a:cubicBezTo>
                      <a:pt x="5" y="22"/>
                      <a:pt x="5" y="22"/>
                      <a:pt x="5" y="22"/>
                    </a:cubicBezTo>
                    <a:cubicBezTo>
                      <a:pt x="7" y="25"/>
                      <a:pt x="10" y="29"/>
                      <a:pt x="13" y="33"/>
                    </a:cubicBezTo>
                    <a:cubicBezTo>
                      <a:pt x="13" y="34"/>
                      <a:pt x="12" y="35"/>
                      <a:pt x="12" y="37"/>
                    </a:cubicBezTo>
                    <a:cubicBezTo>
                      <a:pt x="12" y="46"/>
                      <a:pt x="20" y="51"/>
                      <a:pt x="36" y="52"/>
                    </a:cubicBezTo>
                    <a:cubicBezTo>
                      <a:pt x="42" y="56"/>
                      <a:pt x="49" y="60"/>
                      <a:pt x="55" y="63"/>
                    </a:cubicBezTo>
                    <a:cubicBezTo>
                      <a:pt x="60" y="64"/>
                      <a:pt x="63" y="65"/>
                      <a:pt x="66" y="65"/>
                    </a:cubicBezTo>
                    <a:cubicBezTo>
                      <a:pt x="69" y="65"/>
                      <a:pt x="72" y="64"/>
                      <a:pt x="73" y="63"/>
                    </a:cubicBezTo>
                    <a:cubicBezTo>
                      <a:pt x="75" y="60"/>
                      <a:pt x="76" y="54"/>
                      <a:pt x="68" y="44"/>
                    </a:cubicBezTo>
                    <a:cubicBezTo>
                      <a:pt x="69" y="42"/>
                      <a:pt x="69" y="40"/>
                      <a:pt x="69" y="37"/>
                    </a:cubicBezTo>
                    <a:close/>
                    <a:moveTo>
                      <a:pt x="54" y="27"/>
                    </a:moveTo>
                    <a:cubicBezTo>
                      <a:pt x="55" y="28"/>
                      <a:pt x="55" y="28"/>
                      <a:pt x="55" y="28"/>
                    </a:cubicBezTo>
                    <a:cubicBezTo>
                      <a:pt x="57" y="28"/>
                      <a:pt x="57" y="28"/>
                      <a:pt x="57" y="28"/>
                    </a:cubicBezTo>
                    <a:cubicBezTo>
                      <a:pt x="62" y="28"/>
                      <a:pt x="66" y="32"/>
                      <a:pt x="66" y="37"/>
                    </a:cubicBezTo>
                    <a:cubicBezTo>
                      <a:pt x="66" y="40"/>
                      <a:pt x="66" y="48"/>
                      <a:pt x="41" y="48"/>
                    </a:cubicBezTo>
                    <a:cubicBezTo>
                      <a:pt x="40" y="48"/>
                      <a:pt x="38" y="48"/>
                      <a:pt x="37" y="48"/>
                    </a:cubicBezTo>
                    <a:cubicBezTo>
                      <a:pt x="35" y="47"/>
                      <a:pt x="33" y="45"/>
                      <a:pt x="31" y="43"/>
                    </a:cubicBezTo>
                    <a:cubicBezTo>
                      <a:pt x="26" y="40"/>
                      <a:pt x="22" y="36"/>
                      <a:pt x="18" y="32"/>
                    </a:cubicBezTo>
                    <a:cubicBezTo>
                      <a:pt x="19" y="30"/>
                      <a:pt x="22" y="28"/>
                      <a:pt x="25" y="28"/>
                    </a:cubicBezTo>
                    <a:cubicBezTo>
                      <a:pt x="27" y="28"/>
                      <a:pt x="27" y="28"/>
                      <a:pt x="27" y="28"/>
                    </a:cubicBezTo>
                    <a:cubicBezTo>
                      <a:pt x="28" y="27"/>
                      <a:pt x="28" y="27"/>
                      <a:pt x="28" y="27"/>
                    </a:cubicBezTo>
                    <a:cubicBezTo>
                      <a:pt x="30" y="21"/>
                      <a:pt x="35" y="17"/>
                      <a:pt x="41" y="17"/>
                    </a:cubicBezTo>
                    <a:cubicBezTo>
                      <a:pt x="47" y="17"/>
                      <a:pt x="52" y="21"/>
                      <a:pt x="54" y="27"/>
                    </a:cubicBezTo>
                    <a:close/>
                    <a:moveTo>
                      <a:pt x="2" y="19"/>
                    </a:moveTo>
                    <a:cubicBezTo>
                      <a:pt x="2" y="19"/>
                      <a:pt x="2" y="19"/>
                      <a:pt x="2" y="19"/>
                    </a:cubicBezTo>
                    <a:cubicBezTo>
                      <a:pt x="2" y="15"/>
                      <a:pt x="2" y="15"/>
                      <a:pt x="2" y="15"/>
                    </a:cubicBezTo>
                    <a:cubicBezTo>
                      <a:pt x="2" y="15"/>
                      <a:pt x="2" y="15"/>
                      <a:pt x="2" y="15"/>
                    </a:cubicBezTo>
                    <a:cubicBezTo>
                      <a:pt x="5" y="13"/>
                      <a:pt x="5" y="13"/>
                      <a:pt x="5" y="13"/>
                    </a:cubicBezTo>
                    <a:cubicBezTo>
                      <a:pt x="6" y="13"/>
                      <a:pt x="6" y="13"/>
                      <a:pt x="6" y="13"/>
                    </a:cubicBezTo>
                    <a:cubicBezTo>
                      <a:pt x="9" y="15"/>
                      <a:pt x="9" y="15"/>
                      <a:pt x="9" y="15"/>
                    </a:cubicBezTo>
                    <a:cubicBezTo>
                      <a:pt x="9" y="15"/>
                      <a:pt x="9" y="15"/>
                      <a:pt x="9" y="15"/>
                    </a:cubicBezTo>
                    <a:cubicBezTo>
                      <a:pt x="9" y="19"/>
                      <a:pt x="9" y="19"/>
                      <a:pt x="9" y="19"/>
                    </a:cubicBezTo>
                    <a:cubicBezTo>
                      <a:pt x="9" y="19"/>
                      <a:pt x="9" y="19"/>
                      <a:pt x="9" y="19"/>
                    </a:cubicBezTo>
                    <a:cubicBezTo>
                      <a:pt x="6" y="21"/>
                      <a:pt x="6" y="21"/>
                      <a:pt x="6" y="21"/>
                    </a:cubicBezTo>
                    <a:cubicBezTo>
                      <a:pt x="5" y="21"/>
                      <a:pt x="5" y="21"/>
                      <a:pt x="5" y="21"/>
                    </a:cubicBezTo>
                    <a:lnTo>
                      <a:pt x="2" y="19"/>
                    </a:lnTo>
                    <a:close/>
                    <a:moveTo>
                      <a:pt x="9" y="21"/>
                    </a:moveTo>
                    <a:cubicBezTo>
                      <a:pt x="9" y="20"/>
                      <a:pt x="9" y="20"/>
                      <a:pt x="9" y="20"/>
                    </a:cubicBezTo>
                    <a:cubicBezTo>
                      <a:pt x="10" y="20"/>
                      <a:pt x="10" y="19"/>
                      <a:pt x="10" y="19"/>
                    </a:cubicBezTo>
                    <a:cubicBezTo>
                      <a:pt x="10" y="15"/>
                      <a:pt x="10" y="15"/>
                      <a:pt x="10" y="15"/>
                    </a:cubicBezTo>
                    <a:cubicBezTo>
                      <a:pt x="10" y="14"/>
                      <a:pt x="10" y="14"/>
                      <a:pt x="9" y="13"/>
                    </a:cubicBezTo>
                    <a:cubicBezTo>
                      <a:pt x="6" y="12"/>
                      <a:pt x="6" y="12"/>
                      <a:pt x="6" y="12"/>
                    </a:cubicBezTo>
                    <a:cubicBezTo>
                      <a:pt x="6" y="11"/>
                      <a:pt x="5" y="11"/>
                      <a:pt x="5" y="12"/>
                    </a:cubicBezTo>
                    <a:cubicBezTo>
                      <a:pt x="4" y="11"/>
                      <a:pt x="5" y="10"/>
                      <a:pt x="5" y="9"/>
                    </a:cubicBezTo>
                    <a:cubicBezTo>
                      <a:pt x="7" y="6"/>
                      <a:pt x="18" y="8"/>
                      <a:pt x="31" y="16"/>
                    </a:cubicBezTo>
                    <a:cubicBezTo>
                      <a:pt x="28" y="18"/>
                      <a:pt x="26" y="21"/>
                      <a:pt x="25" y="24"/>
                    </a:cubicBezTo>
                    <a:cubicBezTo>
                      <a:pt x="21" y="24"/>
                      <a:pt x="17" y="26"/>
                      <a:pt x="15" y="29"/>
                    </a:cubicBezTo>
                    <a:cubicBezTo>
                      <a:pt x="13" y="26"/>
                      <a:pt x="10" y="23"/>
                      <a:pt x="9" y="21"/>
                    </a:cubicBezTo>
                    <a:close/>
                    <a:moveTo>
                      <a:pt x="16" y="37"/>
                    </a:moveTo>
                    <a:cubicBezTo>
                      <a:pt x="16" y="37"/>
                      <a:pt x="16" y="36"/>
                      <a:pt x="16" y="36"/>
                    </a:cubicBezTo>
                    <a:cubicBezTo>
                      <a:pt x="20" y="39"/>
                      <a:pt x="24" y="43"/>
                      <a:pt x="28" y="46"/>
                    </a:cubicBezTo>
                    <a:cubicBezTo>
                      <a:pt x="29" y="47"/>
                      <a:pt x="29" y="47"/>
                      <a:pt x="30" y="47"/>
                    </a:cubicBezTo>
                    <a:cubicBezTo>
                      <a:pt x="21" y="46"/>
                      <a:pt x="16" y="42"/>
                      <a:pt x="16" y="37"/>
                    </a:cubicBezTo>
                    <a:close/>
                    <a:moveTo>
                      <a:pt x="70" y="60"/>
                    </a:moveTo>
                    <a:cubicBezTo>
                      <a:pt x="69" y="62"/>
                      <a:pt x="65" y="62"/>
                      <a:pt x="57" y="59"/>
                    </a:cubicBezTo>
                    <a:cubicBezTo>
                      <a:pt x="52" y="57"/>
                      <a:pt x="48" y="55"/>
                      <a:pt x="43" y="52"/>
                    </a:cubicBezTo>
                    <a:cubicBezTo>
                      <a:pt x="53" y="52"/>
                      <a:pt x="61" y="50"/>
                      <a:pt x="65" y="46"/>
                    </a:cubicBezTo>
                    <a:cubicBezTo>
                      <a:pt x="70" y="53"/>
                      <a:pt x="72" y="58"/>
                      <a:pt x="70" y="60"/>
                    </a:cubicBezTo>
                    <a:close/>
                    <a:moveTo>
                      <a:pt x="81" y="30"/>
                    </a:moveTo>
                    <a:cubicBezTo>
                      <a:pt x="77" y="28"/>
                      <a:pt x="77" y="28"/>
                      <a:pt x="77" y="28"/>
                    </a:cubicBezTo>
                    <a:cubicBezTo>
                      <a:pt x="77" y="28"/>
                      <a:pt x="76" y="28"/>
                      <a:pt x="76" y="28"/>
                    </a:cubicBezTo>
                    <a:cubicBezTo>
                      <a:pt x="72" y="30"/>
                      <a:pt x="72" y="30"/>
                      <a:pt x="72" y="30"/>
                    </a:cubicBezTo>
                    <a:cubicBezTo>
                      <a:pt x="72" y="30"/>
                      <a:pt x="71" y="31"/>
                      <a:pt x="71" y="32"/>
                    </a:cubicBezTo>
                    <a:cubicBezTo>
                      <a:pt x="71" y="36"/>
                      <a:pt x="71" y="36"/>
                      <a:pt x="71" y="36"/>
                    </a:cubicBezTo>
                    <a:cubicBezTo>
                      <a:pt x="71" y="36"/>
                      <a:pt x="72" y="37"/>
                      <a:pt x="72" y="37"/>
                    </a:cubicBezTo>
                    <a:cubicBezTo>
                      <a:pt x="76" y="39"/>
                      <a:pt x="76" y="39"/>
                      <a:pt x="76" y="39"/>
                    </a:cubicBezTo>
                    <a:cubicBezTo>
                      <a:pt x="76" y="40"/>
                      <a:pt x="77" y="40"/>
                      <a:pt x="77" y="39"/>
                    </a:cubicBezTo>
                    <a:cubicBezTo>
                      <a:pt x="81" y="37"/>
                      <a:pt x="81" y="37"/>
                      <a:pt x="81" y="37"/>
                    </a:cubicBezTo>
                    <a:cubicBezTo>
                      <a:pt x="81" y="37"/>
                      <a:pt x="82" y="36"/>
                      <a:pt x="82" y="36"/>
                    </a:cubicBezTo>
                    <a:cubicBezTo>
                      <a:pt x="82" y="32"/>
                      <a:pt x="82" y="32"/>
                      <a:pt x="82" y="32"/>
                    </a:cubicBezTo>
                    <a:cubicBezTo>
                      <a:pt x="82" y="31"/>
                      <a:pt x="81" y="30"/>
                      <a:pt x="81" y="30"/>
                    </a:cubicBezTo>
                    <a:close/>
                    <a:moveTo>
                      <a:pt x="81" y="36"/>
                    </a:moveTo>
                    <a:cubicBezTo>
                      <a:pt x="80" y="36"/>
                      <a:pt x="80" y="36"/>
                      <a:pt x="80" y="36"/>
                    </a:cubicBezTo>
                    <a:cubicBezTo>
                      <a:pt x="77" y="38"/>
                      <a:pt x="77" y="38"/>
                      <a:pt x="77" y="38"/>
                    </a:cubicBezTo>
                    <a:cubicBezTo>
                      <a:pt x="76" y="38"/>
                      <a:pt x="76" y="38"/>
                      <a:pt x="76" y="38"/>
                    </a:cubicBezTo>
                    <a:cubicBezTo>
                      <a:pt x="73" y="36"/>
                      <a:pt x="73" y="36"/>
                      <a:pt x="73" y="36"/>
                    </a:cubicBezTo>
                    <a:cubicBezTo>
                      <a:pt x="72" y="36"/>
                      <a:pt x="72" y="36"/>
                      <a:pt x="72" y="36"/>
                    </a:cubicBezTo>
                    <a:cubicBezTo>
                      <a:pt x="72" y="32"/>
                      <a:pt x="72" y="32"/>
                      <a:pt x="72" y="32"/>
                    </a:cubicBezTo>
                    <a:cubicBezTo>
                      <a:pt x="73" y="31"/>
                      <a:pt x="73" y="31"/>
                      <a:pt x="73" y="31"/>
                    </a:cubicBezTo>
                    <a:cubicBezTo>
                      <a:pt x="76" y="29"/>
                      <a:pt x="76" y="29"/>
                      <a:pt x="76" y="29"/>
                    </a:cubicBezTo>
                    <a:cubicBezTo>
                      <a:pt x="77" y="29"/>
                      <a:pt x="77" y="29"/>
                      <a:pt x="77" y="29"/>
                    </a:cubicBezTo>
                    <a:cubicBezTo>
                      <a:pt x="80" y="31"/>
                      <a:pt x="80" y="31"/>
                      <a:pt x="80" y="31"/>
                    </a:cubicBezTo>
                    <a:cubicBezTo>
                      <a:pt x="81" y="32"/>
                      <a:pt x="81" y="32"/>
                      <a:pt x="81" y="32"/>
                    </a:cubicBezTo>
                    <a:lnTo>
                      <a:pt x="81"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48" name="Freeform 198">
                <a:extLst>
                  <a:ext uri="{FF2B5EF4-FFF2-40B4-BE49-F238E27FC236}">
                    <a16:creationId xmlns:a16="http://schemas.microsoft.com/office/drawing/2014/main" id="{67A0DD0A-D154-4800-B3AA-17FAF255352C}"/>
                  </a:ext>
                </a:extLst>
              </p:cNvPr>
              <p:cNvSpPr>
                <a:spLocks noEditPoints="1"/>
              </p:cNvSpPr>
              <p:nvPr/>
            </p:nvSpPr>
            <p:spPr bwMode="auto">
              <a:xfrm>
                <a:off x="9699616" y="5688039"/>
                <a:ext cx="309563" cy="206375"/>
              </a:xfrm>
              <a:custGeom>
                <a:avLst/>
                <a:gdLst>
                  <a:gd name="T0" fmla="*/ 75 w 75"/>
                  <a:gd name="T1" fmla="*/ 19 h 50"/>
                  <a:gd name="T2" fmla="*/ 72 w 75"/>
                  <a:gd name="T3" fmla="*/ 19 h 50"/>
                  <a:gd name="T4" fmla="*/ 72 w 75"/>
                  <a:gd name="T5" fmla="*/ 22 h 50"/>
                  <a:gd name="T6" fmla="*/ 72 w 75"/>
                  <a:gd name="T7" fmla="*/ 22 h 50"/>
                  <a:gd name="T8" fmla="*/ 75 w 75"/>
                  <a:gd name="T9" fmla="*/ 22 h 50"/>
                  <a:gd name="T10" fmla="*/ 75 w 75"/>
                  <a:gd name="T11" fmla="*/ 22 h 50"/>
                  <a:gd name="T12" fmla="*/ 74 w 75"/>
                  <a:gd name="T13" fmla="*/ 20 h 50"/>
                  <a:gd name="T14" fmla="*/ 73 w 75"/>
                  <a:gd name="T15" fmla="*/ 18 h 50"/>
                  <a:gd name="T16" fmla="*/ 73 w 75"/>
                  <a:gd name="T17" fmla="*/ 20 h 50"/>
                  <a:gd name="T18" fmla="*/ 36 w 75"/>
                  <a:gd name="T19" fmla="*/ 41 h 50"/>
                  <a:gd name="T20" fmla="*/ 31 w 75"/>
                  <a:gd name="T21" fmla="*/ 39 h 50"/>
                  <a:gd name="T22" fmla="*/ 26 w 75"/>
                  <a:gd name="T23" fmla="*/ 42 h 50"/>
                  <a:gd name="T24" fmla="*/ 27 w 75"/>
                  <a:gd name="T25" fmla="*/ 48 h 50"/>
                  <a:gd name="T26" fmla="*/ 32 w 75"/>
                  <a:gd name="T27" fmla="*/ 50 h 50"/>
                  <a:gd name="T28" fmla="*/ 36 w 75"/>
                  <a:gd name="T29" fmla="*/ 48 h 50"/>
                  <a:gd name="T30" fmla="*/ 37 w 75"/>
                  <a:gd name="T31" fmla="*/ 42 h 50"/>
                  <a:gd name="T32" fmla="*/ 36 w 75"/>
                  <a:gd name="T33" fmla="*/ 46 h 50"/>
                  <a:gd name="T34" fmla="*/ 32 w 75"/>
                  <a:gd name="T35" fmla="*/ 49 h 50"/>
                  <a:gd name="T36" fmla="*/ 28 w 75"/>
                  <a:gd name="T37" fmla="*/ 47 h 50"/>
                  <a:gd name="T38" fmla="*/ 28 w 75"/>
                  <a:gd name="T39" fmla="*/ 42 h 50"/>
                  <a:gd name="T40" fmla="*/ 31 w 75"/>
                  <a:gd name="T41" fmla="*/ 40 h 50"/>
                  <a:gd name="T42" fmla="*/ 35 w 75"/>
                  <a:gd name="T43" fmla="*/ 42 h 50"/>
                  <a:gd name="T44" fmla="*/ 36 w 75"/>
                  <a:gd name="T45" fmla="*/ 46 h 50"/>
                  <a:gd name="T46" fmla="*/ 5 w 75"/>
                  <a:gd name="T47" fmla="*/ 1 h 50"/>
                  <a:gd name="T48" fmla="*/ 3 w 75"/>
                  <a:gd name="T49" fmla="*/ 1 h 50"/>
                  <a:gd name="T50" fmla="*/ 2 w 75"/>
                  <a:gd name="T51" fmla="*/ 0 h 50"/>
                  <a:gd name="T52" fmla="*/ 1 w 75"/>
                  <a:gd name="T53" fmla="*/ 1 h 50"/>
                  <a:gd name="T54" fmla="*/ 0 w 75"/>
                  <a:gd name="T55" fmla="*/ 1 h 50"/>
                  <a:gd name="T56" fmla="*/ 2 w 75"/>
                  <a:gd name="T57" fmla="*/ 5 h 50"/>
                  <a:gd name="T58" fmla="*/ 1 w 75"/>
                  <a:gd name="T59" fmla="*/ 3 h 50"/>
                  <a:gd name="T60" fmla="*/ 2 w 75"/>
                  <a:gd name="T61" fmla="*/ 2 h 50"/>
                  <a:gd name="T62" fmla="*/ 3 w 75"/>
                  <a:gd name="T63" fmla="*/ 2 h 50"/>
                  <a:gd name="T64" fmla="*/ 3 w 75"/>
                  <a:gd name="T65" fmla="*/ 3 h 50"/>
                  <a:gd name="T66" fmla="*/ 1 w 75"/>
                  <a:gd name="T67"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 h="50">
                    <a:moveTo>
                      <a:pt x="74" y="20"/>
                    </a:moveTo>
                    <a:cubicBezTo>
                      <a:pt x="74" y="20"/>
                      <a:pt x="75" y="19"/>
                      <a:pt x="75" y="19"/>
                    </a:cubicBezTo>
                    <a:cubicBezTo>
                      <a:pt x="75" y="18"/>
                      <a:pt x="74" y="17"/>
                      <a:pt x="73" y="17"/>
                    </a:cubicBezTo>
                    <a:cubicBezTo>
                      <a:pt x="73" y="17"/>
                      <a:pt x="72" y="18"/>
                      <a:pt x="72" y="19"/>
                    </a:cubicBezTo>
                    <a:cubicBezTo>
                      <a:pt x="72" y="19"/>
                      <a:pt x="72" y="20"/>
                      <a:pt x="73" y="20"/>
                    </a:cubicBezTo>
                    <a:cubicBezTo>
                      <a:pt x="72" y="20"/>
                      <a:pt x="72" y="21"/>
                      <a:pt x="72" y="22"/>
                    </a:cubicBezTo>
                    <a:cubicBezTo>
                      <a:pt x="72" y="22"/>
                      <a:pt x="72" y="22"/>
                      <a:pt x="72" y="22"/>
                    </a:cubicBezTo>
                    <a:cubicBezTo>
                      <a:pt x="72" y="22"/>
                      <a:pt x="72" y="22"/>
                      <a:pt x="72" y="22"/>
                    </a:cubicBezTo>
                    <a:cubicBezTo>
                      <a:pt x="72" y="21"/>
                      <a:pt x="73" y="20"/>
                      <a:pt x="73" y="20"/>
                    </a:cubicBezTo>
                    <a:cubicBezTo>
                      <a:pt x="74" y="20"/>
                      <a:pt x="75" y="21"/>
                      <a:pt x="75" y="22"/>
                    </a:cubicBezTo>
                    <a:cubicBezTo>
                      <a:pt x="75" y="22"/>
                      <a:pt x="75" y="22"/>
                      <a:pt x="75" y="22"/>
                    </a:cubicBezTo>
                    <a:cubicBezTo>
                      <a:pt x="75" y="22"/>
                      <a:pt x="75" y="22"/>
                      <a:pt x="75" y="22"/>
                    </a:cubicBezTo>
                    <a:cubicBezTo>
                      <a:pt x="75" y="22"/>
                      <a:pt x="75" y="22"/>
                      <a:pt x="75" y="22"/>
                    </a:cubicBezTo>
                    <a:cubicBezTo>
                      <a:pt x="75" y="21"/>
                      <a:pt x="75" y="20"/>
                      <a:pt x="74" y="20"/>
                    </a:cubicBezTo>
                    <a:close/>
                    <a:moveTo>
                      <a:pt x="72" y="19"/>
                    </a:moveTo>
                    <a:cubicBezTo>
                      <a:pt x="72" y="18"/>
                      <a:pt x="73" y="18"/>
                      <a:pt x="73" y="18"/>
                    </a:cubicBezTo>
                    <a:cubicBezTo>
                      <a:pt x="74" y="18"/>
                      <a:pt x="75" y="18"/>
                      <a:pt x="75" y="19"/>
                    </a:cubicBezTo>
                    <a:cubicBezTo>
                      <a:pt x="75" y="19"/>
                      <a:pt x="74" y="20"/>
                      <a:pt x="73" y="20"/>
                    </a:cubicBezTo>
                    <a:cubicBezTo>
                      <a:pt x="73" y="20"/>
                      <a:pt x="72" y="19"/>
                      <a:pt x="72" y="19"/>
                    </a:cubicBezTo>
                    <a:close/>
                    <a:moveTo>
                      <a:pt x="36" y="41"/>
                    </a:moveTo>
                    <a:cubicBezTo>
                      <a:pt x="33" y="39"/>
                      <a:pt x="33" y="39"/>
                      <a:pt x="33" y="39"/>
                    </a:cubicBezTo>
                    <a:cubicBezTo>
                      <a:pt x="32" y="38"/>
                      <a:pt x="31" y="38"/>
                      <a:pt x="31" y="39"/>
                    </a:cubicBezTo>
                    <a:cubicBezTo>
                      <a:pt x="27" y="41"/>
                      <a:pt x="27" y="41"/>
                      <a:pt x="27" y="41"/>
                    </a:cubicBezTo>
                    <a:cubicBezTo>
                      <a:pt x="27" y="41"/>
                      <a:pt x="26" y="42"/>
                      <a:pt x="26" y="42"/>
                    </a:cubicBezTo>
                    <a:cubicBezTo>
                      <a:pt x="26" y="46"/>
                      <a:pt x="26" y="46"/>
                      <a:pt x="26" y="46"/>
                    </a:cubicBezTo>
                    <a:cubicBezTo>
                      <a:pt x="26" y="47"/>
                      <a:pt x="27" y="48"/>
                      <a:pt x="27" y="48"/>
                    </a:cubicBezTo>
                    <a:cubicBezTo>
                      <a:pt x="31" y="50"/>
                      <a:pt x="31" y="50"/>
                      <a:pt x="31" y="50"/>
                    </a:cubicBezTo>
                    <a:cubicBezTo>
                      <a:pt x="32" y="50"/>
                      <a:pt x="32" y="50"/>
                      <a:pt x="32" y="50"/>
                    </a:cubicBezTo>
                    <a:cubicBezTo>
                      <a:pt x="33" y="50"/>
                      <a:pt x="33" y="50"/>
                      <a:pt x="33" y="50"/>
                    </a:cubicBezTo>
                    <a:cubicBezTo>
                      <a:pt x="36" y="48"/>
                      <a:pt x="36" y="48"/>
                      <a:pt x="36" y="48"/>
                    </a:cubicBezTo>
                    <a:cubicBezTo>
                      <a:pt x="37" y="48"/>
                      <a:pt x="37" y="47"/>
                      <a:pt x="37" y="46"/>
                    </a:cubicBezTo>
                    <a:cubicBezTo>
                      <a:pt x="37" y="42"/>
                      <a:pt x="37" y="42"/>
                      <a:pt x="37" y="42"/>
                    </a:cubicBezTo>
                    <a:cubicBezTo>
                      <a:pt x="37" y="42"/>
                      <a:pt x="37" y="41"/>
                      <a:pt x="36" y="41"/>
                    </a:cubicBezTo>
                    <a:close/>
                    <a:moveTo>
                      <a:pt x="36" y="46"/>
                    </a:moveTo>
                    <a:cubicBezTo>
                      <a:pt x="35" y="47"/>
                      <a:pt x="35" y="47"/>
                      <a:pt x="35" y="47"/>
                    </a:cubicBezTo>
                    <a:cubicBezTo>
                      <a:pt x="32" y="49"/>
                      <a:pt x="32" y="49"/>
                      <a:pt x="32" y="49"/>
                    </a:cubicBezTo>
                    <a:cubicBezTo>
                      <a:pt x="31" y="49"/>
                      <a:pt x="31" y="49"/>
                      <a:pt x="31" y="49"/>
                    </a:cubicBezTo>
                    <a:cubicBezTo>
                      <a:pt x="28" y="47"/>
                      <a:pt x="28" y="47"/>
                      <a:pt x="28" y="47"/>
                    </a:cubicBezTo>
                    <a:cubicBezTo>
                      <a:pt x="28" y="46"/>
                      <a:pt x="28" y="46"/>
                      <a:pt x="28" y="46"/>
                    </a:cubicBezTo>
                    <a:cubicBezTo>
                      <a:pt x="28" y="42"/>
                      <a:pt x="28" y="42"/>
                      <a:pt x="28" y="42"/>
                    </a:cubicBezTo>
                    <a:cubicBezTo>
                      <a:pt x="28" y="42"/>
                      <a:pt x="28" y="42"/>
                      <a:pt x="28" y="42"/>
                    </a:cubicBezTo>
                    <a:cubicBezTo>
                      <a:pt x="31" y="40"/>
                      <a:pt x="31" y="40"/>
                      <a:pt x="31" y="40"/>
                    </a:cubicBezTo>
                    <a:cubicBezTo>
                      <a:pt x="32" y="40"/>
                      <a:pt x="32" y="40"/>
                      <a:pt x="32" y="40"/>
                    </a:cubicBezTo>
                    <a:cubicBezTo>
                      <a:pt x="35" y="42"/>
                      <a:pt x="35" y="42"/>
                      <a:pt x="35" y="42"/>
                    </a:cubicBezTo>
                    <a:cubicBezTo>
                      <a:pt x="36" y="42"/>
                      <a:pt x="36" y="42"/>
                      <a:pt x="36" y="42"/>
                    </a:cubicBezTo>
                    <a:lnTo>
                      <a:pt x="36" y="46"/>
                    </a:lnTo>
                    <a:close/>
                    <a:moveTo>
                      <a:pt x="5" y="3"/>
                    </a:moveTo>
                    <a:cubicBezTo>
                      <a:pt x="5" y="1"/>
                      <a:pt x="5" y="1"/>
                      <a:pt x="5" y="1"/>
                    </a:cubicBezTo>
                    <a:cubicBezTo>
                      <a:pt x="4" y="1"/>
                      <a:pt x="4" y="1"/>
                      <a:pt x="4" y="1"/>
                    </a:cubicBezTo>
                    <a:cubicBezTo>
                      <a:pt x="3" y="1"/>
                      <a:pt x="3" y="1"/>
                      <a:pt x="3" y="1"/>
                    </a:cubicBezTo>
                    <a:cubicBezTo>
                      <a:pt x="3" y="0"/>
                      <a:pt x="3" y="0"/>
                      <a:pt x="3" y="0"/>
                    </a:cubicBezTo>
                    <a:cubicBezTo>
                      <a:pt x="2" y="0"/>
                      <a:pt x="2" y="0"/>
                      <a:pt x="2" y="0"/>
                    </a:cubicBezTo>
                    <a:cubicBezTo>
                      <a:pt x="2" y="0"/>
                      <a:pt x="2" y="0"/>
                      <a:pt x="2" y="0"/>
                    </a:cubicBezTo>
                    <a:cubicBezTo>
                      <a:pt x="1" y="1"/>
                      <a:pt x="1" y="1"/>
                      <a:pt x="1" y="1"/>
                    </a:cubicBezTo>
                    <a:cubicBezTo>
                      <a:pt x="1" y="1"/>
                      <a:pt x="1" y="1"/>
                      <a:pt x="1" y="1"/>
                    </a:cubicBezTo>
                    <a:cubicBezTo>
                      <a:pt x="0" y="1"/>
                      <a:pt x="0" y="1"/>
                      <a:pt x="0" y="1"/>
                    </a:cubicBezTo>
                    <a:cubicBezTo>
                      <a:pt x="0" y="3"/>
                      <a:pt x="0" y="3"/>
                      <a:pt x="0" y="3"/>
                    </a:cubicBezTo>
                    <a:cubicBezTo>
                      <a:pt x="0" y="4"/>
                      <a:pt x="1" y="5"/>
                      <a:pt x="2" y="5"/>
                    </a:cubicBezTo>
                    <a:cubicBezTo>
                      <a:pt x="3" y="5"/>
                      <a:pt x="5" y="4"/>
                      <a:pt x="5" y="3"/>
                    </a:cubicBezTo>
                    <a:close/>
                    <a:moveTo>
                      <a:pt x="1" y="3"/>
                    </a:moveTo>
                    <a:cubicBezTo>
                      <a:pt x="1" y="2"/>
                      <a:pt x="1" y="2"/>
                      <a:pt x="1" y="2"/>
                    </a:cubicBezTo>
                    <a:cubicBezTo>
                      <a:pt x="2" y="2"/>
                      <a:pt x="2" y="2"/>
                      <a:pt x="2" y="2"/>
                    </a:cubicBezTo>
                    <a:cubicBezTo>
                      <a:pt x="2" y="2"/>
                      <a:pt x="2" y="2"/>
                      <a:pt x="2" y="2"/>
                    </a:cubicBezTo>
                    <a:cubicBezTo>
                      <a:pt x="3" y="2"/>
                      <a:pt x="3" y="2"/>
                      <a:pt x="3" y="2"/>
                    </a:cubicBezTo>
                    <a:cubicBezTo>
                      <a:pt x="3" y="2"/>
                      <a:pt x="3" y="2"/>
                      <a:pt x="3" y="2"/>
                    </a:cubicBezTo>
                    <a:cubicBezTo>
                      <a:pt x="3" y="3"/>
                      <a:pt x="3" y="3"/>
                      <a:pt x="3" y="3"/>
                    </a:cubicBezTo>
                    <a:cubicBezTo>
                      <a:pt x="3" y="4"/>
                      <a:pt x="3" y="4"/>
                      <a:pt x="2" y="4"/>
                    </a:cubicBezTo>
                    <a:cubicBezTo>
                      <a:pt x="2" y="4"/>
                      <a:pt x="1" y="4"/>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49" name="Freeform 199">
                <a:extLst>
                  <a:ext uri="{FF2B5EF4-FFF2-40B4-BE49-F238E27FC236}">
                    <a16:creationId xmlns:a16="http://schemas.microsoft.com/office/drawing/2014/main" id="{499905BB-0BBB-4213-8501-67E92EFEC8DF}"/>
                  </a:ext>
                </a:extLst>
              </p:cNvPr>
              <p:cNvSpPr>
                <a:spLocks noEditPoints="1"/>
              </p:cNvSpPr>
              <p:nvPr/>
            </p:nvSpPr>
            <p:spPr bwMode="auto">
              <a:xfrm>
                <a:off x="9702800" y="5695950"/>
                <a:ext cx="136525" cy="185738"/>
              </a:xfrm>
              <a:custGeom>
                <a:avLst/>
                <a:gdLst>
                  <a:gd name="T0" fmla="*/ 5 w 86"/>
                  <a:gd name="T1" fmla="*/ 0 h 117"/>
                  <a:gd name="T2" fmla="*/ 3 w 86"/>
                  <a:gd name="T3" fmla="*/ 3 h 117"/>
                  <a:gd name="T4" fmla="*/ 3 w 86"/>
                  <a:gd name="T5" fmla="*/ 3 h 117"/>
                  <a:gd name="T6" fmla="*/ 0 w 86"/>
                  <a:gd name="T7" fmla="*/ 3 h 117"/>
                  <a:gd name="T8" fmla="*/ 3 w 86"/>
                  <a:gd name="T9" fmla="*/ 5 h 117"/>
                  <a:gd name="T10" fmla="*/ 5 w 86"/>
                  <a:gd name="T11" fmla="*/ 0 h 117"/>
                  <a:gd name="T12" fmla="*/ 5 w 86"/>
                  <a:gd name="T13" fmla="*/ 0 h 117"/>
                  <a:gd name="T14" fmla="*/ 84 w 86"/>
                  <a:gd name="T15" fmla="*/ 102 h 117"/>
                  <a:gd name="T16" fmla="*/ 76 w 86"/>
                  <a:gd name="T17" fmla="*/ 109 h 117"/>
                  <a:gd name="T18" fmla="*/ 81 w 86"/>
                  <a:gd name="T19" fmla="*/ 109 h 117"/>
                  <a:gd name="T20" fmla="*/ 76 w 86"/>
                  <a:gd name="T21" fmla="*/ 117 h 117"/>
                  <a:gd name="T22" fmla="*/ 86 w 86"/>
                  <a:gd name="T23" fmla="*/ 109 h 117"/>
                  <a:gd name="T24" fmla="*/ 81 w 86"/>
                  <a:gd name="T25" fmla="*/ 109 h 117"/>
                  <a:gd name="T26" fmla="*/ 84 w 86"/>
                  <a:gd name="T27" fmla="*/ 102 h 117"/>
                  <a:gd name="T28" fmla="*/ 13 w 86"/>
                  <a:gd name="T29" fmla="*/ 78 h 117"/>
                  <a:gd name="T30" fmla="*/ 11 w 86"/>
                  <a:gd name="T31" fmla="*/ 89 h 117"/>
                  <a:gd name="T32" fmla="*/ 0 w 86"/>
                  <a:gd name="T33" fmla="*/ 91 h 117"/>
                  <a:gd name="T34" fmla="*/ 11 w 86"/>
                  <a:gd name="T35" fmla="*/ 94 h 117"/>
                  <a:gd name="T36" fmla="*/ 13 w 86"/>
                  <a:gd name="T37" fmla="*/ 104 h 117"/>
                  <a:gd name="T38" fmla="*/ 16 w 86"/>
                  <a:gd name="T39" fmla="*/ 94 h 117"/>
                  <a:gd name="T40" fmla="*/ 26 w 86"/>
                  <a:gd name="T41" fmla="*/ 91 h 117"/>
                  <a:gd name="T42" fmla="*/ 16 w 86"/>
                  <a:gd name="T43" fmla="*/ 89 h 117"/>
                  <a:gd name="T44" fmla="*/ 13 w 86"/>
                  <a:gd name="T45" fmla="*/ 7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17">
                    <a:moveTo>
                      <a:pt x="5" y="0"/>
                    </a:moveTo>
                    <a:lnTo>
                      <a:pt x="3" y="3"/>
                    </a:lnTo>
                    <a:lnTo>
                      <a:pt x="3" y="3"/>
                    </a:lnTo>
                    <a:lnTo>
                      <a:pt x="0" y="3"/>
                    </a:lnTo>
                    <a:lnTo>
                      <a:pt x="3" y="5"/>
                    </a:lnTo>
                    <a:lnTo>
                      <a:pt x="5" y="0"/>
                    </a:lnTo>
                    <a:lnTo>
                      <a:pt x="5" y="0"/>
                    </a:lnTo>
                    <a:close/>
                    <a:moveTo>
                      <a:pt x="84" y="102"/>
                    </a:moveTo>
                    <a:lnTo>
                      <a:pt x="76" y="109"/>
                    </a:lnTo>
                    <a:lnTo>
                      <a:pt x="81" y="109"/>
                    </a:lnTo>
                    <a:lnTo>
                      <a:pt x="76" y="117"/>
                    </a:lnTo>
                    <a:lnTo>
                      <a:pt x="86" y="109"/>
                    </a:lnTo>
                    <a:lnTo>
                      <a:pt x="81" y="109"/>
                    </a:lnTo>
                    <a:lnTo>
                      <a:pt x="84" y="102"/>
                    </a:lnTo>
                    <a:close/>
                    <a:moveTo>
                      <a:pt x="13" y="78"/>
                    </a:moveTo>
                    <a:lnTo>
                      <a:pt x="11" y="89"/>
                    </a:lnTo>
                    <a:lnTo>
                      <a:pt x="0" y="91"/>
                    </a:lnTo>
                    <a:lnTo>
                      <a:pt x="11" y="94"/>
                    </a:lnTo>
                    <a:lnTo>
                      <a:pt x="13" y="104"/>
                    </a:lnTo>
                    <a:lnTo>
                      <a:pt x="16" y="94"/>
                    </a:lnTo>
                    <a:lnTo>
                      <a:pt x="26" y="91"/>
                    </a:lnTo>
                    <a:lnTo>
                      <a:pt x="16" y="89"/>
                    </a:lnTo>
                    <a:lnTo>
                      <a:pt x="13"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45" name="Freeform 200">
              <a:extLst>
                <a:ext uri="{FF2B5EF4-FFF2-40B4-BE49-F238E27FC236}">
                  <a16:creationId xmlns:a16="http://schemas.microsoft.com/office/drawing/2014/main" id="{5FC21E35-7B0C-4B4F-B627-2E9F7626FF02}"/>
                </a:ext>
              </a:extLst>
            </p:cNvPr>
            <p:cNvSpPr>
              <a:spLocks noEditPoints="1"/>
            </p:cNvSpPr>
            <p:nvPr/>
          </p:nvSpPr>
          <p:spPr bwMode="auto">
            <a:xfrm>
              <a:off x="6055859" y="4286392"/>
              <a:ext cx="195263" cy="195262"/>
            </a:xfrm>
            <a:custGeom>
              <a:avLst/>
              <a:gdLst>
                <a:gd name="T0" fmla="*/ 30 w 63"/>
                <a:gd name="T1" fmla="*/ 63 h 63"/>
                <a:gd name="T2" fmla="*/ 5 w 63"/>
                <a:gd name="T3" fmla="*/ 50 h 63"/>
                <a:gd name="T4" fmla="*/ 0 w 63"/>
                <a:gd name="T5" fmla="*/ 32 h 63"/>
                <a:gd name="T6" fmla="*/ 6 w 63"/>
                <a:gd name="T7" fmla="*/ 13 h 63"/>
                <a:gd name="T8" fmla="*/ 30 w 63"/>
                <a:gd name="T9" fmla="*/ 0 h 63"/>
                <a:gd name="T10" fmla="*/ 30 w 63"/>
                <a:gd name="T11" fmla="*/ 0 h 63"/>
                <a:gd name="T12" fmla="*/ 32 w 63"/>
                <a:gd name="T13" fmla="*/ 0 h 63"/>
                <a:gd name="T14" fmla="*/ 33 w 63"/>
                <a:gd name="T15" fmla="*/ 0 h 63"/>
                <a:gd name="T16" fmla="*/ 57 w 63"/>
                <a:gd name="T17" fmla="*/ 13 h 63"/>
                <a:gd name="T18" fmla="*/ 63 w 63"/>
                <a:gd name="T19" fmla="*/ 32 h 63"/>
                <a:gd name="T20" fmla="*/ 57 w 63"/>
                <a:gd name="T21" fmla="*/ 50 h 63"/>
                <a:gd name="T22" fmla="*/ 33 w 63"/>
                <a:gd name="T23" fmla="*/ 63 h 63"/>
                <a:gd name="T24" fmla="*/ 33 w 63"/>
                <a:gd name="T25" fmla="*/ 59 h 63"/>
                <a:gd name="T26" fmla="*/ 33 w 63"/>
                <a:gd name="T27" fmla="*/ 46 h 63"/>
                <a:gd name="T28" fmla="*/ 20 w 63"/>
                <a:gd name="T29" fmla="*/ 47 h 63"/>
                <a:gd name="T30" fmla="*/ 29 w 63"/>
                <a:gd name="T31" fmla="*/ 46 h 63"/>
                <a:gd name="T32" fmla="*/ 46 w 63"/>
                <a:gd name="T33" fmla="*/ 48 h 63"/>
                <a:gd name="T34" fmla="*/ 52 w 63"/>
                <a:gd name="T35" fmla="*/ 50 h 63"/>
                <a:gd name="T36" fmla="*/ 11 w 63"/>
                <a:gd name="T37" fmla="*/ 50 h 63"/>
                <a:gd name="T38" fmla="*/ 16 w 63"/>
                <a:gd name="T39" fmla="*/ 48 h 63"/>
                <a:gd name="T40" fmla="*/ 47 w 63"/>
                <a:gd name="T41" fmla="*/ 44 h 63"/>
                <a:gd name="T42" fmla="*/ 59 w 63"/>
                <a:gd name="T43" fmla="*/ 34 h 63"/>
                <a:gd name="T44" fmla="*/ 47 w 63"/>
                <a:gd name="T45" fmla="*/ 44 h 63"/>
                <a:gd name="T46" fmla="*/ 8 w 63"/>
                <a:gd name="T47" fmla="*/ 47 h 63"/>
                <a:gd name="T48" fmla="*/ 14 w 63"/>
                <a:gd name="T49" fmla="*/ 34 h 63"/>
                <a:gd name="T50" fmla="*/ 33 w 63"/>
                <a:gd name="T51" fmla="*/ 42 h 63"/>
                <a:gd name="T52" fmla="*/ 45 w 63"/>
                <a:gd name="T53" fmla="*/ 34 h 63"/>
                <a:gd name="T54" fmla="*/ 33 w 63"/>
                <a:gd name="T55" fmla="*/ 42 h 63"/>
                <a:gd name="T56" fmla="*/ 19 w 63"/>
                <a:gd name="T57" fmla="*/ 43 h 63"/>
                <a:gd name="T58" fmla="*/ 29 w 63"/>
                <a:gd name="T59" fmla="*/ 34 h 63"/>
                <a:gd name="T60" fmla="*/ 59 w 63"/>
                <a:gd name="T61" fmla="*/ 30 h 63"/>
                <a:gd name="T62" fmla="*/ 47 w 63"/>
                <a:gd name="T63" fmla="*/ 19 h 63"/>
                <a:gd name="T64" fmla="*/ 59 w 63"/>
                <a:gd name="T65" fmla="*/ 30 h 63"/>
                <a:gd name="T66" fmla="*/ 43 w 63"/>
                <a:gd name="T67" fmla="*/ 20 h 63"/>
                <a:gd name="T68" fmla="*/ 33 w 63"/>
                <a:gd name="T69" fmla="*/ 30 h 63"/>
                <a:gd name="T70" fmla="*/ 29 w 63"/>
                <a:gd name="T71" fmla="*/ 30 h 63"/>
                <a:gd name="T72" fmla="*/ 19 w 63"/>
                <a:gd name="T73" fmla="*/ 20 h 63"/>
                <a:gd name="T74" fmla="*/ 29 w 63"/>
                <a:gd name="T75" fmla="*/ 30 h 63"/>
                <a:gd name="T76" fmla="*/ 15 w 63"/>
                <a:gd name="T77" fmla="*/ 19 h 63"/>
                <a:gd name="T78" fmla="*/ 4 w 63"/>
                <a:gd name="T79" fmla="*/ 30 h 63"/>
                <a:gd name="T80" fmla="*/ 33 w 63"/>
                <a:gd name="T81" fmla="*/ 17 h 63"/>
                <a:gd name="T82" fmla="*/ 33 w 63"/>
                <a:gd name="T83" fmla="*/ 4 h 63"/>
                <a:gd name="T84" fmla="*/ 20 w 63"/>
                <a:gd name="T85" fmla="*/ 16 h 63"/>
                <a:gd name="T86" fmla="*/ 29 w 63"/>
                <a:gd name="T87" fmla="*/ 4 h 63"/>
                <a:gd name="T88" fmla="*/ 41 w 63"/>
                <a:gd name="T89" fmla="*/ 6 h 63"/>
                <a:gd name="T90" fmla="*/ 51 w 63"/>
                <a:gd name="T91" fmla="*/ 13 h 63"/>
                <a:gd name="T92" fmla="*/ 11 w 63"/>
                <a:gd name="T93" fmla="*/ 13 h 63"/>
                <a:gd name="T94" fmla="*/ 21 w 63"/>
                <a:gd name="T95" fmla="*/ 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 h="63">
                  <a:moveTo>
                    <a:pt x="31" y="63"/>
                  </a:moveTo>
                  <a:cubicBezTo>
                    <a:pt x="31" y="63"/>
                    <a:pt x="30" y="63"/>
                    <a:pt x="30" y="63"/>
                  </a:cubicBezTo>
                  <a:cubicBezTo>
                    <a:pt x="21" y="63"/>
                    <a:pt x="13" y="59"/>
                    <a:pt x="7" y="52"/>
                  </a:cubicBezTo>
                  <a:cubicBezTo>
                    <a:pt x="7" y="51"/>
                    <a:pt x="6" y="51"/>
                    <a:pt x="5" y="50"/>
                  </a:cubicBezTo>
                  <a:cubicBezTo>
                    <a:pt x="2" y="45"/>
                    <a:pt x="0" y="39"/>
                    <a:pt x="0" y="33"/>
                  </a:cubicBezTo>
                  <a:cubicBezTo>
                    <a:pt x="0" y="33"/>
                    <a:pt x="0" y="32"/>
                    <a:pt x="0" y="32"/>
                  </a:cubicBezTo>
                  <a:cubicBezTo>
                    <a:pt x="0" y="31"/>
                    <a:pt x="0" y="31"/>
                    <a:pt x="0" y="30"/>
                  </a:cubicBezTo>
                  <a:cubicBezTo>
                    <a:pt x="0" y="24"/>
                    <a:pt x="2" y="18"/>
                    <a:pt x="6" y="13"/>
                  </a:cubicBezTo>
                  <a:cubicBezTo>
                    <a:pt x="6" y="13"/>
                    <a:pt x="7" y="12"/>
                    <a:pt x="8" y="11"/>
                  </a:cubicBezTo>
                  <a:cubicBezTo>
                    <a:pt x="13" y="5"/>
                    <a:pt x="21" y="1"/>
                    <a:pt x="30" y="0"/>
                  </a:cubicBezTo>
                  <a:cubicBezTo>
                    <a:pt x="30" y="0"/>
                    <a:pt x="30" y="0"/>
                    <a:pt x="30" y="0"/>
                  </a:cubicBezTo>
                  <a:cubicBezTo>
                    <a:pt x="30" y="0"/>
                    <a:pt x="30" y="0"/>
                    <a:pt x="30" y="0"/>
                  </a:cubicBezTo>
                  <a:cubicBezTo>
                    <a:pt x="30" y="0"/>
                    <a:pt x="31" y="0"/>
                    <a:pt x="31" y="0"/>
                  </a:cubicBezTo>
                  <a:cubicBezTo>
                    <a:pt x="32" y="0"/>
                    <a:pt x="32" y="0"/>
                    <a:pt x="32" y="0"/>
                  </a:cubicBezTo>
                  <a:cubicBezTo>
                    <a:pt x="32" y="0"/>
                    <a:pt x="32" y="0"/>
                    <a:pt x="32" y="0"/>
                  </a:cubicBezTo>
                  <a:cubicBezTo>
                    <a:pt x="33" y="0"/>
                    <a:pt x="33" y="0"/>
                    <a:pt x="33" y="0"/>
                  </a:cubicBezTo>
                  <a:cubicBezTo>
                    <a:pt x="41" y="1"/>
                    <a:pt x="49" y="5"/>
                    <a:pt x="55" y="11"/>
                  </a:cubicBezTo>
                  <a:cubicBezTo>
                    <a:pt x="55" y="12"/>
                    <a:pt x="56" y="13"/>
                    <a:pt x="57" y="13"/>
                  </a:cubicBezTo>
                  <a:cubicBezTo>
                    <a:pt x="60" y="18"/>
                    <a:pt x="62" y="24"/>
                    <a:pt x="63" y="30"/>
                  </a:cubicBezTo>
                  <a:cubicBezTo>
                    <a:pt x="63" y="31"/>
                    <a:pt x="63" y="31"/>
                    <a:pt x="63" y="32"/>
                  </a:cubicBezTo>
                  <a:cubicBezTo>
                    <a:pt x="63" y="32"/>
                    <a:pt x="63" y="33"/>
                    <a:pt x="63" y="33"/>
                  </a:cubicBezTo>
                  <a:cubicBezTo>
                    <a:pt x="62" y="39"/>
                    <a:pt x="60" y="45"/>
                    <a:pt x="57" y="50"/>
                  </a:cubicBezTo>
                  <a:cubicBezTo>
                    <a:pt x="56" y="51"/>
                    <a:pt x="56" y="51"/>
                    <a:pt x="55" y="52"/>
                  </a:cubicBezTo>
                  <a:cubicBezTo>
                    <a:pt x="49" y="59"/>
                    <a:pt x="41" y="63"/>
                    <a:pt x="33" y="63"/>
                  </a:cubicBezTo>
                  <a:cubicBezTo>
                    <a:pt x="32" y="63"/>
                    <a:pt x="32" y="63"/>
                    <a:pt x="31" y="63"/>
                  </a:cubicBezTo>
                  <a:close/>
                  <a:moveTo>
                    <a:pt x="33" y="59"/>
                  </a:moveTo>
                  <a:cubicBezTo>
                    <a:pt x="37" y="58"/>
                    <a:pt x="40" y="53"/>
                    <a:pt x="42" y="47"/>
                  </a:cubicBezTo>
                  <a:cubicBezTo>
                    <a:pt x="39" y="46"/>
                    <a:pt x="36" y="46"/>
                    <a:pt x="33" y="46"/>
                  </a:cubicBezTo>
                  <a:lnTo>
                    <a:pt x="33" y="59"/>
                  </a:lnTo>
                  <a:close/>
                  <a:moveTo>
                    <a:pt x="20" y="47"/>
                  </a:moveTo>
                  <a:cubicBezTo>
                    <a:pt x="22" y="53"/>
                    <a:pt x="26" y="58"/>
                    <a:pt x="29" y="59"/>
                  </a:cubicBezTo>
                  <a:cubicBezTo>
                    <a:pt x="29" y="46"/>
                    <a:pt x="29" y="46"/>
                    <a:pt x="29" y="46"/>
                  </a:cubicBezTo>
                  <a:cubicBezTo>
                    <a:pt x="26" y="46"/>
                    <a:pt x="23" y="46"/>
                    <a:pt x="20" y="47"/>
                  </a:cubicBezTo>
                  <a:close/>
                  <a:moveTo>
                    <a:pt x="46" y="48"/>
                  </a:moveTo>
                  <a:cubicBezTo>
                    <a:pt x="45" y="52"/>
                    <a:pt x="43" y="55"/>
                    <a:pt x="41" y="57"/>
                  </a:cubicBezTo>
                  <a:cubicBezTo>
                    <a:pt x="45" y="56"/>
                    <a:pt x="49" y="53"/>
                    <a:pt x="52" y="50"/>
                  </a:cubicBezTo>
                  <a:cubicBezTo>
                    <a:pt x="50" y="49"/>
                    <a:pt x="48" y="49"/>
                    <a:pt x="46" y="48"/>
                  </a:cubicBezTo>
                  <a:close/>
                  <a:moveTo>
                    <a:pt x="11" y="50"/>
                  </a:moveTo>
                  <a:cubicBezTo>
                    <a:pt x="14" y="53"/>
                    <a:pt x="17" y="56"/>
                    <a:pt x="21" y="57"/>
                  </a:cubicBezTo>
                  <a:cubicBezTo>
                    <a:pt x="19" y="55"/>
                    <a:pt x="17" y="52"/>
                    <a:pt x="16" y="48"/>
                  </a:cubicBezTo>
                  <a:cubicBezTo>
                    <a:pt x="14" y="49"/>
                    <a:pt x="12" y="49"/>
                    <a:pt x="11" y="50"/>
                  </a:cubicBezTo>
                  <a:close/>
                  <a:moveTo>
                    <a:pt x="47" y="44"/>
                  </a:moveTo>
                  <a:cubicBezTo>
                    <a:pt x="50" y="45"/>
                    <a:pt x="52" y="46"/>
                    <a:pt x="54" y="47"/>
                  </a:cubicBezTo>
                  <a:cubicBezTo>
                    <a:pt x="57" y="43"/>
                    <a:pt x="58" y="38"/>
                    <a:pt x="59" y="34"/>
                  </a:cubicBezTo>
                  <a:cubicBezTo>
                    <a:pt x="49" y="34"/>
                    <a:pt x="49" y="34"/>
                    <a:pt x="49" y="34"/>
                  </a:cubicBezTo>
                  <a:cubicBezTo>
                    <a:pt x="49" y="37"/>
                    <a:pt x="48" y="41"/>
                    <a:pt x="47" y="44"/>
                  </a:cubicBezTo>
                  <a:close/>
                  <a:moveTo>
                    <a:pt x="4" y="34"/>
                  </a:moveTo>
                  <a:cubicBezTo>
                    <a:pt x="4" y="38"/>
                    <a:pt x="6" y="43"/>
                    <a:pt x="8" y="47"/>
                  </a:cubicBezTo>
                  <a:cubicBezTo>
                    <a:pt x="10" y="46"/>
                    <a:pt x="13" y="45"/>
                    <a:pt x="15" y="44"/>
                  </a:cubicBezTo>
                  <a:cubicBezTo>
                    <a:pt x="14" y="41"/>
                    <a:pt x="14" y="37"/>
                    <a:pt x="14" y="34"/>
                  </a:cubicBezTo>
                  <a:lnTo>
                    <a:pt x="4" y="34"/>
                  </a:lnTo>
                  <a:close/>
                  <a:moveTo>
                    <a:pt x="33" y="42"/>
                  </a:moveTo>
                  <a:cubicBezTo>
                    <a:pt x="37" y="42"/>
                    <a:pt x="40" y="42"/>
                    <a:pt x="44" y="43"/>
                  </a:cubicBezTo>
                  <a:cubicBezTo>
                    <a:pt x="44" y="40"/>
                    <a:pt x="45" y="37"/>
                    <a:pt x="45" y="34"/>
                  </a:cubicBezTo>
                  <a:cubicBezTo>
                    <a:pt x="33" y="34"/>
                    <a:pt x="33" y="34"/>
                    <a:pt x="33" y="34"/>
                  </a:cubicBezTo>
                  <a:lnTo>
                    <a:pt x="33" y="42"/>
                  </a:lnTo>
                  <a:close/>
                  <a:moveTo>
                    <a:pt x="18" y="34"/>
                  </a:moveTo>
                  <a:cubicBezTo>
                    <a:pt x="18" y="37"/>
                    <a:pt x="18" y="40"/>
                    <a:pt x="19" y="43"/>
                  </a:cubicBezTo>
                  <a:cubicBezTo>
                    <a:pt x="22" y="42"/>
                    <a:pt x="26" y="42"/>
                    <a:pt x="29" y="42"/>
                  </a:cubicBezTo>
                  <a:cubicBezTo>
                    <a:pt x="29" y="34"/>
                    <a:pt x="29" y="34"/>
                    <a:pt x="29" y="34"/>
                  </a:cubicBezTo>
                  <a:lnTo>
                    <a:pt x="18" y="34"/>
                  </a:lnTo>
                  <a:close/>
                  <a:moveTo>
                    <a:pt x="59" y="30"/>
                  </a:moveTo>
                  <a:cubicBezTo>
                    <a:pt x="58" y="25"/>
                    <a:pt x="57" y="20"/>
                    <a:pt x="54" y="16"/>
                  </a:cubicBezTo>
                  <a:cubicBezTo>
                    <a:pt x="52" y="17"/>
                    <a:pt x="50" y="18"/>
                    <a:pt x="47" y="19"/>
                  </a:cubicBezTo>
                  <a:cubicBezTo>
                    <a:pt x="48" y="22"/>
                    <a:pt x="49" y="26"/>
                    <a:pt x="49" y="30"/>
                  </a:cubicBezTo>
                  <a:lnTo>
                    <a:pt x="59" y="30"/>
                  </a:lnTo>
                  <a:close/>
                  <a:moveTo>
                    <a:pt x="45" y="30"/>
                  </a:moveTo>
                  <a:cubicBezTo>
                    <a:pt x="45" y="26"/>
                    <a:pt x="44" y="23"/>
                    <a:pt x="43" y="20"/>
                  </a:cubicBezTo>
                  <a:cubicBezTo>
                    <a:pt x="40" y="21"/>
                    <a:pt x="37" y="21"/>
                    <a:pt x="33" y="21"/>
                  </a:cubicBezTo>
                  <a:cubicBezTo>
                    <a:pt x="33" y="30"/>
                    <a:pt x="33" y="30"/>
                    <a:pt x="33" y="30"/>
                  </a:cubicBezTo>
                  <a:lnTo>
                    <a:pt x="45" y="30"/>
                  </a:lnTo>
                  <a:close/>
                  <a:moveTo>
                    <a:pt x="29" y="30"/>
                  </a:moveTo>
                  <a:cubicBezTo>
                    <a:pt x="29" y="21"/>
                    <a:pt x="29" y="21"/>
                    <a:pt x="29" y="21"/>
                  </a:cubicBezTo>
                  <a:cubicBezTo>
                    <a:pt x="26" y="21"/>
                    <a:pt x="22" y="21"/>
                    <a:pt x="19" y="20"/>
                  </a:cubicBezTo>
                  <a:cubicBezTo>
                    <a:pt x="18" y="23"/>
                    <a:pt x="18" y="26"/>
                    <a:pt x="18" y="30"/>
                  </a:cubicBezTo>
                  <a:lnTo>
                    <a:pt x="29" y="30"/>
                  </a:lnTo>
                  <a:close/>
                  <a:moveTo>
                    <a:pt x="14" y="30"/>
                  </a:moveTo>
                  <a:cubicBezTo>
                    <a:pt x="14" y="26"/>
                    <a:pt x="14" y="22"/>
                    <a:pt x="15" y="19"/>
                  </a:cubicBezTo>
                  <a:cubicBezTo>
                    <a:pt x="13" y="18"/>
                    <a:pt x="11" y="17"/>
                    <a:pt x="9" y="16"/>
                  </a:cubicBezTo>
                  <a:cubicBezTo>
                    <a:pt x="6" y="20"/>
                    <a:pt x="4" y="25"/>
                    <a:pt x="4" y="30"/>
                  </a:cubicBezTo>
                  <a:lnTo>
                    <a:pt x="14" y="30"/>
                  </a:lnTo>
                  <a:close/>
                  <a:moveTo>
                    <a:pt x="33" y="17"/>
                  </a:moveTo>
                  <a:cubicBezTo>
                    <a:pt x="36" y="17"/>
                    <a:pt x="39" y="17"/>
                    <a:pt x="42" y="16"/>
                  </a:cubicBezTo>
                  <a:cubicBezTo>
                    <a:pt x="40" y="10"/>
                    <a:pt x="37" y="5"/>
                    <a:pt x="33" y="4"/>
                  </a:cubicBezTo>
                  <a:lnTo>
                    <a:pt x="33" y="17"/>
                  </a:lnTo>
                  <a:close/>
                  <a:moveTo>
                    <a:pt x="20" y="16"/>
                  </a:moveTo>
                  <a:cubicBezTo>
                    <a:pt x="23" y="17"/>
                    <a:pt x="26" y="17"/>
                    <a:pt x="29" y="17"/>
                  </a:cubicBezTo>
                  <a:cubicBezTo>
                    <a:pt x="29" y="4"/>
                    <a:pt x="29" y="4"/>
                    <a:pt x="29" y="4"/>
                  </a:cubicBezTo>
                  <a:cubicBezTo>
                    <a:pt x="26" y="5"/>
                    <a:pt x="22" y="10"/>
                    <a:pt x="20" y="16"/>
                  </a:cubicBezTo>
                  <a:close/>
                  <a:moveTo>
                    <a:pt x="41" y="6"/>
                  </a:moveTo>
                  <a:cubicBezTo>
                    <a:pt x="43" y="8"/>
                    <a:pt x="45" y="12"/>
                    <a:pt x="46" y="15"/>
                  </a:cubicBezTo>
                  <a:cubicBezTo>
                    <a:pt x="48" y="14"/>
                    <a:pt x="50" y="14"/>
                    <a:pt x="51" y="13"/>
                  </a:cubicBezTo>
                  <a:cubicBezTo>
                    <a:pt x="49" y="10"/>
                    <a:pt x="45" y="8"/>
                    <a:pt x="41" y="6"/>
                  </a:cubicBezTo>
                  <a:close/>
                  <a:moveTo>
                    <a:pt x="11" y="13"/>
                  </a:moveTo>
                  <a:cubicBezTo>
                    <a:pt x="13" y="14"/>
                    <a:pt x="14" y="14"/>
                    <a:pt x="16" y="15"/>
                  </a:cubicBezTo>
                  <a:cubicBezTo>
                    <a:pt x="17" y="12"/>
                    <a:pt x="19" y="8"/>
                    <a:pt x="21" y="6"/>
                  </a:cubicBezTo>
                  <a:cubicBezTo>
                    <a:pt x="17" y="8"/>
                    <a:pt x="14" y="10"/>
                    <a:pt x="11" y="1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46" name="Freeform 201">
              <a:extLst>
                <a:ext uri="{FF2B5EF4-FFF2-40B4-BE49-F238E27FC236}">
                  <a16:creationId xmlns:a16="http://schemas.microsoft.com/office/drawing/2014/main" id="{696C9160-C99F-494F-845F-4F36158E6AD3}"/>
                </a:ext>
              </a:extLst>
            </p:cNvPr>
            <p:cNvSpPr>
              <a:spLocks noEditPoints="1"/>
            </p:cNvSpPr>
            <p:nvPr/>
          </p:nvSpPr>
          <p:spPr bwMode="auto">
            <a:xfrm>
              <a:off x="7919187" y="4282820"/>
              <a:ext cx="197644" cy="202406"/>
            </a:xfrm>
            <a:custGeom>
              <a:avLst/>
              <a:gdLst>
                <a:gd name="T0" fmla="*/ 6 w 64"/>
                <a:gd name="T1" fmla="*/ 13 h 65"/>
                <a:gd name="T2" fmla="*/ 6 w 64"/>
                <a:gd name="T3" fmla="*/ 8 h 65"/>
                <a:gd name="T4" fmla="*/ 0 w 64"/>
                <a:gd name="T5" fmla="*/ 39 h 65"/>
                <a:gd name="T6" fmla="*/ 13 w 64"/>
                <a:gd name="T7" fmla="*/ 34 h 65"/>
                <a:gd name="T8" fmla="*/ 0 w 64"/>
                <a:gd name="T9" fmla="*/ 45 h 65"/>
                <a:gd name="T10" fmla="*/ 13 w 64"/>
                <a:gd name="T11" fmla="*/ 49 h 65"/>
                <a:gd name="T12" fmla="*/ 6 w 64"/>
                <a:gd name="T13" fmla="*/ 54 h 65"/>
                <a:gd name="T14" fmla="*/ 6 w 64"/>
                <a:gd name="T15" fmla="*/ 58 h 65"/>
                <a:gd name="T16" fmla="*/ 6 w 64"/>
                <a:gd name="T17" fmla="*/ 54 h 65"/>
                <a:gd name="T18" fmla="*/ 6 w 64"/>
                <a:gd name="T19" fmla="*/ 27 h 65"/>
                <a:gd name="T20" fmla="*/ 6 w 64"/>
                <a:gd name="T21" fmla="*/ 31 h 65"/>
                <a:gd name="T22" fmla="*/ 6 w 64"/>
                <a:gd name="T23" fmla="*/ 27 h 65"/>
                <a:gd name="T24" fmla="*/ 6 w 64"/>
                <a:gd name="T25" fmla="*/ 20 h 65"/>
                <a:gd name="T26" fmla="*/ 6 w 64"/>
                <a:gd name="T27" fmla="*/ 16 h 65"/>
                <a:gd name="T28" fmla="*/ 51 w 64"/>
                <a:gd name="T29" fmla="*/ 22 h 65"/>
                <a:gd name="T30" fmla="*/ 64 w 64"/>
                <a:gd name="T31" fmla="*/ 17 h 65"/>
                <a:gd name="T32" fmla="*/ 51 w 64"/>
                <a:gd name="T33" fmla="*/ 34 h 65"/>
                <a:gd name="T34" fmla="*/ 64 w 64"/>
                <a:gd name="T35" fmla="*/ 39 h 65"/>
                <a:gd name="T36" fmla="*/ 57 w 64"/>
                <a:gd name="T37" fmla="*/ 25 h 65"/>
                <a:gd name="T38" fmla="*/ 57 w 64"/>
                <a:gd name="T39" fmla="*/ 30 h 65"/>
                <a:gd name="T40" fmla="*/ 57 w 64"/>
                <a:gd name="T41" fmla="*/ 25 h 65"/>
                <a:gd name="T42" fmla="*/ 47 w 64"/>
                <a:gd name="T43" fmla="*/ 63 h 65"/>
                <a:gd name="T44" fmla="*/ 17 w 64"/>
                <a:gd name="T45" fmla="*/ 3 h 65"/>
                <a:gd name="T46" fmla="*/ 28 w 64"/>
                <a:gd name="T47" fmla="*/ 16 h 65"/>
                <a:gd name="T48" fmla="*/ 25 w 64"/>
                <a:gd name="T49" fmla="*/ 13 h 65"/>
                <a:gd name="T50" fmla="*/ 23 w 64"/>
                <a:gd name="T51" fmla="*/ 13 h 65"/>
                <a:gd name="T52" fmla="*/ 23 w 64"/>
                <a:gd name="T53" fmla="*/ 37 h 65"/>
                <a:gd name="T54" fmla="*/ 25 w 64"/>
                <a:gd name="T55" fmla="*/ 39 h 65"/>
                <a:gd name="T56" fmla="*/ 28 w 64"/>
                <a:gd name="T57" fmla="*/ 37 h 65"/>
                <a:gd name="T58" fmla="*/ 23 w 64"/>
                <a:gd name="T59" fmla="*/ 33 h 65"/>
                <a:gd name="T60" fmla="*/ 28 w 64"/>
                <a:gd name="T61" fmla="*/ 32 h 65"/>
                <a:gd name="T62" fmla="*/ 28 w 64"/>
                <a:gd name="T63" fmla="*/ 28 h 65"/>
                <a:gd name="T64" fmla="*/ 23 w 64"/>
                <a:gd name="T65" fmla="*/ 28 h 65"/>
                <a:gd name="T66" fmla="*/ 29 w 64"/>
                <a:gd name="T67" fmla="*/ 22 h 65"/>
                <a:gd name="T68" fmla="*/ 26 w 64"/>
                <a:gd name="T69" fmla="*/ 23 h 65"/>
                <a:gd name="T70" fmla="*/ 23 w 64"/>
                <a:gd name="T71" fmla="*/ 23 h 65"/>
                <a:gd name="T72" fmla="*/ 29 w 64"/>
                <a:gd name="T73" fmla="*/ 23 h 65"/>
                <a:gd name="T74" fmla="*/ 23 w 64"/>
                <a:gd name="T75" fmla="*/ 17 h 65"/>
                <a:gd name="T76" fmla="*/ 26 w 64"/>
                <a:gd name="T77" fmla="*/ 20 h 65"/>
                <a:gd name="T78" fmla="*/ 28 w 64"/>
                <a:gd name="T79" fmla="*/ 18 h 65"/>
                <a:gd name="T80" fmla="*/ 36 w 64"/>
                <a:gd name="T81" fmla="*/ 52 h 65"/>
                <a:gd name="T82" fmla="*/ 43 w 64"/>
                <a:gd name="T83" fmla="*/ 59 h 65"/>
                <a:gd name="T84" fmla="*/ 51 w 64"/>
                <a:gd name="T85" fmla="*/ 58 h 65"/>
                <a:gd name="T86" fmla="*/ 64 w 64"/>
                <a:gd name="T87" fmla="*/ 54 h 65"/>
                <a:gd name="T88" fmla="*/ 50 w 64"/>
                <a:gd name="T89" fmla="*/ 2 h 65"/>
                <a:gd name="T90" fmla="*/ 14 w 64"/>
                <a:gd name="T91" fmla="*/ 63 h 65"/>
                <a:gd name="T92" fmla="*/ 49 w 64"/>
                <a:gd name="T93" fmla="*/ 3 h 65"/>
                <a:gd name="T94" fmla="*/ 15 w 64"/>
                <a:gd name="T95" fmla="*/ 62 h 65"/>
                <a:gd name="T96" fmla="*/ 49 w 64"/>
                <a:gd name="T97" fmla="*/ 3 h 65"/>
                <a:gd name="T98" fmla="*/ 57 w 64"/>
                <a:gd name="T99" fmla="*/ 49 h 65"/>
                <a:gd name="T100" fmla="*/ 57 w 64"/>
                <a:gd name="T101" fmla="*/ 45 h 65"/>
                <a:gd name="T102" fmla="*/ 51 w 64"/>
                <a:gd name="T103" fmla="*/ 7 h 65"/>
                <a:gd name="T104" fmla="*/ 64 w 64"/>
                <a:gd name="T105"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 h="65">
                  <a:moveTo>
                    <a:pt x="6" y="7"/>
                  </a:moveTo>
                  <a:cubicBezTo>
                    <a:pt x="13" y="7"/>
                    <a:pt x="13" y="7"/>
                    <a:pt x="13" y="7"/>
                  </a:cubicBezTo>
                  <a:cubicBezTo>
                    <a:pt x="13" y="13"/>
                    <a:pt x="13" y="13"/>
                    <a:pt x="13" y="13"/>
                  </a:cubicBezTo>
                  <a:cubicBezTo>
                    <a:pt x="6" y="13"/>
                    <a:pt x="6" y="13"/>
                    <a:pt x="6" y="13"/>
                  </a:cubicBezTo>
                  <a:cubicBezTo>
                    <a:pt x="6" y="11"/>
                    <a:pt x="6" y="11"/>
                    <a:pt x="6" y="11"/>
                  </a:cubicBezTo>
                  <a:cubicBezTo>
                    <a:pt x="0" y="11"/>
                    <a:pt x="0" y="11"/>
                    <a:pt x="0" y="11"/>
                  </a:cubicBezTo>
                  <a:cubicBezTo>
                    <a:pt x="0" y="8"/>
                    <a:pt x="0" y="8"/>
                    <a:pt x="0" y="8"/>
                  </a:cubicBezTo>
                  <a:cubicBezTo>
                    <a:pt x="6" y="8"/>
                    <a:pt x="6" y="8"/>
                    <a:pt x="6" y="8"/>
                  </a:cubicBezTo>
                  <a:lnTo>
                    <a:pt x="6" y="7"/>
                  </a:lnTo>
                  <a:close/>
                  <a:moveTo>
                    <a:pt x="6" y="36"/>
                  </a:moveTo>
                  <a:cubicBezTo>
                    <a:pt x="0" y="36"/>
                    <a:pt x="0" y="36"/>
                    <a:pt x="0" y="36"/>
                  </a:cubicBezTo>
                  <a:cubicBezTo>
                    <a:pt x="0" y="39"/>
                    <a:pt x="0" y="39"/>
                    <a:pt x="0" y="39"/>
                  </a:cubicBezTo>
                  <a:cubicBezTo>
                    <a:pt x="6" y="39"/>
                    <a:pt x="6" y="39"/>
                    <a:pt x="6" y="39"/>
                  </a:cubicBezTo>
                  <a:cubicBezTo>
                    <a:pt x="6" y="40"/>
                    <a:pt x="6" y="40"/>
                    <a:pt x="6" y="40"/>
                  </a:cubicBezTo>
                  <a:cubicBezTo>
                    <a:pt x="13" y="40"/>
                    <a:pt x="13" y="40"/>
                    <a:pt x="13" y="40"/>
                  </a:cubicBezTo>
                  <a:cubicBezTo>
                    <a:pt x="13" y="34"/>
                    <a:pt x="13" y="34"/>
                    <a:pt x="13" y="34"/>
                  </a:cubicBezTo>
                  <a:cubicBezTo>
                    <a:pt x="6" y="34"/>
                    <a:pt x="6" y="34"/>
                    <a:pt x="6" y="34"/>
                  </a:cubicBezTo>
                  <a:lnTo>
                    <a:pt x="6" y="36"/>
                  </a:lnTo>
                  <a:close/>
                  <a:moveTo>
                    <a:pt x="6" y="45"/>
                  </a:moveTo>
                  <a:cubicBezTo>
                    <a:pt x="0" y="45"/>
                    <a:pt x="0" y="45"/>
                    <a:pt x="0" y="45"/>
                  </a:cubicBezTo>
                  <a:cubicBezTo>
                    <a:pt x="0" y="48"/>
                    <a:pt x="0" y="48"/>
                    <a:pt x="0" y="48"/>
                  </a:cubicBezTo>
                  <a:cubicBezTo>
                    <a:pt x="6" y="48"/>
                    <a:pt x="6" y="48"/>
                    <a:pt x="6" y="48"/>
                  </a:cubicBezTo>
                  <a:cubicBezTo>
                    <a:pt x="6" y="49"/>
                    <a:pt x="6" y="49"/>
                    <a:pt x="6" y="49"/>
                  </a:cubicBezTo>
                  <a:cubicBezTo>
                    <a:pt x="13" y="49"/>
                    <a:pt x="13" y="49"/>
                    <a:pt x="13" y="49"/>
                  </a:cubicBezTo>
                  <a:cubicBezTo>
                    <a:pt x="13" y="43"/>
                    <a:pt x="13" y="43"/>
                    <a:pt x="13" y="43"/>
                  </a:cubicBezTo>
                  <a:cubicBezTo>
                    <a:pt x="6" y="43"/>
                    <a:pt x="6" y="43"/>
                    <a:pt x="6" y="43"/>
                  </a:cubicBezTo>
                  <a:lnTo>
                    <a:pt x="6" y="45"/>
                  </a:lnTo>
                  <a:close/>
                  <a:moveTo>
                    <a:pt x="6" y="54"/>
                  </a:moveTo>
                  <a:cubicBezTo>
                    <a:pt x="0" y="54"/>
                    <a:pt x="0" y="54"/>
                    <a:pt x="0" y="54"/>
                  </a:cubicBezTo>
                  <a:cubicBezTo>
                    <a:pt x="0" y="57"/>
                    <a:pt x="0" y="57"/>
                    <a:pt x="0" y="57"/>
                  </a:cubicBezTo>
                  <a:cubicBezTo>
                    <a:pt x="6" y="57"/>
                    <a:pt x="6" y="57"/>
                    <a:pt x="6" y="57"/>
                  </a:cubicBezTo>
                  <a:cubicBezTo>
                    <a:pt x="6" y="58"/>
                    <a:pt x="6" y="58"/>
                    <a:pt x="6" y="58"/>
                  </a:cubicBezTo>
                  <a:cubicBezTo>
                    <a:pt x="13" y="58"/>
                    <a:pt x="13" y="58"/>
                    <a:pt x="13" y="58"/>
                  </a:cubicBezTo>
                  <a:cubicBezTo>
                    <a:pt x="13" y="53"/>
                    <a:pt x="13" y="53"/>
                    <a:pt x="13" y="53"/>
                  </a:cubicBezTo>
                  <a:cubicBezTo>
                    <a:pt x="6" y="53"/>
                    <a:pt x="6" y="53"/>
                    <a:pt x="6" y="53"/>
                  </a:cubicBezTo>
                  <a:lnTo>
                    <a:pt x="6" y="54"/>
                  </a:lnTo>
                  <a:close/>
                  <a:moveTo>
                    <a:pt x="24" y="33"/>
                  </a:moveTo>
                  <a:cubicBezTo>
                    <a:pt x="24" y="34"/>
                    <a:pt x="28" y="34"/>
                    <a:pt x="28" y="33"/>
                  </a:cubicBezTo>
                  <a:cubicBezTo>
                    <a:pt x="28" y="31"/>
                    <a:pt x="24" y="31"/>
                    <a:pt x="24" y="33"/>
                  </a:cubicBezTo>
                  <a:close/>
                  <a:moveTo>
                    <a:pt x="6" y="27"/>
                  </a:moveTo>
                  <a:cubicBezTo>
                    <a:pt x="0" y="27"/>
                    <a:pt x="0" y="27"/>
                    <a:pt x="0" y="27"/>
                  </a:cubicBezTo>
                  <a:cubicBezTo>
                    <a:pt x="0" y="30"/>
                    <a:pt x="0" y="30"/>
                    <a:pt x="0" y="30"/>
                  </a:cubicBezTo>
                  <a:cubicBezTo>
                    <a:pt x="6" y="30"/>
                    <a:pt x="6" y="30"/>
                    <a:pt x="6" y="30"/>
                  </a:cubicBezTo>
                  <a:cubicBezTo>
                    <a:pt x="6" y="31"/>
                    <a:pt x="6" y="31"/>
                    <a:pt x="6" y="31"/>
                  </a:cubicBezTo>
                  <a:cubicBezTo>
                    <a:pt x="13" y="31"/>
                    <a:pt x="13" y="31"/>
                    <a:pt x="13" y="31"/>
                  </a:cubicBezTo>
                  <a:cubicBezTo>
                    <a:pt x="13" y="25"/>
                    <a:pt x="13" y="25"/>
                    <a:pt x="13" y="25"/>
                  </a:cubicBezTo>
                  <a:cubicBezTo>
                    <a:pt x="6" y="25"/>
                    <a:pt x="6" y="25"/>
                    <a:pt x="6" y="25"/>
                  </a:cubicBezTo>
                  <a:lnTo>
                    <a:pt x="6" y="27"/>
                  </a:lnTo>
                  <a:close/>
                  <a:moveTo>
                    <a:pt x="6" y="17"/>
                  </a:moveTo>
                  <a:cubicBezTo>
                    <a:pt x="0" y="17"/>
                    <a:pt x="0" y="17"/>
                    <a:pt x="0" y="17"/>
                  </a:cubicBezTo>
                  <a:cubicBezTo>
                    <a:pt x="0" y="20"/>
                    <a:pt x="0" y="20"/>
                    <a:pt x="0" y="20"/>
                  </a:cubicBezTo>
                  <a:cubicBezTo>
                    <a:pt x="6" y="20"/>
                    <a:pt x="6" y="20"/>
                    <a:pt x="6" y="20"/>
                  </a:cubicBezTo>
                  <a:cubicBezTo>
                    <a:pt x="6" y="22"/>
                    <a:pt x="6" y="22"/>
                    <a:pt x="6" y="22"/>
                  </a:cubicBezTo>
                  <a:cubicBezTo>
                    <a:pt x="13" y="22"/>
                    <a:pt x="13" y="22"/>
                    <a:pt x="13" y="22"/>
                  </a:cubicBezTo>
                  <a:cubicBezTo>
                    <a:pt x="13" y="16"/>
                    <a:pt x="13" y="16"/>
                    <a:pt x="13" y="16"/>
                  </a:cubicBezTo>
                  <a:cubicBezTo>
                    <a:pt x="6" y="16"/>
                    <a:pt x="6" y="16"/>
                    <a:pt x="6" y="16"/>
                  </a:cubicBezTo>
                  <a:lnTo>
                    <a:pt x="6" y="17"/>
                  </a:lnTo>
                  <a:close/>
                  <a:moveTo>
                    <a:pt x="57" y="16"/>
                  </a:moveTo>
                  <a:cubicBezTo>
                    <a:pt x="51" y="16"/>
                    <a:pt x="51" y="16"/>
                    <a:pt x="51" y="16"/>
                  </a:cubicBezTo>
                  <a:cubicBezTo>
                    <a:pt x="51" y="22"/>
                    <a:pt x="51" y="22"/>
                    <a:pt x="51" y="22"/>
                  </a:cubicBezTo>
                  <a:cubicBezTo>
                    <a:pt x="57" y="22"/>
                    <a:pt x="57" y="22"/>
                    <a:pt x="57" y="22"/>
                  </a:cubicBezTo>
                  <a:cubicBezTo>
                    <a:pt x="57" y="20"/>
                    <a:pt x="57" y="20"/>
                    <a:pt x="57" y="20"/>
                  </a:cubicBezTo>
                  <a:cubicBezTo>
                    <a:pt x="64" y="20"/>
                    <a:pt x="64" y="20"/>
                    <a:pt x="64" y="20"/>
                  </a:cubicBezTo>
                  <a:cubicBezTo>
                    <a:pt x="64" y="17"/>
                    <a:pt x="64" y="17"/>
                    <a:pt x="64" y="17"/>
                  </a:cubicBezTo>
                  <a:cubicBezTo>
                    <a:pt x="57" y="17"/>
                    <a:pt x="57" y="17"/>
                    <a:pt x="57" y="17"/>
                  </a:cubicBezTo>
                  <a:lnTo>
                    <a:pt x="57" y="16"/>
                  </a:lnTo>
                  <a:close/>
                  <a:moveTo>
                    <a:pt x="57" y="34"/>
                  </a:moveTo>
                  <a:cubicBezTo>
                    <a:pt x="51" y="34"/>
                    <a:pt x="51" y="34"/>
                    <a:pt x="51" y="34"/>
                  </a:cubicBezTo>
                  <a:cubicBezTo>
                    <a:pt x="51" y="40"/>
                    <a:pt x="51" y="40"/>
                    <a:pt x="51" y="40"/>
                  </a:cubicBezTo>
                  <a:cubicBezTo>
                    <a:pt x="57" y="40"/>
                    <a:pt x="57" y="40"/>
                    <a:pt x="57" y="40"/>
                  </a:cubicBezTo>
                  <a:cubicBezTo>
                    <a:pt x="57" y="39"/>
                    <a:pt x="57" y="39"/>
                    <a:pt x="57" y="39"/>
                  </a:cubicBezTo>
                  <a:cubicBezTo>
                    <a:pt x="64" y="39"/>
                    <a:pt x="64" y="39"/>
                    <a:pt x="64" y="39"/>
                  </a:cubicBezTo>
                  <a:cubicBezTo>
                    <a:pt x="64" y="36"/>
                    <a:pt x="64" y="36"/>
                    <a:pt x="64" y="36"/>
                  </a:cubicBezTo>
                  <a:cubicBezTo>
                    <a:pt x="57" y="36"/>
                    <a:pt x="57" y="36"/>
                    <a:pt x="57" y="36"/>
                  </a:cubicBezTo>
                  <a:lnTo>
                    <a:pt x="57" y="34"/>
                  </a:lnTo>
                  <a:close/>
                  <a:moveTo>
                    <a:pt x="57" y="25"/>
                  </a:moveTo>
                  <a:cubicBezTo>
                    <a:pt x="51" y="25"/>
                    <a:pt x="51" y="25"/>
                    <a:pt x="51" y="25"/>
                  </a:cubicBezTo>
                  <a:cubicBezTo>
                    <a:pt x="51" y="31"/>
                    <a:pt x="51" y="31"/>
                    <a:pt x="51" y="31"/>
                  </a:cubicBezTo>
                  <a:cubicBezTo>
                    <a:pt x="57" y="31"/>
                    <a:pt x="57" y="31"/>
                    <a:pt x="57" y="31"/>
                  </a:cubicBezTo>
                  <a:cubicBezTo>
                    <a:pt x="57" y="30"/>
                    <a:pt x="57" y="30"/>
                    <a:pt x="57" y="30"/>
                  </a:cubicBezTo>
                  <a:cubicBezTo>
                    <a:pt x="64" y="30"/>
                    <a:pt x="64" y="30"/>
                    <a:pt x="64" y="30"/>
                  </a:cubicBezTo>
                  <a:cubicBezTo>
                    <a:pt x="64" y="27"/>
                    <a:pt x="64" y="27"/>
                    <a:pt x="64" y="27"/>
                  </a:cubicBezTo>
                  <a:cubicBezTo>
                    <a:pt x="57" y="27"/>
                    <a:pt x="57" y="27"/>
                    <a:pt x="57" y="27"/>
                  </a:cubicBezTo>
                  <a:lnTo>
                    <a:pt x="57" y="25"/>
                  </a:lnTo>
                  <a:close/>
                  <a:moveTo>
                    <a:pt x="47" y="3"/>
                  </a:moveTo>
                  <a:cubicBezTo>
                    <a:pt x="47" y="3"/>
                    <a:pt x="47" y="3"/>
                    <a:pt x="47" y="3"/>
                  </a:cubicBezTo>
                  <a:cubicBezTo>
                    <a:pt x="47" y="62"/>
                    <a:pt x="47" y="62"/>
                    <a:pt x="47" y="62"/>
                  </a:cubicBezTo>
                  <a:cubicBezTo>
                    <a:pt x="47" y="63"/>
                    <a:pt x="47" y="63"/>
                    <a:pt x="47" y="63"/>
                  </a:cubicBezTo>
                  <a:cubicBezTo>
                    <a:pt x="17" y="63"/>
                    <a:pt x="17" y="63"/>
                    <a:pt x="17" y="63"/>
                  </a:cubicBezTo>
                  <a:cubicBezTo>
                    <a:pt x="16" y="62"/>
                    <a:pt x="16" y="62"/>
                    <a:pt x="16" y="62"/>
                  </a:cubicBezTo>
                  <a:cubicBezTo>
                    <a:pt x="16" y="3"/>
                    <a:pt x="16" y="3"/>
                    <a:pt x="16" y="3"/>
                  </a:cubicBezTo>
                  <a:cubicBezTo>
                    <a:pt x="17" y="3"/>
                    <a:pt x="17" y="3"/>
                    <a:pt x="17" y="3"/>
                  </a:cubicBezTo>
                  <a:lnTo>
                    <a:pt x="47" y="3"/>
                  </a:lnTo>
                  <a:close/>
                  <a:moveTo>
                    <a:pt x="23" y="16"/>
                  </a:moveTo>
                  <a:cubicBezTo>
                    <a:pt x="24" y="16"/>
                    <a:pt x="25" y="16"/>
                    <a:pt x="26" y="16"/>
                  </a:cubicBezTo>
                  <a:cubicBezTo>
                    <a:pt x="27" y="16"/>
                    <a:pt x="27" y="16"/>
                    <a:pt x="28" y="16"/>
                  </a:cubicBezTo>
                  <a:cubicBezTo>
                    <a:pt x="28" y="16"/>
                    <a:pt x="28" y="15"/>
                    <a:pt x="28" y="15"/>
                  </a:cubicBezTo>
                  <a:cubicBezTo>
                    <a:pt x="26" y="15"/>
                    <a:pt x="26" y="15"/>
                    <a:pt x="26" y="15"/>
                  </a:cubicBezTo>
                  <a:cubicBezTo>
                    <a:pt x="26" y="15"/>
                    <a:pt x="26" y="14"/>
                    <a:pt x="26" y="14"/>
                  </a:cubicBezTo>
                  <a:cubicBezTo>
                    <a:pt x="26" y="13"/>
                    <a:pt x="25" y="13"/>
                    <a:pt x="25" y="13"/>
                  </a:cubicBezTo>
                  <a:cubicBezTo>
                    <a:pt x="25" y="15"/>
                    <a:pt x="25" y="15"/>
                    <a:pt x="25" y="15"/>
                  </a:cubicBezTo>
                  <a:cubicBezTo>
                    <a:pt x="23" y="15"/>
                    <a:pt x="23" y="15"/>
                    <a:pt x="23" y="15"/>
                  </a:cubicBezTo>
                  <a:cubicBezTo>
                    <a:pt x="23" y="14"/>
                    <a:pt x="23" y="14"/>
                    <a:pt x="23" y="13"/>
                  </a:cubicBezTo>
                  <a:cubicBezTo>
                    <a:pt x="23" y="13"/>
                    <a:pt x="23" y="13"/>
                    <a:pt x="23" y="13"/>
                  </a:cubicBezTo>
                  <a:lnTo>
                    <a:pt x="23" y="16"/>
                  </a:lnTo>
                  <a:close/>
                  <a:moveTo>
                    <a:pt x="28" y="36"/>
                  </a:moveTo>
                  <a:cubicBezTo>
                    <a:pt x="28" y="37"/>
                    <a:pt x="28" y="37"/>
                    <a:pt x="28" y="37"/>
                  </a:cubicBezTo>
                  <a:cubicBezTo>
                    <a:pt x="23" y="37"/>
                    <a:pt x="23" y="37"/>
                    <a:pt x="23" y="37"/>
                  </a:cubicBezTo>
                  <a:cubicBezTo>
                    <a:pt x="23" y="37"/>
                    <a:pt x="24" y="38"/>
                    <a:pt x="24" y="38"/>
                  </a:cubicBezTo>
                  <a:cubicBezTo>
                    <a:pt x="24" y="39"/>
                    <a:pt x="24" y="39"/>
                    <a:pt x="25" y="39"/>
                  </a:cubicBezTo>
                  <a:cubicBezTo>
                    <a:pt x="25" y="39"/>
                    <a:pt x="25" y="39"/>
                    <a:pt x="25" y="39"/>
                  </a:cubicBezTo>
                  <a:cubicBezTo>
                    <a:pt x="25" y="39"/>
                    <a:pt x="25" y="39"/>
                    <a:pt x="25" y="39"/>
                  </a:cubicBezTo>
                  <a:cubicBezTo>
                    <a:pt x="25" y="38"/>
                    <a:pt x="24" y="38"/>
                    <a:pt x="24" y="38"/>
                  </a:cubicBezTo>
                  <a:cubicBezTo>
                    <a:pt x="25" y="38"/>
                    <a:pt x="27" y="38"/>
                    <a:pt x="28" y="38"/>
                  </a:cubicBezTo>
                  <a:cubicBezTo>
                    <a:pt x="28" y="38"/>
                    <a:pt x="27" y="39"/>
                    <a:pt x="28" y="39"/>
                  </a:cubicBezTo>
                  <a:cubicBezTo>
                    <a:pt x="28" y="38"/>
                    <a:pt x="28" y="38"/>
                    <a:pt x="28" y="37"/>
                  </a:cubicBezTo>
                  <a:cubicBezTo>
                    <a:pt x="28" y="36"/>
                    <a:pt x="29" y="36"/>
                    <a:pt x="28" y="36"/>
                  </a:cubicBezTo>
                  <a:close/>
                  <a:moveTo>
                    <a:pt x="28" y="32"/>
                  </a:moveTo>
                  <a:cubicBezTo>
                    <a:pt x="28" y="30"/>
                    <a:pt x="23" y="30"/>
                    <a:pt x="23" y="33"/>
                  </a:cubicBezTo>
                  <a:cubicBezTo>
                    <a:pt x="23" y="33"/>
                    <a:pt x="23" y="33"/>
                    <a:pt x="23" y="33"/>
                  </a:cubicBezTo>
                  <a:cubicBezTo>
                    <a:pt x="23" y="33"/>
                    <a:pt x="23" y="33"/>
                    <a:pt x="23" y="33"/>
                  </a:cubicBezTo>
                  <a:cubicBezTo>
                    <a:pt x="23" y="33"/>
                    <a:pt x="23" y="33"/>
                    <a:pt x="23" y="33"/>
                  </a:cubicBezTo>
                  <a:cubicBezTo>
                    <a:pt x="23" y="33"/>
                    <a:pt x="23" y="33"/>
                    <a:pt x="23" y="33"/>
                  </a:cubicBezTo>
                  <a:cubicBezTo>
                    <a:pt x="23" y="36"/>
                    <a:pt x="29" y="35"/>
                    <a:pt x="28" y="32"/>
                  </a:cubicBezTo>
                  <a:close/>
                  <a:moveTo>
                    <a:pt x="24" y="28"/>
                  </a:moveTo>
                  <a:cubicBezTo>
                    <a:pt x="25" y="27"/>
                    <a:pt x="26" y="28"/>
                    <a:pt x="26" y="29"/>
                  </a:cubicBezTo>
                  <a:cubicBezTo>
                    <a:pt x="27" y="29"/>
                    <a:pt x="28" y="30"/>
                    <a:pt x="28" y="30"/>
                  </a:cubicBezTo>
                  <a:cubicBezTo>
                    <a:pt x="28" y="29"/>
                    <a:pt x="28" y="28"/>
                    <a:pt x="28" y="28"/>
                  </a:cubicBezTo>
                  <a:cubicBezTo>
                    <a:pt x="28" y="27"/>
                    <a:pt x="29" y="26"/>
                    <a:pt x="28" y="27"/>
                  </a:cubicBezTo>
                  <a:cubicBezTo>
                    <a:pt x="28" y="29"/>
                    <a:pt x="28" y="29"/>
                    <a:pt x="28" y="29"/>
                  </a:cubicBezTo>
                  <a:cubicBezTo>
                    <a:pt x="27" y="28"/>
                    <a:pt x="26" y="27"/>
                    <a:pt x="25" y="27"/>
                  </a:cubicBezTo>
                  <a:cubicBezTo>
                    <a:pt x="24" y="27"/>
                    <a:pt x="23" y="27"/>
                    <a:pt x="23" y="28"/>
                  </a:cubicBezTo>
                  <a:cubicBezTo>
                    <a:pt x="23" y="29"/>
                    <a:pt x="23" y="29"/>
                    <a:pt x="23" y="30"/>
                  </a:cubicBezTo>
                  <a:cubicBezTo>
                    <a:pt x="24" y="30"/>
                    <a:pt x="24" y="30"/>
                    <a:pt x="24" y="30"/>
                  </a:cubicBezTo>
                  <a:cubicBezTo>
                    <a:pt x="24" y="29"/>
                    <a:pt x="24" y="28"/>
                    <a:pt x="24" y="28"/>
                  </a:cubicBezTo>
                  <a:close/>
                  <a:moveTo>
                    <a:pt x="29" y="22"/>
                  </a:moveTo>
                  <a:cubicBezTo>
                    <a:pt x="28" y="22"/>
                    <a:pt x="28" y="22"/>
                    <a:pt x="28" y="22"/>
                  </a:cubicBezTo>
                  <a:cubicBezTo>
                    <a:pt x="28" y="21"/>
                    <a:pt x="28" y="21"/>
                    <a:pt x="27" y="21"/>
                  </a:cubicBezTo>
                  <a:cubicBezTo>
                    <a:pt x="27" y="22"/>
                    <a:pt x="27" y="22"/>
                    <a:pt x="27" y="22"/>
                  </a:cubicBezTo>
                  <a:cubicBezTo>
                    <a:pt x="26" y="22"/>
                    <a:pt x="25" y="22"/>
                    <a:pt x="26" y="23"/>
                  </a:cubicBezTo>
                  <a:cubicBezTo>
                    <a:pt x="27" y="23"/>
                    <a:pt x="27" y="23"/>
                    <a:pt x="27" y="23"/>
                  </a:cubicBezTo>
                  <a:cubicBezTo>
                    <a:pt x="27" y="24"/>
                    <a:pt x="27" y="24"/>
                    <a:pt x="27" y="24"/>
                  </a:cubicBezTo>
                  <a:cubicBezTo>
                    <a:pt x="26" y="24"/>
                    <a:pt x="26" y="24"/>
                    <a:pt x="25" y="23"/>
                  </a:cubicBezTo>
                  <a:cubicBezTo>
                    <a:pt x="24" y="23"/>
                    <a:pt x="23" y="22"/>
                    <a:pt x="23" y="23"/>
                  </a:cubicBezTo>
                  <a:cubicBezTo>
                    <a:pt x="24" y="24"/>
                    <a:pt x="25" y="24"/>
                    <a:pt x="26" y="25"/>
                  </a:cubicBezTo>
                  <a:cubicBezTo>
                    <a:pt x="26" y="25"/>
                    <a:pt x="27" y="26"/>
                    <a:pt x="28" y="25"/>
                  </a:cubicBezTo>
                  <a:cubicBezTo>
                    <a:pt x="28" y="25"/>
                    <a:pt x="28" y="24"/>
                    <a:pt x="28" y="23"/>
                  </a:cubicBezTo>
                  <a:cubicBezTo>
                    <a:pt x="29" y="23"/>
                    <a:pt x="29" y="23"/>
                    <a:pt x="29" y="23"/>
                  </a:cubicBezTo>
                  <a:cubicBezTo>
                    <a:pt x="29" y="23"/>
                    <a:pt x="29" y="22"/>
                    <a:pt x="29" y="22"/>
                  </a:cubicBezTo>
                  <a:close/>
                  <a:moveTo>
                    <a:pt x="28" y="18"/>
                  </a:moveTo>
                  <a:cubicBezTo>
                    <a:pt x="27" y="17"/>
                    <a:pt x="25" y="17"/>
                    <a:pt x="26" y="19"/>
                  </a:cubicBezTo>
                  <a:cubicBezTo>
                    <a:pt x="23" y="17"/>
                    <a:pt x="23" y="17"/>
                    <a:pt x="23" y="17"/>
                  </a:cubicBezTo>
                  <a:cubicBezTo>
                    <a:pt x="23" y="18"/>
                    <a:pt x="23" y="19"/>
                    <a:pt x="23" y="20"/>
                  </a:cubicBezTo>
                  <a:cubicBezTo>
                    <a:pt x="23" y="20"/>
                    <a:pt x="23" y="21"/>
                    <a:pt x="24" y="20"/>
                  </a:cubicBezTo>
                  <a:cubicBezTo>
                    <a:pt x="24" y="18"/>
                    <a:pt x="24" y="18"/>
                    <a:pt x="24" y="18"/>
                  </a:cubicBezTo>
                  <a:cubicBezTo>
                    <a:pt x="26" y="20"/>
                    <a:pt x="26" y="20"/>
                    <a:pt x="26" y="20"/>
                  </a:cubicBezTo>
                  <a:cubicBezTo>
                    <a:pt x="26" y="18"/>
                    <a:pt x="28" y="17"/>
                    <a:pt x="28" y="19"/>
                  </a:cubicBezTo>
                  <a:cubicBezTo>
                    <a:pt x="28" y="20"/>
                    <a:pt x="28" y="20"/>
                    <a:pt x="28" y="21"/>
                  </a:cubicBezTo>
                  <a:cubicBezTo>
                    <a:pt x="29" y="21"/>
                    <a:pt x="29" y="21"/>
                    <a:pt x="29" y="20"/>
                  </a:cubicBezTo>
                  <a:cubicBezTo>
                    <a:pt x="29" y="19"/>
                    <a:pt x="29" y="18"/>
                    <a:pt x="28" y="18"/>
                  </a:cubicBezTo>
                  <a:close/>
                  <a:moveTo>
                    <a:pt x="43" y="55"/>
                  </a:moveTo>
                  <a:cubicBezTo>
                    <a:pt x="40" y="55"/>
                    <a:pt x="40" y="55"/>
                    <a:pt x="40" y="55"/>
                  </a:cubicBezTo>
                  <a:cubicBezTo>
                    <a:pt x="40" y="52"/>
                    <a:pt x="40" y="52"/>
                    <a:pt x="40" y="52"/>
                  </a:cubicBezTo>
                  <a:cubicBezTo>
                    <a:pt x="36" y="52"/>
                    <a:pt x="36" y="52"/>
                    <a:pt x="36" y="52"/>
                  </a:cubicBezTo>
                  <a:cubicBezTo>
                    <a:pt x="36" y="55"/>
                    <a:pt x="36" y="55"/>
                    <a:pt x="36" y="55"/>
                  </a:cubicBezTo>
                  <a:cubicBezTo>
                    <a:pt x="40" y="55"/>
                    <a:pt x="40" y="55"/>
                    <a:pt x="40" y="55"/>
                  </a:cubicBezTo>
                  <a:cubicBezTo>
                    <a:pt x="40" y="59"/>
                    <a:pt x="40" y="59"/>
                    <a:pt x="40" y="59"/>
                  </a:cubicBezTo>
                  <a:cubicBezTo>
                    <a:pt x="43" y="59"/>
                    <a:pt x="43" y="59"/>
                    <a:pt x="43" y="59"/>
                  </a:cubicBezTo>
                  <a:lnTo>
                    <a:pt x="43" y="55"/>
                  </a:lnTo>
                  <a:close/>
                  <a:moveTo>
                    <a:pt x="57" y="53"/>
                  </a:moveTo>
                  <a:cubicBezTo>
                    <a:pt x="51" y="53"/>
                    <a:pt x="51" y="53"/>
                    <a:pt x="51" y="53"/>
                  </a:cubicBezTo>
                  <a:cubicBezTo>
                    <a:pt x="51" y="58"/>
                    <a:pt x="51" y="58"/>
                    <a:pt x="51" y="58"/>
                  </a:cubicBezTo>
                  <a:cubicBezTo>
                    <a:pt x="57" y="58"/>
                    <a:pt x="57" y="58"/>
                    <a:pt x="57" y="58"/>
                  </a:cubicBezTo>
                  <a:cubicBezTo>
                    <a:pt x="57" y="57"/>
                    <a:pt x="57" y="57"/>
                    <a:pt x="57" y="57"/>
                  </a:cubicBezTo>
                  <a:cubicBezTo>
                    <a:pt x="64" y="57"/>
                    <a:pt x="64" y="57"/>
                    <a:pt x="64" y="57"/>
                  </a:cubicBezTo>
                  <a:cubicBezTo>
                    <a:pt x="64" y="54"/>
                    <a:pt x="64" y="54"/>
                    <a:pt x="64" y="54"/>
                  </a:cubicBezTo>
                  <a:cubicBezTo>
                    <a:pt x="57" y="54"/>
                    <a:pt x="57" y="54"/>
                    <a:pt x="57" y="54"/>
                  </a:cubicBezTo>
                  <a:lnTo>
                    <a:pt x="57" y="53"/>
                  </a:lnTo>
                  <a:close/>
                  <a:moveTo>
                    <a:pt x="48" y="0"/>
                  </a:moveTo>
                  <a:cubicBezTo>
                    <a:pt x="50" y="2"/>
                    <a:pt x="50" y="2"/>
                    <a:pt x="50" y="2"/>
                  </a:cubicBezTo>
                  <a:cubicBezTo>
                    <a:pt x="50" y="63"/>
                    <a:pt x="50" y="63"/>
                    <a:pt x="50" y="63"/>
                  </a:cubicBezTo>
                  <a:cubicBezTo>
                    <a:pt x="48" y="65"/>
                    <a:pt x="48" y="65"/>
                    <a:pt x="48" y="65"/>
                  </a:cubicBezTo>
                  <a:cubicBezTo>
                    <a:pt x="16" y="65"/>
                    <a:pt x="16" y="65"/>
                    <a:pt x="16" y="65"/>
                  </a:cubicBezTo>
                  <a:cubicBezTo>
                    <a:pt x="14" y="63"/>
                    <a:pt x="14" y="63"/>
                    <a:pt x="14" y="63"/>
                  </a:cubicBezTo>
                  <a:cubicBezTo>
                    <a:pt x="14" y="2"/>
                    <a:pt x="14" y="2"/>
                    <a:pt x="14" y="2"/>
                  </a:cubicBezTo>
                  <a:cubicBezTo>
                    <a:pt x="16" y="0"/>
                    <a:pt x="16" y="0"/>
                    <a:pt x="16" y="0"/>
                  </a:cubicBezTo>
                  <a:lnTo>
                    <a:pt x="48" y="0"/>
                  </a:lnTo>
                  <a:close/>
                  <a:moveTo>
                    <a:pt x="49" y="3"/>
                  </a:moveTo>
                  <a:cubicBezTo>
                    <a:pt x="47" y="1"/>
                    <a:pt x="47" y="1"/>
                    <a:pt x="47" y="1"/>
                  </a:cubicBezTo>
                  <a:cubicBezTo>
                    <a:pt x="16" y="1"/>
                    <a:pt x="16" y="1"/>
                    <a:pt x="16" y="1"/>
                  </a:cubicBezTo>
                  <a:cubicBezTo>
                    <a:pt x="15" y="3"/>
                    <a:pt x="15" y="3"/>
                    <a:pt x="15" y="3"/>
                  </a:cubicBezTo>
                  <a:cubicBezTo>
                    <a:pt x="15" y="62"/>
                    <a:pt x="15" y="62"/>
                    <a:pt x="15" y="62"/>
                  </a:cubicBezTo>
                  <a:cubicBezTo>
                    <a:pt x="16" y="64"/>
                    <a:pt x="16" y="64"/>
                    <a:pt x="16" y="64"/>
                  </a:cubicBezTo>
                  <a:cubicBezTo>
                    <a:pt x="47" y="64"/>
                    <a:pt x="47" y="64"/>
                    <a:pt x="47" y="64"/>
                  </a:cubicBezTo>
                  <a:cubicBezTo>
                    <a:pt x="49" y="62"/>
                    <a:pt x="49" y="62"/>
                    <a:pt x="49" y="62"/>
                  </a:cubicBezTo>
                  <a:lnTo>
                    <a:pt x="49" y="3"/>
                  </a:lnTo>
                  <a:close/>
                  <a:moveTo>
                    <a:pt x="57" y="43"/>
                  </a:moveTo>
                  <a:cubicBezTo>
                    <a:pt x="51" y="43"/>
                    <a:pt x="51" y="43"/>
                    <a:pt x="51" y="43"/>
                  </a:cubicBezTo>
                  <a:cubicBezTo>
                    <a:pt x="51" y="49"/>
                    <a:pt x="51" y="49"/>
                    <a:pt x="51" y="49"/>
                  </a:cubicBezTo>
                  <a:cubicBezTo>
                    <a:pt x="57" y="49"/>
                    <a:pt x="57" y="49"/>
                    <a:pt x="57" y="49"/>
                  </a:cubicBezTo>
                  <a:cubicBezTo>
                    <a:pt x="57" y="48"/>
                    <a:pt x="57" y="48"/>
                    <a:pt x="57" y="48"/>
                  </a:cubicBezTo>
                  <a:cubicBezTo>
                    <a:pt x="64" y="48"/>
                    <a:pt x="64" y="48"/>
                    <a:pt x="64" y="48"/>
                  </a:cubicBezTo>
                  <a:cubicBezTo>
                    <a:pt x="64" y="45"/>
                    <a:pt x="64" y="45"/>
                    <a:pt x="64" y="45"/>
                  </a:cubicBezTo>
                  <a:cubicBezTo>
                    <a:pt x="57" y="45"/>
                    <a:pt x="57" y="45"/>
                    <a:pt x="57" y="45"/>
                  </a:cubicBezTo>
                  <a:lnTo>
                    <a:pt x="57" y="43"/>
                  </a:lnTo>
                  <a:close/>
                  <a:moveTo>
                    <a:pt x="57" y="8"/>
                  </a:moveTo>
                  <a:cubicBezTo>
                    <a:pt x="57" y="7"/>
                    <a:pt x="57" y="7"/>
                    <a:pt x="57" y="7"/>
                  </a:cubicBezTo>
                  <a:cubicBezTo>
                    <a:pt x="51" y="7"/>
                    <a:pt x="51" y="7"/>
                    <a:pt x="51" y="7"/>
                  </a:cubicBezTo>
                  <a:cubicBezTo>
                    <a:pt x="51" y="13"/>
                    <a:pt x="51" y="13"/>
                    <a:pt x="51" y="13"/>
                  </a:cubicBezTo>
                  <a:cubicBezTo>
                    <a:pt x="57" y="13"/>
                    <a:pt x="57" y="13"/>
                    <a:pt x="57" y="13"/>
                  </a:cubicBezTo>
                  <a:cubicBezTo>
                    <a:pt x="57" y="11"/>
                    <a:pt x="57" y="11"/>
                    <a:pt x="57" y="11"/>
                  </a:cubicBezTo>
                  <a:cubicBezTo>
                    <a:pt x="64" y="11"/>
                    <a:pt x="64" y="11"/>
                    <a:pt x="64" y="11"/>
                  </a:cubicBezTo>
                  <a:cubicBezTo>
                    <a:pt x="64" y="8"/>
                    <a:pt x="64" y="8"/>
                    <a:pt x="64" y="8"/>
                  </a:cubicBezTo>
                  <a:lnTo>
                    <a:pt x="57"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178" name="Rectangle 30">
            <a:extLst>
              <a:ext uri="{FF2B5EF4-FFF2-40B4-BE49-F238E27FC236}">
                <a16:creationId xmlns:a16="http://schemas.microsoft.com/office/drawing/2014/main" id="{4B160A7C-9388-414A-8153-68AD488F2AD7}"/>
              </a:ext>
            </a:extLst>
          </p:cNvPr>
          <p:cNvSpPr>
            <a:spLocks noChangeArrowheads="1"/>
          </p:cNvSpPr>
          <p:nvPr/>
        </p:nvSpPr>
        <p:spPr bwMode="auto">
          <a:xfrm>
            <a:off x="1080335" y="3925327"/>
            <a:ext cx="2106613" cy="563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79" name="Rectangle 31">
            <a:extLst>
              <a:ext uri="{FF2B5EF4-FFF2-40B4-BE49-F238E27FC236}">
                <a16:creationId xmlns:a16="http://schemas.microsoft.com/office/drawing/2014/main" id="{8F36219D-27ED-49EC-82EA-092B2BB39782}"/>
              </a:ext>
            </a:extLst>
          </p:cNvPr>
          <p:cNvSpPr>
            <a:spLocks noChangeArrowheads="1"/>
          </p:cNvSpPr>
          <p:nvPr/>
        </p:nvSpPr>
        <p:spPr bwMode="auto">
          <a:xfrm>
            <a:off x="2296813" y="4112523"/>
            <a:ext cx="870431" cy="348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r>
              <a:rPr lang="zh-CN" altLang="zh-CN" sz="2267" b="1" dirty="0">
                <a:solidFill>
                  <a:srgbClr val="E60112"/>
                </a:solidFill>
                <a:latin typeface="微软雅黑" panose="020B0503020204020204" pitchFamily="34" charset="-122"/>
                <a:ea typeface="微软雅黑" panose="020B0503020204020204" pitchFamily="34" charset="-122"/>
              </a:rPr>
              <a:t>新华三</a:t>
            </a:r>
            <a:endParaRPr lang="zh-CN" altLang="zh-CN" sz="2267" dirty="0">
              <a:solidFill>
                <a:srgbClr val="E60112"/>
              </a:solidFill>
              <a:latin typeface="微软雅黑" panose="020B0503020204020204" pitchFamily="34" charset="-122"/>
              <a:ea typeface="微软雅黑" panose="020B0503020204020204" pitchFamily="34" charset="-122"/>
            </a:endParaRPr>
          </a:p>
        </p:txBody>
      </p:sp>
      <p:sp>
        <p:nvSpPr>
          <p:cNvPr id="180" name="Rectangle 55">
            <a:extLst>
              <a:ext uri="{FF2B5EF4-FFF2-40B4-BE49-F238E27FC236}">
                <a16:creationId xmlns:a16="http://schemas.microsoft.com/office/drawing/2014/main" id="{D6C923CA-4708-4F27-8BC3-2B32A44E8E54}"/>
              </a:ext>
            </a:extLst>
          </p:cNvPr>
          <p:cNvSpPr>
            <a:spLocks noChangeArrowheads="1"/>
          </p:cNvSpPr>
          <p:nvPr/>
        </p:nvSpPr>
        <p:spPr bwMode="auto">
          <a:xfrm>
            <a:off x="2256281" y="2661865"/>
            <a:ext cx="1040349" cy="205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r>
              <a:rPr lang="zh-CN" altLang="zh-CN" sz="1333" dirty="0">
                <a:solidFill>
                  <a:srgbClr val="930583"/>
                </a:solidFill>
                <a:latin typeface="微软雅黑" panose="020B0503020204020204" pitchFamily="34" charset="-122"/>
                <a:ea typeface="微软雅黑" panose="020B0503020204020204" pitchFamily="34" charset="-122"/>
              </a:rPr>
              <a:t>投资</a:t>
            </a:r>
            <a:r>
              <a:rPr lang="zh-CN" altLang="en-US" sz="1333" dirty="0">
                <a:solidFill>
                  <a:srgbClr val="930583"/>
                </a:solidFill>
                <a:latin typeface="微软雅黑" panose="020B0503020204020204" pitchFamily="34" charset="-122"/>
                <a:ea typeface="微软雅黑" panose="020B0503020204020204" pitchFamily="34" charset="-122"/>
              </a:rPr>
              <a:t>（</a:t>
            </a:r>
            <a:r>
              <a:rPr lang="en-US" altLang="zh-CN" sz="1333" dirty="0">
                <a:solidFill>
                  <a:srgbClr val="930583"/>
                </a:solidFill>
                <a:latin typeface="微软雅黑" panose="020B0503020204020204" pitchFamily="34" charset="-122"/>
                <a:ea typeface="微软雅黑" panose="020B0503020204020204" pitchFamily="34" charset="-122"/>
              </a:rPr>
              <a:t>74%</a:t>
            </a:r>
            <a:r>
              <a:rPr lang="zh-CN" altLang="en-US" sz="1333" dirty="0">
                <a:solidFill>
                  <a:srgbClr val="930583"/>
                </a:solidFill>
                <a:latin typeface="微软雅黑" panose="020B0503020204020204" pitchFamily="34" charset="-122"/>
                <a:ea typeface="微软雅黑" panose="020B0503020204020204" pitchFamily="34" charset="-122"/>
              </a:rPr>
              <a:t>）</a:t>
            </a:r>
            <a:endParaRPr lang="zh-CN" altLang="zh-CN" sz="1333" dirty="0">
              <a:solidFill>
                <a:srgbClr val="930583"/>
              </a:solidFill>
              <a:latin typeface="微软雅黑" panose="020B0503020204020204" pitchFamily="34" charset="-122"/>
              <a:ea typeface="微软雅黑" panose="020B0503020204020204" pitchFamily="34" charset="-122"/>
            </a:endParaRPr>
          </a:p>
        </p:txBody>
      </p:sp>
      <p:sp>
        <p:nvSpPr>
          <p:cNvPr id="181" name="Rectangle 57">
            <a:extLst>
              <a:ext uri="{FF2B5EF4-FFF2-40B4-BE49-F238E27FC236}">
                <a16:creationId xmlns:a16="http://schemas.microsoft.com/office/drawing/2014/main" id="{75F62CF5-4E17-48DC-8F0F-2A54C4B3CE78}"/>
              </a:ext>
            </a:extLst>
          </p:cNvPr>
          <p:cNvSpPr>
            <a:spLocks noChangeArrowheads="1"/>
          </p:cNvSpPr>
          <p:nvPr/>
        </p:nvSpPr>
        <p:spPr bwMode="auto">
          <a:xfrm>
            <a:off x="2256281" y="3752886"/>
            <a:ext cx="343043" cy="205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r>
              <a:rPr lang="zh-CN" altLang="zh-CN" sz="1333" dirty="0">
                <a:solidFill>
                  <a:srgbClr val="C00000"/>
                </a:solidFill>
                <a:latin typeface="微软雅黑" panose="020B0503020204020204" pitchFamily="34" charset="-122"/>
                <a:ea typeface="微软雅黑" panose="020B0503020204020204" pitchFamily="34" charset="-122"/>
              </a:rPr>
              <a:t>赋能</a:t>
            </a:r>
          </a:p>
        </p:txBody>
      </p:sp>
      <p:sp>
        <p:nvSpPr>
          <p:cNvPr id="182" name="矩形 181">
            <a:extLst>
              <a:ext uri="{FF2B5EF4-FFF2-40B4-BE49-F238E27FC236}">
                <a16:creationId xmlns:a16="http://schemas.microsoft.com/office/drawing/2014/main" id="{236FBF31-FEE2-4FF1-8FF5-73DBF9258CFD}"/>
              </a:ext>
            </a:extLst>
          </p:cNvPr>
          <p:cNvSpPr/>
          <p:nvPr/>
        </p:nvSpPr>
        <p:spPr>
          <a:xfrm>
            <a:off x="911425" y="1981069"/>
            <a:ext cx="2448561" cy="2689224"/>
          </a:xfrm>
          <a:prstGeom prst="rect">
            <a:avLst/>
          </a:prstGeom>
          <a:no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latin typeface="等线" panose="020F0502020204030204"/>
              <a:ea typeface="等线" panose="02010600030101010101" pitchFamily="2" charset="-122"/>
            </a:endParaRPr>
          </a:p>
        </p:txBody>
      </p:sp>
      <p:sp>
        <p:nvSpPr>
          <p:cNvPr id="183" name="矩形 182">
            <a:extLst>
              <a:ext uri="{FF2B5EF4-FFF2-40B4-BE49-F238E27FC236}">
                <a16:creationId xmlns:a16="http://schemas.microsoft.com/office/drawing/2014/main" id="{56B52434-4671-488D-90AE-02E49530CD7F}"/>
              </a:ext>
            </a:extLst>
          </p:cNvPr>
          <p:cNvSpPr/>
          <p:nvPr/>
        </p:nvSpPr>
        <p:spPr>
          <a:xfrm rot="16200000">
            <a:off x="5987801" y="3587389"/>
            <a:ext cx="880049" cy="2600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000100101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010101101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000101101</a:t>
            </a:r>
          </a:p>
          <a:p>
            <a:pPr defTabSz="914377" eaLnBrk="0" hangingPunct="0"/>
            <a:r>
              <a:rPr lang="en-US" altLang="zh-CN" sz="1300" dirty="0">
                <a:solidFill>
                  <a:schemeClr val="bg1">
                    <a:lumMod val="75000"/>
                  </a:schemeClr>
                </a:solidFill>
                <a:latin typeface="微软雅黑" panose="020B0503020204020204" pitchFamily="34" charset="-122"/>
                <a:ea typeface="微软雅黑" panose="020B0503020204020204" pitchFamily="34" charset="-122"/>
              </a:rPr>
              <a:t>010001001</a:t>
            </a:r>
            <a:endParaRPr lang="zh-CN" altLang="en-US" sz="1300" dirty="0">
              <a:solidFill>
                <a:schemeClr val="bg1">
                  <a:lumMod val="75000"/>
                </a:schemeClr>
              </a:solidFill>
              <a:latin typeface="微软雅黑" panose="020B0503020204020204" pitchFamily="34" charset="-122"/>
              <a:ea typeface="微软雅黑" panose="020B0503020204020204" pitchFamily="34" charset="-122"/>
            </a:endParaRPr>
          </a:p>
        </p:txBody>
      </p:sp>
      <p:grpSp>
        <p:nvGrpSpPr>
          <p:cNvPr id="184" name="组合 183">
            <a:extLst>
              <a:ext uri="{FF2B5EF4-FFF2-40B4-BE49-F238E27FC236}">
                <a16:creationId xmlns:a16="http://schemas.microsoft.com/office/drawing/2014/main" id="{A8AC00BE-3969-4352-AC73-2FB09413A2E8}"/>
              </a:ext>
            </a:extLst>
          </p:cNvPr>
          <p:cNvGrpSpPr/>
          <p:nvPr/>
        </p:nvGrpSpPr>
        <p:grpSpPr>
          <a:xfrm>
            <a:off x="1235902" y="2133932"/>
            <a:ext cx="1883709" cy="427285"/>
            <a:chOff x="5660988" y="1792609"/>
            <a:chExt cx="2295535" cy="520706"/>
          </a:xfrm>
        </p:grpSpPr>
        <p:sp>
          <p:nvSpPr>
            <p:cNvPr id="185" name="AutoShape 3">
              <a:extLst>
                <a:ext uri="{FF2B5EF4-FFF2-40B4-BE49-F238E27FC236}">
                  <a16:creationId xmlns:a16="http://schemas.microsoft.com/office/drawing/2014/main" id="{B11397B6-75BE-4943-862B-8D3F39CDB0C6}"/>
                </a:ext>
              </a:extLst>
            </p:cNvPr>
            <p:cNvSpPr>
              <a:spLocks noChangeAspect="1" noChangeArrowheads="1" noTextEdit="1"/>
            </p:cNvSpPr>
            <p:nvPr userDrawn="1"/>
          </p:nvSpPr>
          <p:spPr bwMode="auto">
            <a:xfrm>
              <a:off x="5660988" y="1792611"/>
              <a:ext cx="2295535" cy="517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6" name="Freeform 5">
              <a:extLst>
                <a:ext uri="{FF2B5EF4-FFF2-40B4-BE49-F238E27FC236}">
                  <a16:creationId xmlns:a16="http://schemas.microsoft.com/office/drawing/2014/main" id="{93E4D27D-D01D-45B3-8CC4-E253704952CB}"/>
                </a:ext>
              </a:extLst>
            </p:cNvPr>
            <p:cNvSpPr>
              <a:spLocks/>
            </p:cNvSpPr>
            <p:nvPr userDrawn="1"/>
          </p:nvSpPr>
          <p:spPr bwMode="auto">
            <a:xfrm>
              <a:off x="6121365" y="1792611"/>
              <a:ext cx="252415" cy="520704"/>
            </a:xfrm>
            <a:custGeom>
              <a:avLst/>
              <a:gdLst>
                <a:gd name="T0" fmla="*/ 0 w 67"/>
                <a:gd name="T1" fmla="*/ 0 h 136"/>
                <a:gd name="T2" fmla="*/ 0 w 67"/>
                <a:gd name="T3" fmla="*/ 6 h 136"/>
                <a:gd name="T4" fmla="*/ 61 w 67"/>
                <a:gd name="T5" fmla="*/ 68 h 136"/>
                <a:gd name="T6" fmla="*/ 0 w 67"/>
                <a:gd name="T7" fmla="*/ 129 h 136"/>
                <a:gd name="T8" fmla="*/ 0 w 67"/>
                <a:gd name="T9" fmla="*/ 136 h 136"/>
                <a:gd name="T10" fmla="*/ 67 w 67"/>
                <a:gd name="T11" fmla="*/ 68 h 136"/>
                <a:gd name="T12" fmla="*/ 0 w 67"/>
                <a:gd name="T13" fmla="*/ 0 h 136"/>
              </a:gdLst>
              <a:ahLst/>
              <a:cxnLst>
                <a:cxn ang="0">
                  <a:pos x="T0" y="T1"/>
                </a:cxn>
                <a:cxn ang="0">
                  <a:pos x="T2" y="T3"/>
                </a:cxn>
                <a:cxn ang="0">
                  <a:pos x="T4" y="T5"/>
                </a:cxn>
                <a:cxn ang="0">
                  <a:pos x="T6" y="T7"/>
                </a:cxn>
                <a:cxn ang="0">
                  <a:pos x="T8" y="T9"/>
                </a:cxn>
                <a:cxn ang="0">
                  <a:pos x="T10" y="T11"/>
                </a:cxn>
                <a:cxn ang="0">
                  <a:pos x="T12" y="T13"/>
                </a:cxn>
              </a:cxnLst>
              <a:rect l="0" t="0" r="r" b="b"/>
              <a:pathLst>
                <a:path w="67" h="136">
                  <a:moveTo>
                    <a:pt x="0" y="0"/>
                  </a:moveTo>
                  <a:cubicBezTo>
                    <a:pt x="0" y="6"/>
                    <a:pt x="0" y="6"/>
                    <a:pt x="0" y="6"/>
                  </a:cubicBezTo>
                  <a:cubicBezTo>
                    <a:pt x="33" y="6"/>
                    <a:pt x="61" y="34"/>
                    <a:pt x="61" y="68"/>
                  </a:cubicBezTo>
                  <a:cubicBezTo>
                    <a:pt x="61" y="102"/>
                    <a:pt x="33" y="129"/>
                    <a:pt x="0" y="129"/>
                  </a:cubicBezTo>
                  <a:cubicBezTo>
                    <a:pt x="0" y="136"/>
                    <a:pt x="0" y="136"/>
                    <a:pt x="0" y="136"/>
                  </a:cubicBezTo>
                  <a:cubicBezTo>
                    <a:pt x="37" y="136"/>
                    <a:pt x="67" y="105"/>
                    <a:pt x="67" y="68"/>
                  </a:cubicBezTo>
                  <a:cubicBezTo>
                    <a:pt x="67" y="31"/>
                    <a:pt x="37" y="0"/>
                    <a:pt x="0" y="0"/>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7" name="Freeform 6">
              <a:extLst>
                <a:ext uri="{FF2B5EF4-FFF2-40B4-BE49-F238E27FC236}">
                  <a16:creationId xmlns:a16="http://schemas.microsoft.com/office/drawing/2014/main" id="{FFF587DE-4055-4DC5-A9F9-E0DFD3173D3C}"/>
                </a:ext>
              </a:extLst>
            </p:cNvPr>
            <p:cNvSpPr>
              <a:spLocks/>
            </p:cNvSpPr>
            <p:nvPr userDrawn="1"/>
          </p:nvSpPr>
          <p:spPr bwMode="auto">
            <a:xfrm>
              <a:off x="5929277" y="1792611"/>
              <a:ext cx="192090" cy="520704"/>
            </a:xfrm>
            <a:custGeom>
              <a:avLst/>
              <a:gdLst>
                <a:gd name="T0" fmla="*/ 14 w 121"/>
                <a:gd name="T1" fmla="*/ 312 h 328"/>
                <a:gd name="T2" fmla="*/ 14 w 121"/>
                <a:gd name="T3" fmla="*/ 14 h 328"/>
                <a:gd name="T4" fmla="*/ 121 w 121"/>
                <a:gd name="T5" fmla="*/ 14 h 328"/>
                <a:gd name="T6" fmla="*/ 121 w 121"/>
                <a:gd name="T7" fmla="*/ 0 h 328"/>
                <a:gd name="T8" fmla="*/ 28 w 121"/>
                <a:gd name="T9" fmla="*/ 0 h 328"/>
                <a:gd name="T10" fmla="*/ 0 w 121"/>
                <a:gd name="T11" fmla="*/ 0 h 328"/>
                <a:gd name="T12" fmla="*/ 0 w 121"/>
                <a:gd name="T13" fmla="*/ 328 h 328"/>
                <a:gd name="T14" fmla="*/ 121 w 121"/>
                <a:gd name="T15" fmla="*/ 328 h 328"/>
                <a:gd name="T16" fmla="*/ 121 w 121"/>
                <a:gd name="T17" fmla="*/ 312 h 328"/>
                <a:gd name="T18" fmla="*/ 14 w 121"/>
                <a:gd name="T19" fmla="*/ 312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328">
                  <a:moveTo>
                    <a:pt x="14" y="312"/>
                  </a:moveTo>
                  <a:lnTo>
                    <a:pt x="14" y="14"/>
                  </a:lnTo>
                  <a:lnTo>
                    <a:pt x="121" y="14"/>
                  </a:lnTo>
                  <a:lnTo>
                    <a:pt x="121" y="0"/>
                  </a:lnTo>
                  <a:lnTo>
                    <a:pt x="28" y="0"/>
                  </a:lnTo>
                  <a:lnTo>
                    <a:pt x="0" y="0"/>
                  </a:lnTo>
                  <a:lnTo>
                    <a:pt x="0" y="328"/>
                  </a:lnTo>
                  <a:lnTo>
                    <a:pt x="121" y="328"/>
                  </a:lnTo>
                  <a:lnTo>
                    <a:pt x="121" y="312"/>
                  </a:lnTo>
                  <a:lnTo>
                    <a:pt x="14" y="312"/>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8" name="Freeform 7">
              <a:extLst>
                <a:ext uri="{FF2B5EF4-FFF2-40B4-BE49-F238E27FC236}">
                  <a16:creationId xmlns:a16="http://schemas.microsoft.com/office/drawing/2014/main" id="{ADD4682A-17DA-48C2-A4CB-45E72D9DE896}"/>
                </a:ext>
              </a:extLst>
            </p:cNvPr>
            <p:cNvSpPr>
              <a:spLocks/>
            </p:cNvSpPr>
            <p:nvPr userDrawn="1"/>
          </p:nvSpPr>
          <p:spPr bwMode="auto">
            <a:xfrm>
              <a:off x="6121365" y="1838649"/>
              <a:ext cx="211139" cy="428629"/>
            </a:xfrm>
            <a:custGeom>
              <a:avLst/>
              <a:gdLst>
                <a:gd name="T0" fmla="*/ 50 w 56"/>
                <a:gd name="T1" fmla="*/ 56 h 112"/>
                <a:gd name="T2" fmla="*/ 0 w 56"/>
                <a:gd name="T3" fmla="*/ 107 h 112"/>
                <a:gd name="T4" fmla="*/ 0 w 56"/>
                <a:gd name="T5" fmla="*/ 112 h 112"/>
                <a:gd name="T6" fmla="*/ 56 w 56"/>
                <a:gd name="T7" fmla="*/ 56 h 112"/>
                <a:gd name="T8" fmla="*/ 0 w 56"/>
                <a:gd name="T9" fmla="*/ 0 h 112"/>
                <a:gd name="T10" fmla="*/ 0 w 56"/>
                <a:gd name="T11" fmla="*/ 5 h 112"/>
                <a:gd name="T12" fmla="*/ 50 w 56"/>
                <a:gd name="T13" fmla="*/ 56 h 112"/>
              </a:gdLst>
              <a:ahLst/>
              <a:cxnLst>
                <a:cxn ang="0">
                  <a:pos x="T0" y="T1"/>
                </a:cxn>
                <a:cxn ang="0">
                  <a:pos x="T2" y="T3"/>
                </a:cxn>
                <a:cxn ang="0">
                  <a:pos x="T4" y="T5"/>
                </a:cxn>
                <a:cxn ang="0">
                  <a:pos x="T6" y="T7"/>
                </a:cxn>
                <a:cxn ang="0">
                  <a:pos x="T8" y="T9"/>
                </a:cxn>
                <a:cxn ang="0">
                  <a:pos x="T10" y="T11"/>
                </a:cxn>
                <a:cxn ang="0">
                  <a:pos x="T12" y="T13"/>
                </a:cxn>
              </a:cxnLst>
              <a:rect l="0" t="0" r="r" b="b"/>
              <a:pathLst>
                <a:path w="56" h="112">
                  <a:moveTo>
                    <a:pt x="50" y="56"/>
                  </a:moveTo>
                  <a:cubicBezTo>
                    <a:pt x="50" y="84"/>
                    <a:pt x="28" y="107"/>
                    <a:pt x="0" y="107"/>
                  </a:cubicBezTo>
                  <a:cubicBezTo>
                    <a:pt x="0" y="112"/>
                    <a:pt x="0" y="112"/>
                    <a:pt x="0" y="112"/>
                  </a:cubicBezTo>
                  <a:cubicBezTo>
                    <a:pt x="31" y="112"/>
                    <a:pt x="56" y="87"/>
                    <a:pt x="56" y="56"/>
                  </a:cubicBezTo>
                  <a:cubicBezTo>
                    <a:pt x="56" y="25"/>
                    <a:pt x="31" y="0"/>
                    <a:pt x="0" y="0"/>
                  </a:cubicBezTo>
                  <a:cubicBezTo>
                    <a:pt x="0" y="5"/>
                    <a:pt x="0" y="5"/>
                    <a:pt x="0" y="5"/>
                  </a:cubicBezTo>
                  <a:cubicBezTo>
                    <a:pt x="28" y="5"/>
                    <a:pt x="50" y="28"/>
                    <a:pt x="50" y="56"/>
                  </a:cubicBezTo>
                </a:path>
              </a:pathLst>
            </a:custGeom>
            <a:solidFill>
              <a:srgbClr val="A500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9" name="Freeform 8">
              <a:extLst>
                <a:ext uri="{FF2B5EF4-FFF2-40B4-BE49-F238E27FC236}">
                  <a16:creationId xmlns:a16="http://schemas.microsoft.com/office/drawing/2014/main" id="{C47C0849-A94A-4E8B-B8F9-872C30B1ADD7}"/>
                </a:ext>
              </a:extLst>
            </p:cNvPr>
            <p:cNvSpPr>
              <a:spLocks/>
            </p:cNvSpPr>
            <p:nvPr userDrawn="1"/>
          </p:nvSpPr>
          <p:spPr bwMode="auto">
            <a:xfrm>
              <a:off x="5973728" y="1838649"/>
              <a:ext cx="147639" cy="428629"/>
            </a:xfrm>
            <a:custGeom>
              <a:avLst/>
              <a:gdLst>
                <a:gd name="T0" fmla="*/ 93 w 93"/>
                <a:gd name="T1" fmla="*/ 258 h 270"/>
                <a:gd name="T2" fmla="*/ 12 w 93"/>
                <a:gd name="T3" fmla="*/ 258 h 270"/>
                <a:gd name="T4" fmla="*/ 12 w 93"/>
                <a:gd name="T5" fmla="*/ 12 h 270"/>
                <a:gd name="T6" fmla="*/ 93 w 93"/>
                <a:gd name="T7" fmla="*/ 12 h 270"/>
                <a:gd name="T8" fmla="*/ 93 w 93"/>
                <a:gd name="T9" fmla="*/ 0 h 270"/>
                <a:gd name="T10" fmla="*/ 0 w 93"/>
                <a:gd name="T11" fmla="*/ 0 h 270"/>
                <a:gd name="T12" fmla="*/ 0 w 93"/>
                <a:gd name="T13" fmla="*/ 270 h 270"/>
                <a:gd name="T14" fmla="*/ 93 w 93"/>
                <a:gd name="T15" fmla="*/ 270 h 270"/>
                <a:gd name="T16" fmla="*/ 93 w 93"/>
                <a:gd name="T17" fmla="*/ 25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270">
                  <a:moveTo>
                    <a:pt x="93" y="258"/>
                  </a:moveTo>
                  <a:lnTo>
                    <a:pt x="12" y="258"/>
                  </a:lnTo>
                  <a:lnTo>
                    <a:pt x="12" y="12"/>
                  </a:lnTo>
                  <a:lnTo>
                    <a:pt x="93" y="12"/>
                  </a:lnTo>
                  <a:lnTo>
                    <a:pt x="93" y="0"/>
                  </a:lnTo>
                  <a:lnTo>
                    <a:pt x="0" y="0"/>
                  </a:lnTo>
                  <a:lnTo>
                    <a:pt x="0" y="270"/>
                  </a:lnTo>
                  <a:lnTo>
                    <a:pt x="93" y="270"/>
                  </a:lnTo>
                  <a:lnTo>
                    <a:pt x="93" y="258"/>
                  </a:lnTo>
                  <a:close/>
                </a:path>
              </a:pathLst>
            </a:custGeom>
            <a:solidFill>
              <a:srgbClr val="A500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0" name="Freeform 9">
              <a:extLst>
                <a:ext uri="{FF2B5EF4-FFF2-40B4-BE49-F238E27FC236}">
                  <a16:creationId xmlns:a16="http://schemas.microsoft.com/office/drawing/2014/main" id="{FF707195-78C7-4227-83B3-31873E1E9CA5}"/>
                </a:ext>
              </a:extLst>
            </p:cNvPr>
            <p:cNvSpPr>
              <a:spLocks/>
            </p:cNvSpPr>
            <p:nvPr userDrawn="1"/>
          </p:nvSpPr>
          <p:spPr bwMode="auto">
            <a:xfrm>
              <a:off x="6121365" y="1876750"/>
              <a:ext cx="169863" cy="349252"/>
            </a:xfrm>
            <a:custGeom>
              <a:avLst/>
              <a:gdLst>
                <a:gd name="T0" fmla="*/ 0 w 45"/>
                <a:gd name="T1" fmla="*/ 0 h 91"/>
                <a:gd name="T2" fmla="*/ 0 w 45"/>
                <a:gd name="T3" fmla="*/ 5 h 91"/>
                <a:gd name="T4" fmla="*/ 41 w 45"/>
                <a:gd name="T5" fmla="*/ 46 h 91"/>
                <a:gd name="T6" fmla="*/ 0 w 45"/>
                <a:gd name="T7" fmla="*/ 87 h 91"/>
                <a:gd name="T8" fmla="*/ 0 w 45"/>
                <a:gd name="T9" fmla="*/ 91 h 91"/>
                <a:gd name="T10" fmla="*/ 45 w 45"/>
                <a:gd name="T11" fmla="*/ 46 h 91"/>
                <a:gd name="T12" fmla="*/ 0 w 45"/>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45" h="91">
                  <a:moveTo>
                    <a:pt x="0" y="0"/>
                  </a:moveTo>
                  <a:cubicBezTo>
                    <a:pt x="0" y="5"/>
                    <a:pt x="0" y="5"/>
                    <a:pt x="0" y="5"/>
                  </a:cubicBezTo>
                  <a:cubicBezTo>
                    <a:pt x="22" y="5"/>
                    <a:pt x="41" y="23"/>
                    <a:pt x="41" y="46"/>
                  </a:cubicBezTo>
                  <a:cubicBezTo>
                    <a:pt x="41" y="69"/>
                    <a:pt x="22" y="87"/>
                    <a:pt x="0" y="87"/>
                  </a:cubicBezTo>
                  <a:cubicBezTo>
                    <a:pt x="0" y="91"/>
                    <a:pt x="0" y="91"/>
                    <a:pt x="0" y="91"/>
                  </a:cubicBezTo>
                  <a:cubicBezTo>
                    <a:pt x="25" y="91"/>
                    <a:pt x="45" y="71"/>
                    <a:pt x="45" y="46"/>
                  </a:cubicBezTo>
                  <a:cubicBezTo>
                    <a:pt x="45" y="21"/>
                    <a:pt x="25" y="0"/>
                    <a:pt x="0" y="0"/>
                  </a:cubicBezTo>
                </a:path>
              </a:pathLst>
            </a:custGeom>
            <a:solidFill>
              <a:srgbClr val="B600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1" name="Freeform 10">
              <a:extLst>
                <a:ext uri="{FF2B5EF4-FFF2-40B4-BE49-F238E27FC236}">
                  <a16:creationId xmlns:a16="http://schemas.microsoft.com/office/drawing/2014/main" id="{F778D7F0-4AAF-4EEC-9B9D-7163F2E75F3C}"/>
                </a:ext>
              </a:extLst>
            </p:cNvPr>
            <p:cNvSpPr>
              <a:spLocks/>
            </p:cNvSpPr>
            <p:nvPr userDrawn="1"/>
          </p:nvSpPr>
          <p:spPr bwMode="auto">
            <a:xfrm>
              <a:off x="6011827" y="1876750"/>
              <a:ext cx="109538" cy="349252"/>
            </a:xfrm>
            <a:custGeom>
              <a:avLst/>
              <a:gdLst>
                <a:gd name="T0" fmla="*/ 12 w 69"/>
                <a:gd name="T1" fmla="*/ 210 h 220"/>
                <a:gd name="T2" fmla="*/ 12 w 69"/>
                <a:gd name="T3" fmla="*/ 12 h 220"/>
                <a:gd name="T4" fmla="*/ 69 w 69"/>
                <a:gd name="T5" fmla="*/ 12 h 220"/>
                <a:gd name="T6" fmla="*/ 69 w 69"/>
                <a:gd name="T7" fmla="*/ 0 h 220"/>
                <a:gd name="T8" fmla="*/ 0 w 69"/>
                <a:gd name="T9" fmla="*/ 0 h 220"/>
                <a:gd name="T10" fmla="*/ 0 w 69"/>
                <a:gd name="T11" fmla="*/ 220 h 220"/>
                <a:gd name="T12" fmla="*/ 69 w 69"/>
                <a:gd name="T13" fmla="*/ 220 h 220"/>
                <a:gd name="T14" fmla="*/ 69 w 69"/>
                <a:gd name="T15" fmla="*/ 210 h 220"/>
                <a:gd name="T16" fmla="*/ 12 w 69"/>
                <a:gd name="T17" fmla="*/ 2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220">
                  <a:moveTo>
                    <a:pt x="12" y="210"/>
                  </a:moveTo>
                  <a:lnTo>
                    <a:pt x="12" y="12"/>
                  </a:lnTo>
                  <a:lnTo>
                    <a:pt x="69" y="12"/>
                  </a:lnTo>
                  <a:lnTo>
                    <a:pt x="69" y="0"/>
                  </a:lnTo>
                  <a:lnTo>
                    <a:pt x="0" y="0"/>
                  </a:lnTo>
                  <a:lnTo>
                    <a:pt x="0" y="220"/>
                  </a:lnTo>
                  <a:lnTo>
                    <a:pt x="69" y="220"/>
                  </a:lnTo>
                  <a:lnTo>
                    <a:pt x="69" y="210"/>
                  </a:lnTo>
                  <a:lnTo>
                    <a:pt x="12" y="210"/>
                  </a:lnTo>
                  <a:close/>
                </a:path>
              </a:pathLst>
            </a:custGeom>
            <a:solidFill>
              <a:srgbClr val="B600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2" name="Freeform 11">
              <a:extLst>
                <a:ext uri="{FF2B5EF4-FFF2-40B4-BE49-F238E27FC236}">
                  <a16:creationId xmlns:a16="http://schemas.microsoft.com/office/drawing/2014/main" id="{E892676A-2348-4A1C-A378-AD37C1786382}"/>
                </a:ext>
              </a:extLst>
            </p:cNvPr>
            <p:cNvSpPr>
              <a:spLocks/>
            </p:cNvSpPr>
            <p:nvPr userDrawn="1"/>
          </p:nvSpPr>
          <p:spPr bwMode="auto">
            <a:xfrm>
              <a:off x="6121365" y="1914849"/>
              <a:ext cx="131764" cy="276227"/>
            </a:xfrm>
            <a:custGeom>
              <a:avLst/>
              <a:gdLst>
                <a:gd name="T0" fmla="*/ 32 w 35"/>
                <a:gd name="T1" fmla="*/ 36 h 72"/>
                <a:gd name="T2" fmla="*/ 0 w 35"/>
                <a:gd name="T3" fmla="*/ 68 h 72"/>
                <a:gd name="T4" fmla="*/ 0 w 35"/>
                <a:gd name="T5" fmla="*/ 72 h 72"/>
                <a:gd name="T6" fmla="*/ 35 w 35"/>
                <a:gd name="T7" fmla="*/ 36 h 72"/>
                <a:gd name="T8" fmla="*/ 0 w 35"/>
                <a:gd name="T9" fmla="*/ 0 h 72"/>
                <a:gd name="T10" fmla="*/ 0 w 35"/>
                <a:gd name="T11" fmla="*/ 4 h 72"/>
                <a:gd name="T12" fmla="*/ 32 w 35"/>
                <a:gd name="T13" fmla="*/ 36 h 72"/>
              </a:gdLst>
              <a:ahLst/>
              <a:cxnLst>
                <a:cxn ang="0">
                  <a:pos x="T0" y="T1"/>
                </a:cxn>
                <a:cxn ang="0">
                  <a:pos x="T2" y="T3"/>
                </a:cxn>
                <a:cxn ang="0">
                  <a:pos x="T4" y="T5"/>
                </a:cxn>
                <a:cxn ang="0">
                  <a:pos x="T6" y="T7"/>
                </a:cxn>
                <a:cxn ang="0">
                  <a:pos x="T8" y="T9"/>
                </a:cxn>
                <a:cxn ang="0">
                  <a:pos x="T10" y="T11"/>
                </a:cxn>
                <a:cxn ang="0">
                  <a:pos x="T12" y="T13"/>
                </a:cxn>
              </a:cxnLst>
              <a:rect l="0" t="0" r="r" b="b"/>
              <a:pathLst>
                <a:path w="35" h="72">
                  <a:moveTo>
                    <a:pt x="32" y="36"/>
                  </a:moveTo>
                  <a:cubicBezTo>
                    <a:pt x="32" y="54"/>
                    <a:pt x="17" y="68"/>
                    <a:pt x="0" y="68"/>
                  </a:cubicBezTo>
                  <a:cubicBezTo>
                    <a:pt x="0" y="72"/>
                    <a:pt x="0" y="72"/>
                    <a:pt x="0" y="72"/>
                  </a:cubicBezTo>
                  <a:cubicBezTo>
                    <a:pt x="19" y="72"/>
                    <a:pt x="35" y="56"/>
                    <a:pt x="35" y="36"/>
                  </a:cubicBezTo>
                  <a:cubicBezTo>
                    <a:pt x="35" y="16"/>
                    <a:pt x="19" y="0"/>
                    <a:pt x="0" y="0"/>
                  </a:cubicBezTo>
                  <a:cubicBezTo>
                    <a:pt x="0" y="4"/>
                    <a:pt x="0" y="4"/>
                    <a:pt x="0" y="4"/>
                  </a:cubicBezTo>
                  <a:cubicBezTo>
                    <a:pt x="17" y="4"/>
                    <a:pt x="32" y="18"/>
                    <a:pt x="32" y="36"/>
                  </a:cubicBezTo>
                </a:path>
              </a:pathLst>
            </a:custGeom>
            <a:solidFill>
              <a:srgbClr val="C60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3" name="Freeform 12">
              <a:extLst>
                <a:ext uri="{FF2B5EF4-FFF2-40B4-BE49-F238E27FC236}">
                  <a16:creationId xmlns:a16="http://schemas.microsoft.com/office/drawing/2014/main" id="{6CA19CA8-073F-4909-9568-909731A4052A}"/>
                </a:ext>
              </a:extLst>
            </p:cNvPr>
            <p:cNvSpPr>
              <a:spLocks/>
            </p:cNvSpPr>
            <p:nvPr userDrawn="1"/>
          </p:nvSpPr>
          <p:spPr bwMode="auto">
            <a:xfrm>
              <a:off x="6049928" y="1914849"/>
              <a:ext cx="71439" cy="276227"/>
            </a:xfrm>
            <a:custGeom>
              <a:avLst/>
              <a:gdLst>
                <a:gd name="T0" fmla="*/ 45 w 45"/>
                <a:gd name="T1" fmla="*/ 164 h 174"/>
                <a:gd name="T2" fmla="*/ 9 w 45"/>
                <a:gd name="T3" fmla="*/ 164 h 174"/>
                <a:gd name="T4" fmla="*/ 9 w 45"/>
                <a:gd name="T5" fmla="*/ 10 h 174"/>
                <a:gd name="T6" fmla="*/ 45 w 45"/>
                <a:gd name="T7" fmla="*/ 10 h 174"/>
                <a:gd name="T8" fmla="*/ 45 w 45"/>
                <a:gd name="T9" fmla="*/ 0 h 174"/>
                <a:gd name="T10" fmla="*/ 0 w 45"/>
                <a:gd name="T11" fmla="*/ 0 h 174"/>
                <a:gd name="T12" fmla="*/ 0 w 45"/>
                <a:gd name="T13" fmla="*/ 174 h 174"/>
                <a:gd name="T14" fmla="*/ 45 w 45"/>
                <a:gd name="T15" fmla="*/ 174 h 174"/>
                <a:gd name="T16" fmla="*/ 45 w 45"/>
                <a:gd name="T17" fmla="*/ 16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74">
                  <a:moveTo>
                    <a:pt x="45" y="164"/>
                  </a:moveTo>
                  <a:lnTo>
                    <a:pt x="9" y="164"/>
                  </a:lnTo>
                  <a:lnTo>
                    <a:pt x="9" y="10"/>
                  </a:lnTo>
                  <a:lnTo>
                    <a:pt x="45" y="10"/>
                  </a:lnTo>
                  <a:lnTo>
                    <a:pt x="45" y="0"/>
                  </a:lnTo>
                  <a:lnTo>
                    <a:pt x="0" y="0"/>
                  </a:lnTo>
                  <a:lnTo>
                    <a:pt x="0" y="174"/>
                  </a:lnTo>
                  <a:lnTo>
                    <a:pt x="45" y="174"/>
                  </a:lnTo>
                  <a:lnTo>
                    <a:pt x="45" y="164"/>
                  </a:lnTo>
                  <a:close/>
                </a:path>
              </a:pathLst>
            </a:custGeom>
            <a:solidFill>
              <a:srgbClr val="C60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4" name="Freeform 13">
              <a:extLst>
                <a:ext uri="{FF2B5EF4-FFF2-40B4-BE49-F238E27FC236}">
                  <a16:creationId xmlns:a16="http://schemas.microsoft.com/office/drawing/2014/main" id="{9C05867C-C1BC-4FCE-AFAD-2CBC5DEAAF49}"/>
                </a:ext>
              </a:extLst>
            </p:cNvPr>
            <p:cNvSpPr>
              <a:spLocks/>
            </p:cNvSpPr>
            <p:nvPr userDrawn="1"/>
          </p:nvSpPr>
          <p:spPr bwMode="auto">
            <a:xfrm>
              <a:off x="6121365" y="1949775"/>
              <a:ext cx="101601" cy="206376"/>
            </a:xfrm>
            <a:custGeom>
              <a:avLst/>
              <a:gdLst>
                <a:gd name="T0" fmla="*/ 0 w 27"/>
                <a:gd name="T1" fmla="*/ 0 h 54"/>
                <a:gd name="T2" fmla="*/ 0 w 27"/>
                <a:gd name="T3" fmla="*/ 2 h 54"/>
                <a:gd name="T4" fmla="*/ 24 w 27"/>
                <a:gd name="T5" fmla="*/ 27 h 54"/>
                <a:gd name="T6" fmla="*/ 0 w 27"/>
                <a:gd name="T7" fmla="*/ 51 h 54"/>
                <a:gd name="T8" fmla="*/ 0 w 27"/>
                <a:gd name="T9" fmla="*/ 54 h 54"/>
                <a:gd name="T10" fmla="*/ 27 w 27"/>
                <a:gd name="T11" fmla="*/ 27 h 54"/>
                <a:gd name="T12" fmla="*/ 0 w 27"/>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7" h="54">
                  <a:moveTo>
                    <a:pt x="0" y="0"/>
                  </a:moveTo>
                  <a:cubicBezTo>
                    <a:pt x="0" y="2"/>
                    <a:pt x="0" y="2"/>
                    <a:pt x="0" y="2"/>
                  </a:cubicBezTo>
                  <a:cubicBezTo>
                    <a:pt x="13" y="2"/>
                    <a:pt x="24" y="13"/>
                    <a:pt x="24" y="27"/>
                  </a:cubicBezTo>
                  <a:cubicBezTo>
                    <a:pt x="24" y="40"/>
                    <a:pt x="13" y="51"/>
                    <a:pt x="0" y="51"/>
                  </a:cubicBezTo>
                  <a:cubicBezTo>
                    <a:pt x="0" y="54"/>
                    <a:pt x="0" y="54"/>
                    <a:pt x="0" y="54"/>
                  </a:cubicBezTo>
                  <a:cubicBezTo>
                    <a:pt x="15" y="54"/>
                    <a:pt x="27" y="42"/>
                    <a:pt x="27" y="27"/>
                  </a:cubicBezTo>
                  <a:cubicBezTo>
                    <a:pt x="27" y="12"/>
                    <a:pt x="15" y="0"/>
                    <a:pt x="0" y="0"/>
                  </a:cubicBezTo>
                </a:path>
              </a:pathLst>
            </a:custGeom>
            <a:solidFill>
              <a:srgbClr val="D600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5" name="Freeform 14">
              <a:extLst>
                <a:ext uri="{FF2B5EF4-FFF2-40B4-BE49-F238E27FC236}">
                  <a16:creationId xmlns:a16="http://schemas.microsoft.com/office/drawing/2014/main" id="{7BC8E18C-D5D9-49F3-B57B-3B9590A9BD19}"/>
                </a:ext>
              </a:extLst>
            </p:cNvPr>
            <p:cNvSpPr>
              <a:spLocks/>
            </p:cNvSpPr>
            <p:nvPr userDrawn="1"/>
          </p:nvSpPr>
          <p:spPr bwMode="auto">
            <a:xfrm>
              <a:off x="6083265" y="1949775"/>
              <a:ext cx="38101" cy="206376"/>
            </a:xfrm>
            <a:custGeom>
              <a:avLst/>
              <a:gdLst>
                <a:gd name="T0" fmla="*/ 7 w 24"/>
                <a:gd name="T1" fmla="*/ 123 h 130"/>
                <a:gd name="T2" fmla="*/ 7 w 24"/>
                <a:gd name="T3" fmla="*/ 5 h 130"/>
                <a:gd name="T4" fmla="*/ 24 w 24"/>
                <a:gd name="T5" fmla="*/ 5 h 130"/>
                <a:gd name="T6" fmla="*/ 24 w 24"/>
                <a:gd name="T7" fmla="*/ 0 h 130"/>
                <a:gd name="T8" fmla="*/ 0 w 24"/>
                <a:gd name="T9" fmla="*/ 0 h 130"/>
                <a:gd name="T10" fmla="*/ 0 w 24"/>
                <a:gd name="T11" fmla="*/ 130 h 130"/>
                <a:gd name="T12" fmla="*/ 24 w 24"/>
                <a:gd name="T13" fmla="*/ 130 h 130"/>
                <a:gd name="T14" fmla="*/ 24 w 24"/>
                <a:gd name="T15" fmla="*/ 123 h 130"/>
                <a:gd name="T16" fmla="*/ 7 w 24"/>
                <a:gd name="T17" fmla="*/ 12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130">
                  <a:moveTo>
                    <a:pt x="7" y="123"/>
                  </a:moveTo>
                  <a:lnTo>
                    <a:pt x="7" y="5"/>
                  </a:lnTo>
                  <a:lnTo>
                    <a:pt x="24" y="5"/>
                  </a:lnTo>
                  <a:lnTo>
                    <a:pt x="24" y="0"/>
                  </a:lnTo>
                  <a:lnTo>
                    <a:pt x="0" y="0"/>
                  </a:lnTo>
                  <a:lnTo>
                    <a:pt x="0" y="130"/>
                  </a:lnTo>
                  <a:lnTo>
                    <a:pt x="24" y="130"/>
                  </a:lnTo>
                  <a:lnTo>
                    <a:pt x="24" y="123"/>
                  </a:lnTo>
                  <a:lnTo>
                    <a:pt x="7" y="123"/>
                  </a:lnTo>
                  <a:close/>
                </a:path>
              </a:pathLst>
            </a:custGeom>
            <a:solidFill>
              <a:srgbClr val="D600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6" name="Rectangle 15">
              <a:extLst>
                <a:ext uri="{FF2B5EF4-FFF2-40B4-BE49-F238E27FC236}">
                  <a16:creationId xmlns:a16="http://schemas.microsoft.com/office/drawing/2014/main" id="{9E05D31A-30C4-4150-83F9-C93EBEF1D928}"/>
                </a:ext>
              </a:extLst>
            </p:cNvPr>
            <p:cNvSpPr>
              <a:spLocks noChangeArrowheads="1"/>
            </p:cNvSpPr>
            <p:nvPr userDrawn="1"/>
          </p:nvSpPr>
          <p:spPr bwMode="auto">
            <a:xfrm>
              <a:off x="5883239" y="1792611"/>
              <a:ext cx="26988" cy="222251"/>
            </a:xfrm>
            <a:prstGeom prst="rect">
              <a:avLst/>
            </a:prstGeom>
            <a:solidFill>
              <a:srgbClr val="92078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7" name="Rectangle 16">
              <a:extLst>
                <a:ext uri="{FF2B5EF4-FFF2-40B4-BE49-F238E27FC236}">
                  <a16:creationId xmlns:a16="http://schemas.microsoft.com/office/drawing/2014/main" id="{B53D0BAA-0B9C-4DB0-A576-298AE1D6D0BD}"/>
                </a:ext>
              </a:extLst>
            </p:cNvPr>
            <p:cNvSpPr>
              <a:spLocks noChangeArrowheads="1"/>
            </p:cNvSpPr>
            <p:nvPr userDrawn="1"/>
          </p:nvSpPr>
          <p:spPr bwMode="auto">
            <a:xfrm>
              <a:off x="5830851" y="1792611"/>
              <a:ext cx="30163" cy="222251"/>
            </a:xfrm>
            <a:prstGeom prst="rect">
              <a:avLst/>
            </a:prstGeom>
            <a:solidFill>
              <a:srgbClr val="92078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8" name="Rectangle 17">
              <a:extLst>
                <a:ext uri="{FF2B5EF4-FFF2-40B4-BE49-F238E27FC236}">
                  <a16:creationId xmlns:a16="http://schemas.microsoft.com/office/drawing/2014/main" id="{91C23D1A-12C8-431A-9E2A-7EA08E6F8886}"/>
                </a:ext>
              </a:extLst>
            </p:cNvPr>
            <p:cNvSpPr>
              <a:spLocks noChangeArrowheads="1"/>
            </p:cNvSpPr>
            <p:nvPr userDrawn="1"/>
          </p:nvSpPr>
          <p:spPr bwMode="auto">
            <a:xfrm>
              <a:off x="5883239" y="2091064"/>
              <a:ext cx="26988" cy="222251"/>
            </a:xfrm>
            <a:prstGeom prst="rect">
              <a:avLst/>
            </a:prstGeom>
            <a:solidFill>
              <a:srgbClr val="92078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9" name="Rectangle 18">
              <a:extLst>
                <a:ext uri="{FF2B5EF4-FFF2-40B4-BE49-F238E27FC236}">
                  <a16:creationId xmlns:a16="http://schemas.microsoft.com/office/drawing/2014/main" id="{A7494C07-52F3-4061-8D98-0E07BA1D2BFF}"/>
                </a:ext>
              </a:extLst>
            </p:cNvPr>
            <p:cNvSpPr>
              <a:spLocks noChangeArrowheads="1"/>
            </p:cNvSpPr>
            <p:nvPr userDrawn="1"/>
          </p:nvSpPr>
          <p:spPr bwMode="auto">
            <a:xfrm>
              <a:off x="5830851" y="2091064"/>
              <a:ext cx="30163" cy="222251"/>
            </a:xfrm>
            <a:prstGeom prst="rect">
              <a:avLst/>
            </a:prstGeom>
            <a:solidFill>
              <a:srgbClr val="92078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0" name="Rectangle 19">
              <a:extLst>
                <a:ext uri="{FF2B5EF4-FFF2-40B4-BE49-F238E27FC236}">
                  <a16:creationId xmlns:a16="http://schemas.microsoft.com/office/drawing/2014/main" id="{8D4DDC9E-8F6F-46E9-8790-A5D881207FD0}"/>
                </a:ext>
              </a:extLst>
            </p:cNvPr>
            <p:cNvSpPr>
              <a:spLocks noChangeArrowheads="1"/>
            </p:cNvSpPr>
            <p:nvPr userDrawn="1"/>
          </p:nvSpPr>
          <p:spPr bwMode="auto">
            <a:xfrm>
              <a:off x="5778464" y="1792611"/>
              <a:ext cx="33338" cy="520704"/>
            </a:xfrm>
            <a:prstGeom prst="rect">
              <a:avLst/>
            </a:prstGeom>
            <a:solidFill>
              <a:srgbClr val="92078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1" name="Rectangle 20">
              <a:extLst>
                <a:ext uri="{FF2B5EF4-FFF2-40B4-BE49-F238E27FC236}">
                  <a16:creationId xmlns:a16="http://schemas.microsoft.com/office/drawing/2014/main" id="{213D7FB5-C719-4D5E-A137-93719D16B9BB}"/>
                </a:ext>
              </a:extLst>
            </p:cNvPr>
            <p:cNvSpPr>
              <a:spLocks noChangeArrowheads="1"/>
            </p:cNvSpPr>
            <p:nvPr userDrawn="1"/>
          </p:nvSpPr>
          <p:spPr bwMode="auto">
            <a:xfrm>
              <a:off x="5721313" y="1792609"/>
              <a:ext cx="38101" cy="520704"/>
            </a:xfrm>
            <a:prstGeom prst="rect">
              <a:avLst/>
            </a:prstGeom>
            <a:solidFill>
              <a:srgbClr val="92078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2" name="Rectangle 21">
              <a:extLst>
                <a:ext uri="{FF2B5EF4-FFF2-40B4-BE49-F238E27FC236}">
                  <a16:creationId xmlns:a16="http://schemas.microsoft.com/office/drawing/2014/main" id="{65F2525C-74DA-4F7A-B93D-B9B370768DE4}"/>
                </a:ext>
              </a:extLst>
            </p:cNvPr>
            <p:cNvSpPr>
              <a:spLocks noChangeArrowheads="1"/>
            </p:cNvSpPr>
            <p:nvPr userDrawn="1"/>
          </p:nvSpPr>
          <p:spPr bwMode="auto">
            <a:xfrm>
              <a:off x="5660988" y="1792611"/>
              <a:ext cx="38101" cy="520704"/>
            </a:xfrm>
            <a:prstGeom prst="rect">
              <a:avLst/>
            </a:prstGeom>
            <a:solidFill>
              <a:srgbClr val="92078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3" name="Freeform 22">
              <a:extLst>
                <a:ext uri="{FF2B5EF4-FFF2-40B4-BE49-F238E27FC236}">
                  <a16:creationId xmlns:a16="http://schemas.microsoft.com/office/drawing/2014/main" id="{0172D97C-0C0F-49CA-AC0E-9339B3F2C6D3}"/>
                </a:ext>
              </a:extLst>
            </p:cNvPr>
            <p:cNvSpPr>
              <a:spLocks/>
            </p:cNvSpPr>
            <p:nvPr userDrawn="1"/>
          </p:nvSpPr>
          <p:spPr bwMode="auto">
            <a:xfrm>
              <a:off x="7251670" y="1919612"/>
              <a:ext cx="346077" cy="230190"/>
            </a:xfrm>
            <a:custGeom>
              <a:avLst/>
              <a:gdLst>
                <a:gd name="T0" fmla="*/ 5 w 92"/>
                <a:gd name="T1" fmla="*/ 8 h 60"/>
                <a:gd name="T2" fmla="*/ 26 w 92"/>
                <a:gd name="T3" fmla="*/ 8 h 60"/>
                <a:gd name="T4" fmla="*/ 3 w 92"/>
                <a:gd name="T5" fmla="*/ 50 h 60"/>
                <a:gd name="T6" fmla="*/ 9 w 92"/>
                <a:gd name="T7" fmla="*/ 60 h 60"/>
                <a:gd name="T8" fmla="*/ 83 w 92"/>
                <a:gd name="T9" fmla="*/ 60 h 60"/>
                <a:gd name="T10" fmla="*/ 90 w 92"/>
                <a:gd name="T11" fmla="*/ 50 h 60"/>
                <a:gd name="T12" fmla="*/ 80 w 92"/>
                <a:gd name="T13" fmla="*/ 30 h 60"/>
                <a:gd name="T14" fmla="*/ 65 w 92"/>
                <a:gd name="T15" fmla="*/ 30 h 60"/>
                <a:gd name="T16" fmla="*/ 74 w 92"/>
                <a:gd name="T17" fmla="*/ 50 h 60"/>
                <a:gd name="T18" fmla="*/ 72 w 92"/>
                <a:gd name="T19" fmla="*/ 53 h 60"/>
                <a:gd name="T20" fmla="*/ 22 w 92"/>
                <a:gd name="T21" fmla="*/ 53 h 60"/>
                <a:gd name="T22" fmla="*/ 19 w 92"/>
                <a:gd name="T23" fmla="*/ 48 h 60"/>
                <a:gd name="T24" fmla="*/ 42 w 92"/>
                <a:gd name="T25" fmla="*/ 8 h 60"/>
                <a:gd name="T26" fmla="*/ 90 w 92"/>
                <a:gd name="T27" fmla="*/ 8 h 60"/>
                <a:gd name="T28" fmla="*/ 90 w 92"/>
                <a:gd name="T29" fmla="*/ 0 h 60"/>
                <a:gd name="T30" fmla="*/ 2 w 92"/>
                <a:gd name="T31" fmla="*/ 0 h 60"/>
                <a:gd name="T32" fmla="*/ 5 w 92"/>
                <a:gd name="T33"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 h="60">
                  <a:moveTo>
                    <a:pt x="5" y="8"/>
                  </a:moveTo>
                  <a:cubicBezTo>
                    <a:pt x="26" y="8"/>
                    <a:pt x="26" y="8"/>
                    <a:pt x="26" y="8"/>
                  </a:cubicBezTo>
                  <a:cubicBezTo>
                    <a:pt x="20" y="19"/>
                    <a:pt x="3" y="49"/>
                    <a:pt x="3" y="50"/>
                  </a:cubicBezTo>
                  <a:cubicBezTo>
                    <a:pt x="0" y="54"/>
                    <a:pt x="4" y="60"/>
                    <a:pt x="9" y="60"/>
                  </a:cubicBezTo>
                  <a:cubicBezTo>
                    <a:pt x="83" y="60"/>
                    <a:pt x="83" y="60"/>
                    <a:pt x="83" y="60"/>
                  </a:cubicBezTo>
                  <a:cubicBezTo>
                    <a:pt x="88" y="60"/>
                    <a:pt x="92" y="55"/>
                    <a:pt x="90" y="50"/>
                  </a:cubicBezTo>
                  <a:cubicBezTo>
                    <a:pt x="90" y="50"/>
                    <a:pt x="80" y="30"/>
                    <a:pt x="80" y="30"/>
                  </a:cubicBezTo>
                  <a:cubicBezTo>
                    <a:pt x="65" y="30"/>
                    <a:pt x="65" y="30"/>
                    <a:pt x="65" y="30"/>
                  </a:cubicBezTo>
                  <a:cubicBezTo>
                    <a:pt x="67" y="34"/>
                    <a:pt x="71" y="43"/>
                    <a:pt x="74" y="50"/>
                  </a:cubicBezTo>
                  <a:cubicBezTo>
                    <a:pt x="75" y="52"/>
                    <a:pt x="73" y="53"/>
                    <a:pt x="72" y="53"/>
                  </a:cubicBezTo>
                  <a:cubicBezTo>
                    <a:pt x="22" y="53"/>
                    <a:pt x="22" y="53"/>
                    <a:pt x="22" y="53"/>
                  </a:cubicBezTo>
                  <a:cubicBezTo>
                    <a:pt x="20" y="53"/>
                    <a:pt x="18" y="51"/>
                    <a:pt x="19" y="48"/>
                  </a:cubicBezTo>
                  <a:cubicBezTo>
                    <a:pt x="23" y="41"/>
                    <a:pt x="37" y="17"/>
                    <a:pt x="42" y="8"/>
                  </a:cubicBezTo>
                  <a:cubicBezTo>
                    <a:pt x="90" y="8"/>
                    <a:pt x="90" y="8"/>
                    <a:pt x="90" y="8"/>
                  </a:cubicBezTo>
                  <a:cubicBezTo>
                    <a:pt x="90" y="0"/>
                    <a:pt x="90" y="0"/>
                    <a:pt x="90" y="0"/>
                  </a:cubicBezTo>
                  <a:cubicBezTo>
                    <a:pt x="2" y="0"/>
                    <a:pt x="2" y="0"/>
                    <a:pt x="2" y="0"/>
                  </a:cubicBezTo>
                  <a:lnTo>
                    <a:pt x="5" y="8"/>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4" name="Freeform 23">
              <a:extLst>
                <a:ext uri="{FF2B5EF4-FFF2-40B4-BE49-F238E27FC236}">
                  <a16:creationId xmlns:a16="http://schemas.microsoft.com/office/drawing/2014/main" id="{C71D2334-824B-465F-A28C-733112880E3C}"/>
                </a:ext>
              </a:extLst>
            </p:cNvPr>
            <p:cNvSpPr>
              <a:spLocks/>
            </p:cNvSpPr>
            <p:nvPr userDrawn="1"/>
          </p:nvSpPr>
          <p:spPr bwMode="auto">
            <a:xfrm>
              <a:off x="7285008" y="1822775"/>
              <a:ext cx="279402" cy="31749"/>
            </a:xfrm>
            <a:custGeom>
              <a:avLst/>
              <a:gdLst>
                <a:gd name="T0" fmla="*/ 176 w 176"/>
                <a:gd name="T1" fmla="*/ 20 h 20"/>
                <a:gd name="T2" fmla="*/ 176 w 176"/>
                <a:gd name="T3" fmla="*/ 0 h 20"/>
                <a:gd name="T4" fmla="*/ 0 w 176"/>
                <a:gd name="T5" fmla="*/ 0 h 20"/>
                <a:gd name="T6" fmla="*/ 7 w 176"/>
                <a:gd name="T7" fmla="*/ 20 h 20"/>
                <a:gd name="T8" fmla="*/ 176 w 176"/>
                <a:gd name="T9" fmla="*/ 20 h 20"/>
              </a:gdLst>
              <a:ahLst/>
              <a:cxnLst>
                <a:cxn ang="0">
                  <a:pos x="T0" y="T1"/>
                </a:cxn>
                <a:cxn ang="0">
                  <a:pos x="T2" y="T3"/>
                </a:cxn>
                <a:cxn ang="0">
                  <a:pos x="T4" y="T5"/>
                </a:cxn>
                <a:cxn ang="0">
                  <a:pos x="T6" y="T7"/>
                </a:cxn>
                <a:cxn ang="0">
                  <a:pos x="T8" y="T9"/>
                </a:cxn>
              </a:cxnLst>
              <a:rect l="0" t="0" r="r" b="b"/>
              <a:pathLst>
                <a:path w="176" h="20">
                  <a:moveTo>
                    <a:pt x="176" y="20"/>
                  </a:moveTo>
                  <a:lnTo>
                    <a:pt x="176" y="0"/>
                  </a:lnTo>
                  <a:lnTo>
                    <a:pt x="0" y="0"/>
                  </a:lnTo>
                  <a:lnTo>
                    <a:pt x="7" y="20"/>
                  </a:lnTo>
                  <a:lnTo>
                    <a:pt x="176" y="20"/>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5" name="Freeform 24">
              <a:extLst>
                <a:ext uri="{FF2B5EF4-FFF2-40B4-BE49-F238E27FC236}">
                  <a16:creationId xmlns:a16="http://schemas.microsoft.com/office/drawing/2014/main" id="{C897D6B7-3D81-4259-BA8D-05424CC84B5C}"/>
                </a:ext>
              </a:extLst>
            </p:cNvPr>
            <p:cNvSpPr>
              <a:spLocks/>
            </p:cNvSpPr>
            <p:nvPr userDrawn="1"/>
          </p:nvSpPr>
          <p:spPr bwMode="auto">
            <a:xfrm>
              <a:off x="6815106" y="2183140"/>
              <a:ext cx="47626" cy="111126"/>
            </a:xfrm>
            <a:custGeom>
              <a:avLst/>
              <a:gdLst>
                <a:gd name="T0" fmla="*/ 14 w 30"/>
                <a:gd name="T1" fmla="*/ 51 h 70"/>
                <a:gd name="T2" fmla="*/ 0 w 30"/>
                <a:gd name="T3" fmla="*/ 39 h 70"/>
                <a:gd name="T4" fmla="*/ 14 w 30"/>
                <a:gd name="T5" fmla="*/ 70 h 70"/>
                <a:gd name="T6" fmla="*/ 30 w 30"/>
                <a:gd name="T7" fmla="*/ 70 h 70"/>
                <a:gd name="T8" fmla="*/ 30 w 30"/>
                <a:gd name="T9" fmla="*/ 0 h 70"/>
                <a:gd name="T10" fmla="*/ 14 w 30"/>
                <a:gd name="T11" fmla="*/ 0 h 70"/>
                <a:gd name="T12" fmla="*/ 14 w 30"/>
                <a:gd name="T13" fmla="*/ 51 h 70"/>
              </a:gdLst>
              <a:ahLst/>
              <a:cxnLst>
                <a:cxn ang="0">
                  <a:pos x="T0" y="T1"/>
                </a:cxn>
                <a:cxn ang="0">
                  <a:pos x="T2" y="T3"/>
                </a:cxn>
                <a:cxn ang="0">
                  <a:pos x="T4" y="T5"/>
                </a:cxn>
                <a:cxn ang="0">
                  <a:pos x="T6" y="T7"/>
                </a:cxn>
                <a:cxn ang="0">
                  <a:pos x="T8" y="T9"/>
                </a:cxn>
                <a:cxn ang="0">
                  <a:pos x="T10" y="T11"/>
                </a:cxn>
                <a:cxn ang="0">
                  <a:pos x="T12" y="T13"/>
                </a:cxn>
              </a:cxnLst>
              <a:rect l="0" t="0" r="r" b="b"/>
              <a:pathLst>
                <a:path w="30" h="70">
                  <a:moveTo>
                    <a:pt x="14" y="51"/>
                  </a:moveTo>
                  <a:lnTo>
                    <a:pt x="0" y="39"/>
                  </a:lnTo>
                  <a:lnTo>
                    <a:pt x="14" y="70"/>
                  </a:lnTo>
                  <a:lnTo>
                    <a:pt x="30" y="70"/>
                  </a:lnTo>
                  <a:lnTo>
                    <a:pt x="30" y="0"/>
                  </a:lnTo>
                  <a:lnTo>
                    <a:pt x="14" y="0"/>
                  </a:lnTo>
                  <a:lnTo>
                    <a:pt x="14" y="51"/>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6" name="Freeform 25">
              <a:extLst>
                <a:ext uri="{FF2B5EF4-FFF2-40B4-BE49-F238E27FC236}">
                  <a16:creationId xmlns:a16="http://schemas.microsoft.com/office/drawing/2014/main" id="{F56E16E4-C9C8-4680-A165-F6BD2921B1C1}"/>
                </a:ext>
              </a:extLst>
            </p:cNvPr>
            <p:cNvSpPr>
              <a:spLocks/>
            </p:cNvSpPr>
            <p:nvPr userDrawn="1"/>
          </p:nvSpPr>
          <p:spPr bwMode="auto">
            <a:xfrm>
              <a:off x="6761131" y="2183140"/>
              <a:ext cx="53975" cy="111126"/>
            </a:xfrm>
            <a:custGeom>
              <a:avLst/>
              <a:gdLst>
                <a:gd name="T0" fmla="*/ 0 w 34"/>
                <a:gd name="T1" fmla="*/ 0 h 70"/>
                <a:gd name="T2" fmla="*/ 0 w 34"/>
                <a:gd name="T3" fmla="*/ 70 h 70"/>
                <a:gd name="T4" fmla="*/ 15 w 34"/>
                <a:gd name="T5" fmla="*/ 70 h 70"/>
                <a:gd name="T6" fmla="*/ 15 w 34"/>
                <a:gd name="T7" fmla="*/ 24 h 70"/>
                <a:gd name="T8" fmla="*/ 34 w 34"/>
                <a:gd name="T9" fmla="*/ 39 h 70"/>
                <a:gd name="T10" fmla="*/ 15 w 34"/>
                <a:gd name="T11" fmla="*/ 0 h 70"/>
                <a:gd name="T12" fmla="*/ 0 w 34"/>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34" h="70">
                  <a:moveTo>
                    <a:pt x="0" y="0"/>
                  </a:moveTo>
                  <a:lnTo>
                    <a:pt x="0" y="70"/>
                  </a:lnTo>
                  <a:lnTo>
                    <a:pt x="15" y="70"/>
                  </a:lnTo>
                  <a:lnTo>
                    <a:pt x="15" y="24"/>
                  </a:lnTo>
                  <a:lnTo>
                    <a:pt x="34" y="39"/>
                  </a:lnTo>
                  <a:lnTo>
                    <a:pt x="15" y="0"/>
                  </a:lnTo>
                  <a:lnTo>
                    <a:pt x="0" y="0"/>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7" name="Freeform 26">
              <a:extLst>
                <a:ext uri="{FF2B5EF4-FFF2-40B4-BE49-F238E27FC236}">
                  <a16:creationId xmlns:a16="http://schemas.microsoft.com/office/drawing/2014/main" id="{38A8F14C-7DBA-4CA6-BE67-7261DB22F11A}"/>
                </a:ext>
              </a:extLst>
            </p:cNvPr>
            <p:cNvSpPr>
              <a:spLocks/>
            </p:cNvSpPr>
            <p:nvPr userDrawn="1"/>
          </p:nvSpPr>
          <p:spPr bwMode="auto">
            <a:xfrm>
              <a:off x="7531072" y="2183140"/>
              <a:ext cx="49213" cy="111126"/>
            </a:xfrm>
            <a:custGeom>
              <a:avLst/>
              <a:gdLst>
                <a:gd name="T0" fmla="*/ 14 w 31"/>
                <a:gd name="T1" fmla="*/ 51 h 70"/>
                <a:gd name="T2" fmla="*/ 0 w 31"/>
                <a:gd name="T3" fmla="*/ 39 h 70"/>
                <a:gd name="T4" fmla="*/ 14 w 31"/>
                <a:gd name="T5" fmla="*/ 70 h 70"/>
                <a:gd name="T6" fmla="*/ 31 w 31"/>
                <a:gd name="T7" fmla="*/ 70 h 70"/>
                <a:gd name="T8" fmla="*/ 31 w 31"/>
                <a:gd name="T9" fmla="*/ 0 h 70"/>
                <a:gd name="T10" fmla="*/ 14 w 31"/>
                <a:gd name="T11" fmla="*/ 0 h 70"/>
                <a:gd name="T12" fmla="*/ 14 w 31"/>
                <a:gd name="T13" fmla="*/ 51 h 70"/>
              </a:gdLst>
              <a:ahLst/>
              <a:cxnLst>
                <a:cxn ang="0">
                  <a:pos x="T0" y="T1"/>
                </a:cxn>
                <a:cxn ang="0">
                  <a:pos x="T2" y="T3"/>
                </a:cxn>
                <a:cxn ang="0">
                  <a:pos x="T4" y="T5"/>
                </a:cxn>
                <a:cxn ang="0">
                  <a:pos x="T6" y="T7"/>
                </a:cxn>
                <a:cxn ang="0">
                  <a:pos x="T8" y="T9"/>
                </a:cxn>
                <a:cxn ang="0">
                  <a:pos x="T10" y="T11"/>
                </a:cxn>
                <a:cxn ang="0">
                  <a:pos x="T12" y="T13"/>
                </a:cxn>
              </a:cxnLst>
              <a:rect l="0" t="0" r="r" b="b"/>
              <a:pathLst>
                <a:path w="31" h="70">
                  <a:moveTo>
                    <a:pt x="14" y="51"/>
                  </a:moveTo>
                  <a:lnTo>
                    <a:pt x="0" y="39"/>
                  </a:lnTo>
                  <a:lnTo>
                    <a:pt x="14" y="70"/>
                  </a:lnTo>
                  <a:lnTo>
                    <a:pt x="31" y="70"/>
                  </a:lnTo>
                  <a:lnTo>
                    <a:pt x="31" y="0"/>
                  </a:lnTo>
                  <a:lnTo>
                    <a:pt x="14" y="0"/>
                  </a:lnTo>
                  <a:lnTo>
                    <a:pt x="14" y="51"/>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8" name="Freeform 27">
              <a:extLst>
                <a:ext uri="{FF2B5EF4-FFF2-40B4-BE49-F238E27FC236}">
                  <a16:creationId xmlns:a16="http://schemas.microsoft.com/office/drawing/2014/main" id="{9845EC7B-B5FB-4C62-A08A-49D5BC3357E2}"/>
                </a:ext>
              </a:extLst>
            </p:cNvPr>
            <p:cNvSpPr>
              <a:spLocks/>
            </p:cNvSpPr>
            <p:nvPr userDrawn="1"/>
          </p:nvSpPr>
          <p:spPr bwMode="auto">
            <a:xfrm>
              <a:off x="7477096" y="2183140"/>
              <a:ext cx="53975" cy="111126"/>
            </a:xfrm>
            <a:custGeom>
              <a:avLst/>
              <a:gdLst>
                <a:gd name="T0" fmla="*/ 0 w 34"/>
                <a:gd name="T1" fmla="*/ 0 h 70"/>
                <a:gd name="T2" fmla="*/ 0 w 34"/>
                <a:gd name="T3" fmla="*/ 70 h 70"/>
                <a:gd name="T4" fmla="*/ 15 w 34"/>
                <a:gd name="T5" fmla="*/ 70 h 70"/>
                <a:gd name="T6" fmla="*/ 15 w 34"/>
                <a:gd name="T7" fmla="*/ 24 h 70"/>
                <a:gd name="T8" fmla="*/ 34 w 34"/>
                <a:gd name="T9" fmla="*/ 39 h 70"/>
                <a:gd name="T10" fmla="*/ 15 w 34"/>
                <a:gd name="T11" fmla="*/ 0 h 70"/>
                <a:gd name="T12" fmla="*/ 0 w 34"/>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34" h="70">
                  <a:moveTo>
                    <a:pt x="0" y="0"/>
                  </a:moveTo>
                  <a:lnTo>
                    <a:pt x="0" y="70"/>
                  </a:lnTo>
                  <a:lnTo>
                    <a:pt x="15" y="70"/>
                  </a:lnTo>
                  <a:lnTo>
                    <a:pt x="15" y="24"/>
                  </a:lnTo>
                  <a:lnTo>
                    <a:pt x="34" y="39"/>
                  </a:lnTo>
                  <a:lnTo>
                    <a:pt x="15" y="0"/>
                  </a:lnTo>
                  <a:lnTo>
                    <a:pt x="0" y="0"/>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9" name="Freeform 28">
              <a:extLst>
                <a:ext uri="{FF2B5EF4-FFF2-40B4-BE49-F238E27FC236}">
                  <a16:creationId xmlns:a16="http://schemas.microsoft.com/office/drawing/2014/main" id="{86EA6FD5-033E-4047-818E-5B2B7385EB5D}"/>
                </a:ext>
              </a:extLst>
            </p:cNvPr>
            <p:cNvSpPr>
              <a:spLocks/>
            </p:cNvSpPr>
            <p:nvPr userDrawn="1"/>
          </p:nvSpPr>
          <p:spPr bwMode="auto">
            <a:xfrm>
              <a:off x="6508718" y="2183140"/>
              <a:ext cx="95251" cy="111126"/>
            </a:xfrm>
            <a:custGeom>
              <a:avLst/>
              <a:gdLst>
                <a:gd name="T0" fmla="*/ 5 w 60"/>
                <a:gd name="T1" fmla="*/ 10 h 70"/>
                <a:gd name="T2" fmla="*/ 19 w 60"/>
                <a:gd name="T3" fmla="*/ 10 h 70"/>
                <a:gd name="T4" fmla="*/ 19 w 60"/>
                <a:gd name="T5" fmla="*/ 70 h 70"/>
                <a:gd name="T6" fmla="*/ 41 w 60"/>
                <a:gd name="T7" fmla="*/ 70 h 70"/>
                <a:gd name="T8" fmla="*/ 41 w 60"/>
                <a:gd name="T9" fmla="*/ 10 h 70"/>
                <a:gd name="T10" fmla="*/ 60 w 60"/>
                <a:gd name="T11" fmla="*/ 10 h 70"/>
                <a:gd name="T12" fmla="*/ 60 w 60"/>
                <a:gd name="T13" fmla="*/ 0 h 70"/>
                <a:gd name="T14" fmla="*/ 0 w 60"/>
                <a:gd name="T15" fmla="*/ 0 h 70"/>
                <a:gd name="T16" fmla="*/ 5 w 60"/>
                <a:gd name="T17" fmla="*/ 1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0">
                  <a:moveTo>
                    <a:pt x="5" y="10"/>
                  </a:moveTo>
                  <a:lnTo>
                    <a:pt x="19" y="10"/>
                  </a:lnTo>
                  <a:lnTo>
                    <a:pt x="19" y="70"/>
                  </a:lnTo>
                  <a:lnTo>
                    <a:pt x="41" y="70"/>
                  </a:lnTo>
                  <a:lnTo>
                    <a:pt x="41" y="10"/>
                  </a:lnTo>
                  <a:lnTo>
                    <a:pt x="60" y="10"/>
                  </a:lnTo>
                  <a:lnTo>
                    <a:pt x="60" y="0"/>
                  </a:lnTo>
                  <a:lnTo>
                    <a:pt x="0" y="0"/>
                  </a:lnTo>
                  <a:lnTo>
                    <a:pt x="5" y="10"/>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0" name="Freeform 29">
              <a:extLst>
                <a:ext uri="{FF2B5EF4-FFF2-40B4-BE49-F238E27FC236}">
                  <a16:creationId xmlns:a16="http://schemas.microsoft.com/office/drawing/2014/main" id="{07E625E3-9073-4D1B-AA82-31188A5F85F0}"/>
                </a:ext>
              </a:extLst>
            </p:cNvPr>
            <p:cNvSpPr>
              <a:spLocks/>
            </p:cNvSpPr>
            <p:nvPr userDrawn="1"/>
          </p:nvSpPr>
          <p:spPr bwMode="auto">
            <a:xfrm>
              <a:off x="6615081" y="2183140"/>
              <a:ext cx="93664" cy="111126"/>
            </a:xfrm>
            <a:custGeom>
              <a:avLst/>
              <a:gdLst>
                <a:gd name="T0" fmla="*/ 16 w 25"/>
                <a:gd name="T1" fmla="*/ 12 h 29"/>
                <a:gd name="T2" fmla="*/ 10 w 25"/>
                <a:gd name="T3" fmla="*/ 9 h 29"/>
                <a:gd name="T4" fmla="*/ 9 w 25"/>
                <a:gd name="T5" fmla="*/ 7 h 29"/>
                <a:gd name="T6" fmla="*/ 11 w 25"/>
                <a:gd name="T7" fmla="*/ 5 h 29"/>
                <a:gd name="T8" fmla="*/ 15 w 25"/>
                <a:gd name="T9" fmla="*/ 4 h 29"/>
                <a:gd name="T10" fmla="*/ 19 w 25"/>
                <a:gd name="T11" fmla="*/ 4 h 29"/>
                <a:gd name="T12" fmla="*/ 23 w 25"/>
                <a:gd name="T13" fmla="*/ 5 h 29"/>
                <a:gd name="T14" fmla="*/ 23 w 25"/>
                <a:gd name="T15" fmla="*/ 1 h 29"/>
                <a:gd name="T16" fmla="*/ 20 w 25"/>
                <a:gd name="T17" fmla="*/ 0 h 29"/>
                <a:gd name="T18" fmla="*/ 14 w 25"/>
                <a:gd name="T19" fmla="*/ 0 h 29"/>
                <a:gd name="T20" fmla="*/ 5 w 25"/>
                <a:gd name="T21" fmla="*/ 2 h 29"/>
                <a:gd name="T22" fmla="*/ 1 w 25"/>
                <a:gd name="T23" fmla="*/ 7 h 29"/>
                <a:gd name="T24" fmla="*/ 4 w 25"/>
                <a:gd name="T25" fmla="*/ 13 h 29"/>
                <a:gd name="T26" fmla="*/ 9 w 25"/>
                <a:gd name="T27" fmla="*/ 16 h 29"/>
                <a:gd name="T28" fmla="*/ 17 w 25"/>
                <a:gd name="T29" fmla="*/ 21 h 29"/>
                <a:gd name="T30" fmla="*/ 10 w 25"/>
                <a:gd name="T31" fmla="*/ 25 h 29"/>
                <a:gd name="T32" fmla="*/ 4 w 25"/>
                <a:gd name="T33" fmla="*/ 24 h 29"/>
                <a:gd name="T34" fmla="*/ 0 w 25"/>
                <a:gd name="T35" fmla="*/ 23 h 29"/>
                <a:gd name="T36" fmla="*/ 0 w 25"/>
                <a:gd name="T37" fmla="*/ 28 h 29"/>
                <a:gd name="T38" fmla="*/ 4 w 25"/>
                <a:gd name="T39" fmla="*/ 29 h 29"/>
                <a:gd name="T40" fmla="*/ 11 w 25"/>
                <a:gd name="T41" fmla="*/ 29 h 29"/>
                <a:gd name="T42" fmla="*/ 21 w 25"/>
                <a:gd name="T43" fmla="*/ 27 h 29"/>
                <a:gd name="T44" fmla="*/ 25 w 25"/>
                <a:gd name="T45" fmla="*/ 20 h 29"/>
                <a:gd name="T46" fmla="*/ 23 w 25"/>
                <a:gd name="T47" fmla="*/ 15 h 29"/>
                <a:gd name="T48" fmla="*/ 16 w 25"/>
                <a:gd name="T49" fmla="*/ 1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29">
                  <a:moveTo>
                    <a:pt x="16" y="12"/>
                  </a:moveTo>
                  <a:cubicBezTo>
                    <a:pt x="13" y="11"/>
                    <a:pt x="11" y="10"/>
                    <a:pt x="10" y="9"/>
                  </a:cubicBezTo>
                  <a:cubicBezTo>
                    <a:pt x="9" y="9"/>
                    <a:pt x="9" y="8"/>
                    <a:pt x="9" y="7"/>
                  </a:cubicBezTo>
                  <a:cubicBezTo>
                    <a:pt x="9" y="6"/>
                    <a:pt x="10" y="5"/>
                    <a:pt x="11" y="5"/>
                  </a:cubicBezTo>
                  <a:cubicBezTo>
                    <a:pt x="11" y="4"/>
                    <a:pt x="13" y="4"/>
                    <a:pt x="15" y="4"/>
                  </a:cubicBezTo>
                  <a:cubicBezTo>
                    <a:pt x="17" y="4"/>
                    <a:pt x="18" y="4"/>
                    <a:pt x="19" y="4"/>
                  </a:cubicBezTo>
                  <a:cubicBezTo>
                    <a:pt x="20" y="5"/>
                    <a:pt x="22" y="5"/>
                    <a:pt x="23" y="5"/>
                  </a:cubicBezTo>
                  <a:cubicBezTo>
                    <a:pt x="23" y="1"/>
                    <a:pt x="23" y="1"/>
                    <a:pt x="23" y="1"/>
                  </a:cubicBezTo>
                  <a:cubicBezTo>
                    <a:pt x="22" y="0"/>
                    <a:pt x="21" y="0"/>
                    <a:pt x="20" y="0"/>
                  </a:cubicBezTo>
                  <a:cubicBezTo>
                    <a:pt x="18" y="0"/>
                    <a:pt x="16" y="0"/>
                    <a:pt x="14" y="0"/>
                  </a:cubicBezTo>
                  <a:cubicBezTo>
                    <a:pt x="10" y="0"/>
                    <a:pt x="7" y="0"/>
                    <a:pt x="5" y="2"/>
                  </a:cubicBezTo>
                  <a:cubicBezTo>
                    <a:pt x="2" y="3"/>
                    <a:pt x="1" y="6"/>
                    <a:pt x="1" y="7"/>
                  </a:cubicBezTo>
                  <a:cubicBezTo>
                    <a:pt x="1" y="10"/>
                    <a:pt x="2" y="12"/>
                    <a:pt x="4" y="13"/>
                  </a:cubicBezTo>
                  <a:cubicBezTo>
                    <a:pt x="5" y="15"/>
                    <a:pt x="7" y="15"/>
                    <a:pt x="9" y="16"/>
                  </a:cubicBezTo>
                  <a:cubicBezTo>
                    <a:pt x="13" y="17"/>
                    <a:pt x="17" y="18"/>
                    <a:pt x="17" y="21"/>
                  </a:cubicBezTo>
                  <a:cubicBezTo>
                    <a:pt x="17" y="24"/>
                    <a:pt x="14" y="25"/>
                    <a:pt x="10" y="25"/>
                  </a:cubicBezTo>
                  <a:cubicBezTo>
                    <a:pt x="9" y="25"/>
                    <a:pt x="6" y="25"/>
                    <a:pt x="4" y="24"/>
                  </a:cubicBezTo>
                  <a:cubicBezTo>
                    <a:pt x="2" y="24"/>
                    <a:pt x="1" y="23"/>
                    <a:pt x="0" y="23"/>
                  </a:cubicBezTo>
                  <a:cubicBezTo>
                    <a:pt x="0" y="28"/>
                    <a:pt x="0" y="28"/>
                    <a:pt x="0" y="28"/>
                  </a:cubicBezTo>
                  <a:cubicBezTo>
                    <a:pt x="1" y="28"/>
                    <a:pt x="2" y="29"/>
                    <a:pt x="4" y="29"/>
                  </a:cubicBezTo>
                  <a:cubicBezTo>
                    <a:pt x="6" y="29"/>
                    <a:pt x="8" y="29"/>
                    <a:pt x="11" y="29"/>
                  </a:cubicBezTo>
                  <a:cubicBezTo>
                    <a:pt x="15" y="29"/>
                    <a:pt x="19" y="29"/>
                    <a:pt x="21" y="27"/>
                  </a:cubicBezTo>
                  <a:cubicBezTo>
                    <a:pt x="24" y="26"/>
                    <a:pt x="25" y="23"/>
                    <a:pt x="25" y="20"/>
                  </a:cubicBezTo>
                  <a:cubicBezTo>
                    <a:pt x="25" y="19"/>
                    <a:pt x="24" y="17"/>
                    <a:pt x="23" y="15"/>
                  </a:cubicBezTo>
                  <a:cubicBezTo>
                    <a:pt x="21" y="14"/>
                    <a:pt x="19" y="13"/>
                    <a:pt x="16" y="12"/>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1" name="Rectangle 30">
              <a:extLst>
                <a:ext uri="{FF2B5EF4-FFF2-40B4-BE49-F238E27FC236}">
                  <a16:creationId xmlns:a16="http://schemas.microsoft.com/office/drawing/2014/main" id="{27E6B77A-B9D9-407F-B266-9A3FA227EF90}"/>
                </a:ext>
              </a:extLst>
            </p:cNvPr>
            <p:cNvSpPr>
              <a:spLocks noChangeArrowheads="1"/>
            </p:cNvSpPr>
            <p:nvPr userDrawn="1"/>
          </p:nvSpPr>
          <p:spPr bwMode="auto">
            <a:xfrm>
              <a:off x="6719855" y="2183140"/>
              <a:ext cx="30163" cy="111126"/>
            </a:xfrm>
            <a:prstGeom prst="rect">
              <a:avLst/>
            </a:prstGeom>
            <a:solidFill>
              <a:srgbClr val="92078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2" name="Freeform 31">
              <a:extLst>
                <a:ext uri="{FF2B5EF4-FFF2-40B4-BE49-F238E27FC236}">
                  <a16:creationId xmlns:a16="http://schemas.microsoft.com/office/drawing/2014/main" id="{FFCD250B-23BA-48DA-9AFA-4531C60871A0}"/>
                </a:ext>
              </a:extLst>
            </p:cNvPr>
            <p:cNvSpPr>
              <a:spLocks/>
            </p:cNvSpPr>
            <p:nvPr userDrawn="1"/>
          </p:nvSpPr>
          <p:spPr bwMode="auto">
            <a:xfrm>
              <a:off x="6875431" y="2183140"/>
              <a:ext cx="101601" cy="111126"/>
            </a:xfrm>
            <a:custGeom>
              <a:avLst/>
              <a:gdLst>
                <a:gd name="T0" fmla="*/ 17 w 27"/>
                <a:gd name="T1" fmla="*/ 18 h 29"/>
                <a:gd name="T2" fmla="*/ 21 w 27"/>
                <a:gd name="T3" fmla="*/ 18 h 29"/>
                <a:gd name="T4" fmla="*/ 21 w 27"/>
                <a:gd name="T5" fmla="*/ 23 h 29"/>
                <a:gd name="T6" fmla="*/ 19 w 27"/>
                <a:gd name="T7" fmla="*/ 24 h 29"/>
                <a:gd name="T8" fmla="*/ 15 w 27"/>
                <a:gd name="T9" fmla="*/ 25 h 29"/>
                <a:gd name="T10" fmla="*/ 10 w 27"/>
                <a:gd name="T11" fmla="*/ 23 h 29"/>
                <a:gd name="T12" fmla="*/ 8 w 27"/>
                <a:gd name="T13" fmla="*/ 15 h 29"/>
                <a:gd name="T14" fmla="*/ 8 w 27"/>
                <a:gd name="T15" fmla="*/ 14 h 29"/>
                <a:gd name="T16" fmla="*/ 10 w 27"/>
                <a:gd name="T17" fmla="*/ 6 h 29"/>
                <a:gd name="T18" fmla="*/ 17 w 27"/>
                <a:gd name="T19" fmla="*/ 4 h 29"/>
                <a:gd name="T20" fmla="*/ 21 w 27"/>
                <a:gd name="T21" fmla="*/ 5 h 29"/>
                <a:gd name="T22" fmla="*/ 24 w 27"/>
                <a:gd name="T23" fmla="*/ 6 h 29"/>
                <a:gd name="T24" fmla="*/ 24 w 27"/>
                <a:gd name="T25" fmla="*/ 1 h 29"/>
                <a:gd name="T26" fmla="*/ 21 w 27"/>
                <a:gd name="T27" fmla="*/ 0 h 29"/>
                <a:gd name="T28" fmla="*/ 16 w 27"/>
                <a:gd name="T29" fmla="*/ 0 h 29"/>
                <a:gd name="T30" fmla="*/ 4 w 27"/>
                <a:gd name="T31" fmla="*/ 3 h 29"/>
                <a:gd name="T32" fmla="*/ 0 w 27"/>
                <a:gd name="T33" fmla="*/ 14 h 29"/>
                <a:gd name="T34" fmla="*/ 0 w 27"/>
                <a:gd name="T35" fmla="*/ 15 h 29"/>
                <a:gd name="T36" fmla="*/ 4 w 27"/>
                <a:gd name="T37" fmla="*/ 26 h 29"/>
                <a:gd name="T38" fmla="*/ 15 w 27"/>
                <a:gd name="T39" fmla="*/ 29 h 29"/>
                <a:gd name="T40" fmla="*/ 23 w 27"/>
                <a:gd name="T41" fmla="*/ 28 h 29"/>
                <a:gd name="T42" fmla="*/ 27 w 27"/>
                <a:gd name="T43" fmla="*/ 25 h 29"/>
                <a:gd name="T44" fmla="*/ 27 w 27"/>
                <a:gd name="T45" fmla="*/ 13 h 29"/>
                <a:gd name="T46" fmla="*/ 15 w 27"/>
                <a:gd name="T47" fmla="*/ 13 h 29"/>
                <a:gd name="T48" fmla="*/ 17 w 27"/>
                <a:gd name="T49" fmla="*/ 1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 h="29">
                  <a:moveTo>
                    <a:pt x="17" y="18"/>
                  </a:moveTo>
                  <a:cubicBezTo>
                    <a:pt x="21" y="18"/>
                    <a:pt x="21" y="18"/>
                    <a:pt x="21" y="18"/>
                  </a:cubicBezTo>
                  <a:cubicBezTo>
                    <a:pt x="21" y="23"/>
                    <a:pt x="21" y="23"/>
                    <a:pt x="21" y="23"/>
                  </a:cubicBezTo>
                  <a:cubicBezTo>
                    <a:pt x="20" y="23"/>
                    <a:pt x="20" y="24"/>
                    <a:pt x="19" y="24"/>
                  </a:cubicBezTo>
                  <a:cubicBezTo>
                    <a:pt x="18" y="25"/>
                    <a:pt x="16" y="25"/>
                    <a:pt x="15" y="25"/>
                  </a:cubicBezTo>
                  <a:cubicBezTo>
                    <a:pt x="13" y="25"/>
                    <a:pt x="11" y="24"/>
                    <a:pt x="10" y="23"/>
                  </a:cubicBezTo>
                  <a:cubicBezTo>
                    <a:pt x="8" y="21"/>
                    <a:pt x="8" y="19"/>
                    <a:pt x="8" y="15"/>
                  </a:cubicBezTo>
                  <a:cubicBezTo>
                    <a:pt x="8" y="14"/>
                    <a:pt x="8" y="14"/>
                    <a:pt x="8" y="14"/>
                  </a:cubicBezTo>
                  <a:cubicBezTo>
                    <a:pt x="8" y="11"/>
                    <a:pt x="9" y="8"/>
                    <a:pt x="10" y="6"/>
                  </a:cubicBezTo>
                  <a:cubicBezTo>
                    <a:pt x="12" y="5"/>
                    <a:pt x="14" y="4"/>
                    <a:pt x="17" y="4"/>
                  </a:cubicBezTo>
                  <a:cubicBezTo>
                    <a:pt x="19" y="4"/>
                    <a:pt x="20" y="4"/>
                    <a:pt x="21" y="5"/>
                  </a:cubicBezTo>
                  <a:cubicBezTo>
                    <a:pt x="22" y="5"/>
                    <a:pt x="23" y="5"/>
                    <a:pt x="24" y="6"/>
                  </a:cubicBezTo>
                  <a:cubicBezTo>
                    <a:pt x="24" y="1"/>
                    <a:pt x="24" y="1"/>
                    <a:pt x="24" y="1"/>
                  </a:cubicBezTo>
                  <a:cubicBezTo>
                    <a:pt x="24" y="1"/>
                    <a:pt x="23" y="0"/>
                    <a:pt x="21" y="0"/>
                  </a:cubicBezTo>
                  <a:cubicBezTo>
                    <a:pt x="20" y="0"/>
                    <a:pt x="18" y="0"/>
                    <a:pt x="16" y="0"/>
                  </a:cubicBezTo>
                  <a:cubicBezTo>
                    <a:pt x="11" y="0"/>
                    <a:pt x="7" y="1"/>
                    <a:pt x="4" y="3"/>
                  </a:cubicBezTo>
                  <a:cubicBezTo>
                    <a:pt x="1" y="6"/>
                    <a:pt x="0" y="9"/>
                    <a:pt x="0" y="14"/>
                  </a:cubicBezTo>
                  <a:cubicBezTo>
                    <a:pt x="0" y="15"/>
                    <a:pt x="0" y="15"/>
                    <a:pt x="0" y="15"/>
                  </a:cubicBezTo>
                  <a:cubicBezTo>
                    <a:pt x="0" y="20"/>
                    <a:pt x="1" y="23"/>
                    <a:pt x="4" y="26"/>
                  </a:cubicBezTo>
                  <a:cubicBezTo>
                    <a:pt x="6" y="28"/>
                    <a:pt x="10" y="29"/>
                    <a:pt x="15" y="29"/>
                  </a:cubicBezTo>
                  <a:cubicBezTo>
                    <a:pt x="18" y="29"/>
                    <a:pt x="21" y="29"/>
                    <a:pt x="23" y="28"/>
                  </a:cubicBezTo>
                  <a:cubicBezTo>
                    <a:pt x="25" y="27"/>
                    <a:pt x="26" y="26"/>
                    <a:pt x="27" y="25"/>
                  </a:cubicBezTo>
                  <a:cubicBezTo>
                    <a:pt x="27" y="13"/>
                    <a:pt x="27" y="13"/>
                    <a:pt x="27" y="13"/>
                  </a:cubicBezTo>
                  <a:cubicBezTo>
                    <a:pt x="15" y="13"/>
                    <a:pt x="15" y="13"/>
                    <a:pt x="15" y="13"/>
                  </a:cubicBezTo>
                  <a:lnTo>
                    <a:pt x="17" y="18"/>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3" name="Freeform 32">
              <a:extLst>
                <a:ext uri="{FF2B5EF4-FFF2-40B4-BE49-F238E27FC236}">
                  <a16:creationId xmlns:a16="http://schemas.microsoft.com/office/drawing/2014/main" id="{F5C7DA68-0B41-4D69-B12C-8C0051281FCE}"/>
                </a:ext>
              </a:extLst>
            </p:cNvPr>
            <p:cNvSpPr>
              <a:spLocks/>
            </p:cNvSpPr>
            <p:nvPr userDrawn="1"/>
          </p:nvSpPr>
          <p:spPr bwMode="auto">
            <a:xfrm>
              <a:off x="6991319" y="2183140"/>
              <a:ext cx="90489" cy="111126"/>
            </a:xfrm>
            <a:custGeom>
              <a:avLst/>
              <a:gdLst>
                <a:gd name="T0" fmla="*/ 38 w 57"/>
                <a:gd name="T1" fmla="*/ 29 h 70"/>
                <a:gd name="T2" fmla="*/ 19 w 57"/>
                <a:gd name="T3" fmla="*/ 29 h 70"/>
                <a:gd name="T4" fmla="*/ 19 w 57"/>
                <a:gd name="T5" fmla="*/ 0 h 70"/>
                <a:gd name="T6" fmla="*/ 0 w 57"/>
                <a:gd name="T7" fmla="*/ 0 h 70"/>
                <a:gd name="T8" fmla="*/ 0 w 57"/>
                <a:gd name="T9" fmla="*/ 70 h 70"/>
                <a:gd name="T10" fmla="*/ 19 w 57"/>
                <a:gd name="T11" fmla="*/ 70 h 70"/>
                <a:gd name="T12" fmla="*/ 19 w 57"/>
                <a:gd name="T13" fmla="*/ 41 h 70"/>
                <a:gd name="T14" fmla="*/ 38 w 57"/>
                <a:gd name="T15" fmla="*/ 41 h 70"/>
                <a:gd name="T16" fmla="*/ 38 w 57"/>
                <a:gd name="T17" fmla="*/ 70 h 70"/>
                <a:gd name="T18" fmla="*/ 57 w 57"/>
                <a:gd name="T19" fmla="*/ 70 h 70"/>
                <a:gd name="T20" fmla="*/ 57 w 57"/>
                <a:gd name="T21" fmla="*/ 0 h 70"/>
                <a:gd name="T22" fmla="*/ 38 w 57"/>
                <a:gd name="T23" fmla="*/ 0 h 70"/>
                <a:gd name="T24" fmla="*/ 38 w 57"/>
                <a:gd name="T25" fmla="*/ 2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70">
                  <a:moveTo>
                    <a:pt x="38" y="29"/>
                  </a:moveTo>
                  <a:lnTo>
                    <a:pt x="19" y="29"/>
                  </a:lnTo>
                  <a:lnTo>
                    <a:pt x="19" y="0"/>
                  </a:lnTo>
                  <a:lnTo>
                    <a:pt x="0" y="0"/>
                  </a:lnTo>
                  <a:lnTo>
                    <a:pt x="0" y="70"/>
                  </a:lnTo>
                  <a:lnTo>
                    <a:pt x="19" y="70"/>
                  </a:lnTo>
                  <a:lnTo>
                    <a:pt x="19" y="41"/>
                  </a:lnTo>
                  <a:lnTo>
                    <a:pt x="38" y="41"/>
                  </a:lnTo>
                  <a:lnTo>
                    <a:pt x="38" y="70"/>
                  </a:lnTo>
                  <a:lnTo>
                    <a:pt x="57" y="70"/>
                  </a:lnTo>
                  <a:lnTo>
                    <a:pt x="57" y="0"/>
                  </a:lnTo>
                  <a:lnTo>
                    <a:pt x="38" y="0"/>
                  </a:lnTo>
                  <a:lnTo>
                    <a:pt x="38" y="29"/>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4" name="Freeform 33">
              <a:extLst>
                <a:ext uri="{FF2B5EF4-FFF2-40B4-BE49-F238E27FC236}">
                  <a16:creationId xmlns:a16="http://schemas.microsoft.com/office/drawing/2014/main" id="{CF5C36AB-05F7-47B6-8916-B4B58A1D0ABC}"/>
                </a:ext>
              </a:extLst>
            </p:cNvPr>
            <p:cNvSpPr>
              <a:spLocks/>
            </p:cNvSpPr>
            <p:nvPr userDrawn="1"/>
          </p:nvSpPr>
          <p:spPr bwMode="auto">
            <a:xfrm>
              <a:off x="7097683" y="2183140"/>
              <a:ext cx="90489" cy="111126"/>
            </a:xfrm>
            <a:custGeom>
              <a:avLst/>
              <a:gdLst>
                <a:gd name="T0" fmla="*/ 19 w 24"/>
                <a:gd name="T1" fmla="*/ 20 h 29"/>
                <a:gd name="T2" fmla="*/ 17 w 24"/>
                <a:gd name="T3" fmla="*/ 24 h 29"/>
                <a:gd name="T4" fmla="*/ 13 w 24"/>
                <a:gd name="T5" fmla="*/ 25 h 29"/>
                <a:gd name="T6" fmla="*/ 9 w 24"/>
                <a:gd name="T7" fmla="*/ 24 h 29"/>
                <a:gd name="T8" fmla="*/ 7 w 24"/>
                <a:gd name="T9" fmla="*/ 20 h 29"/>
                <a:gd name="T10" fmla="*/ 7 w 24"/>
                <a:gd name="T11" fmla="*/ 0 h 29"/>
                <a:gd name="T12" fmla="*/ 0 w 24"/>
                <a:gd name="T13" fmla="*/ 0 h 29"/>
                <a:gd name="T14" fmla="*/ 0 w 24"/>
                <a:gd name="T15" fmla="*/ 19 h 29"/>
                <a:gd name="T16" fmla="*/ 3 w 24"/>
                <a:gd name="T17" fmla="*/ 27 h 29"/>
                <a:gd name="T18" fmla="*/ 12 w 24"/>
                <a:gd name="T19" fmla="*/ 29 h 29"/>
                <a:gd name="T20" fmla="*/ 21 w 24"/>
                <a:gd name="T21" fmla="*/ 27 h 29"/>
                <a:gd name="T22" fmla="*/ 24 w 24"/>
                <a:gd name="T23" fmla="*/ 20 h 29"/>
                <a:gd name="T24" fmla="*/ 24 w 24"/>
                <a:gd name="T25" fmla="*/ 0 h 29"/>
                <a:gd name="T26" fmla="*/ 19 w 24"/>
                <a:gd name="T27" fmla="*/ 0 h 29"/>
                <a:gd name="T28" fmla="*/ 19 w 24"/>
                <a:gd name="T2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9">
                  <a:moveTo>
                    <a:pt x="19" y="20"/>
                  </a:moveTo>
                  <a:cubicBezTo>
                    <a:pt x="19" y="22"/>
                    <a:pt x="18" y="23"/>
                    <a:pt x="17" y="24"/>
                  </a:cubicBezTo>
                  <a:cubicBezTo>
                    <a:pt x="16" y="25"/>
                    <a:pt x="15" y="25"/>
                    <a:pt x="13" y="25"/>
                  </a:cubicBezTo>
                  <a:cubicBezTo>
                    <a:pt x="11" y="25"/>
                    <a:pt x="9" y="25"/>
                    <a:pt x="9" y="24"/>
                  </a:cubicBezTo>
                  <a:cubicBezTo>
                    <a:pt x="8" y="23"/>
                    <a:pt x="7" y="22"/>
                    <a:pt x="7" y="20"/>
                  </a:cubicBezTo>
                  <a:cubicBezTo>
                    <a:pt x="7" y="0"/>
                    <a:pt x="7" y="0"/>
                    <a:pt x="7" y="0"/>
                  </a:cubicBezTo>
                  <a:cubicBezTo>
                    <a:pt x="0" y="0"/>
                    <a:pt x="0" y="0"/>
                    <a:pt x="0" y="0"/>
                  </a:cubicBezTo>
                  <a:cubicBezTo>
                    <a:pt x="0" y="19"/>
                    <a:pt x="0" y="19"/>
                    <a:pt x="0" y="19"/>
                  </a:cubicBezTo>
                  <a:cubicBezTo>
                    <a:pt x="0" y="23"/>
                    <a:pt x="1" y="25"/>
                    <a:pt x="3" y="27"/>
                  </a:cubicBezTo>
                  <a:cubicBezTo>
                    <a:pt x="4" y="28"/>
                    <a:pt x="8" y="29"/>
                    <a:pt x="12" y="29"/>
                  </a:cubicBezTo>
                  <a:cubicBezTo>
                    <a:pt x="16" y="29"/>
                    <a:pt x="19" y="29"/>
                    <a:pt x="21" y="27"/>
                  </a:cubicBezTo>
                  <a:cubicBezTo>
                    <a:pt x="23" y="25"/>
                    <a:pt x="24" y="23"/>
                    <a:pt x="24" y="20"/>
                  </a:cubicBezTo>
                  <a:cubicBezTo>
                    <a:pt x="24" y="0"/>
                    <a:pt x="24" y="0"/>
                    <a:pt x="24" y="0"/>
                  </a:cubicBezTo>
                  <a:cubicBezTo>
                    <a:pt x="19" y="0"/>
                    <a:pt x="19" y="0"/>
                    <a:pt x="19" y="0"/>
                  </a:cubicBezTo>
                  <a:lnTo>
                    <a:pt x="19" y="20"/>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5" name="Freeform 34">
              <a:extLst>
                <a:ext uri="{FF2B5EF4-FFF2-40B4-BE49-F238E27FC236}">
                  <a16:creationId xmlns:a16="http://schemas.microsoft.com/office/drawing/2014/main" id="{7B8D4F2D-87D7-4EC7-899B-424BE28CD6A2}"/>
                </a:ext>
              </a:extLst>
            </p:cNvPr>
            <p:cNvSpPr>
              <a:spLocks noEditPoints="1"/>
            </p:cNvSpPr>
            <p:nvPr userDrawn="1"/>
          </p:nvSpPr>
          <p:spPr bwMode="auto">
            <a:xfrm>
              <a:off x="7202459" y="2183140"/>
              <a:ext cx="109538" cy="111126"/>
            </a:xfrm>
            <a:custGeom>
              <a:avLst/>
              <a:gdLst>
                <a:gd name="T0" fmla="*/ 26 w 69"/>
                <a:gd name="T1" fmla="*/ 0 h 70"/>
                <a:gd name="T2" fmla="*/ 0 w 69"/>
                <a:gd name="T3" fmla="*/ 70 h 70"/>
                <a:gd name="T4" fmla="*/ 12 w 69"/>
                <a:gd name="T5" fmla="*/ 70 h 70"/>
                <a:gd name="T6" fmla="*/ 19 w 69"/>
                <a:gd name="T7" fmla="*/ 53 h 70"/>
                <a:gd name="T8" fmla="*/ 45 w 69"/>
                <a:gd name="T9" fmla="*/ 53 h 70"/>
                <a:gd name="T10" fmla="*/ 52 w 69"/>
                <a:gd name="T11" fmla="*/ 70 h 70"/>
                <a:gd name="T12" fmla="*/ 69 w 69"/>
                <a:gd name="T13" fmla="*/ 70 h 70"/>
                <a:gd name="T14" fmla="*/ 43 w 69"/>
                <a:gd name="T15" fmla="*/ 0 h 70"/>
                <a:gd name="T16" fmla="*/ 26 w 69"/>
                <a:gd name="T17" fmla="*/ 0 h 70"/>
                <a:gd name="T18" fmla="*/ 24 w 69"/>
                <a:gd name="T19" fmla="*/ 44 h 70"/>
                <a:gd name="T20" fmla="*/ 33 w 69"/>
                <a:gd name="T21" fmla="*/ 17 h 70"/>
                <a:gd name="T22" fmla="*/ 40 w 69"/>
                <a:gd name="T23" fmla="*/ 44 h 70"/>
                <a:gd name="T24" fmla="*/ 24 w 69"/>
                <a:gd name="T25"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70">
                  <a:moveTo>
                    <a:pt x="26" y="0"/>
                  </a:moveTo>
                  <a:lnTo>
                    <a:pt x="0" y="70"/>
                  </a:lnTo>
                  <a:lnTo>
                    <a:pt x="12" y="70"/>
                  </a:lnTo>
                  <a:lnTo>
                    <a:pt x="19" y="53"/>
                  </a:lnTo>
                  <a:lnTo>
                    <a:pt x="45" y="53"/>
                  </a:lnTo>
                  <a:lnTo>
                    <a:pt x="52" y="70"/>
                  </a:lnTo>
                  <a:lnTo>
                    <a:pt x="69" y="70"/>
                  </a:lnTo>
                  <a:lnTo>
                    <a:pt x="43" y="0"/>
                  </a:lnTo>
                  <a:lnTo>
                    <a:pt x="26" y="0"/>
                  </a:lnTo>
                  <a:close/>
                  <a:moveTo>
                    <a:pt x="24" y="44"/>
                  </a:moveTo>
                  <a:lnTo>
                    <a:pt x="33" y="17"/>
                  </a:lnTo>
                  <a:lnTo>
                    <a:pt x="40" y="44"/>
                  </a:lnTo>
                  <a:lnTo>
                    <a:pt x="24" y="44"/>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6" name="Freeform 35">
              <a:extLst>
                <a:ext uri="{FF2B5EF4-FFF2-40B4-BE49-F238E27FC236}">
                  <a16:creationId xmlns:a16="http://schemas.microsoft.com/office/drawing/2014/main" id="{35513C6D-DF17-4D61-828F-3E74E18519AA}"/>
                </a:ext>
              </a:extLst>
            </p:cNvPr>
            <p:cNvSpPr>
              <a:spLocks/>
            </p:cNvSpPr>
            <p:nvPr userDrawn="1"/>
          </p:nvSpPr>
          <p:spPr bwMode="auto">
            <a:xfrm>
              <a:off x="7372320" y="2183140"/>
              <a:ext cx="93664" cy="111126"/>
            </a:xfrm>
            <a:custGeom>
              <a:avLst/>
              <a:gdLst>
                <a:gd name="T0" fmla="*/ 19 w 25"/>
                <a:gd name="T1" fmla="*/ 20 h 29"/>
                <a:gd name="T2" fmla="*/ 18 w 25"/>
                <a:gd name="T3" fmla="*/ 24 h 29"/>
                <a:gd name="T4" fmla="*/ 13 w 25"/>
                <a:gd name="T5" fmla="*/ 25 h 29"/>
                <a:gd name="T6" fmla="*/ 9 w 25"/>
                <a:gd name="T7" fmla="*/ 24 h 29"/>
                <a:gd name="T8" fmla="*/ 8 w 25"/>
                <a:gd name="T9" fmla="*/ 20 h 29"/>
                <a:gd name="T10" fmla="*/ 8 w 25"/>
                <a:gd name="T11" fmla="*/ 0 h 29"/>
                <a:gd name="T12" fmla="*/ 0 w 25"/>
                <a:gd name="T13" fmla="*/ 0 h 29"/>
                <a:gd name="T14" fmla="*/ 0 w 25"/>
                <a:gd name="T15" fmla="*/ 19 h 29"/>
                <a:gd name="T16" fmla="*/ 3 w 25"/>
                <a:gd name="T17" fmla="*/ 27 h 29"/>
                <a:gd name="T18" fmla="*/ 13 w 25"/>
                <a:gd name="T19" fmla="*/ 29 h 29"/>
                <a:gd name="T20" fmla="*/ 22 w 25"/>
                <a:gd name="T21" fmla="*/ 27 h 29"/>
                <a:gd name="T22" fmla="*/ 25 w 25"/>
                <a:gd name="T23" fmla="*/ 20 h 29"/>
                <a:gd name="T24" fmla="*/ 25 w 25"/>
                <a:gd name="T25" fmla="*/ 0 h 29"/>
                <a:gd name="T26" fmla="*/ 19 w 25"/>
                <a:gd name="T27" fmla="*/ 0 h 29"/>
                <a:gd name="T28" fmla="*/ 19 w 25"/>
                <a:gd name="T2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9">
                  <a:moveTo>
                    <a:pt x="19" y="20"/>
                  </a:moveTo>
                  <a:cubicBezTo>
                    <a:pt x="19" y="22"/>
                    <a:pt x="19" y="23"/>
                    <a:pt x="18" y="24"/>
                  </a:cubicBezTo>
                  <a:cubicBezTo>
                    <a:pt x="17" y="24"/>
                    <a:pt x="15" y="25"/>
                    <a:pt x="13" y="25"/>
                  </a:cubicBezTo>
                  <a:cubicBezTo>
                    <a:pt x="11" y="25"/>
                    <a:pt x="10" y="24"/>
                    <a:pt x="9" y="24"/>
                  </a:cubicBezTo>
                  <a:cubicBezTo>
                    <a:pt x="8" y="23"/>
                    <a:pt x="8" y="22"/>
                    <a:pt x="8" y="20"/>
                  </a:cubicBezTo>
                  <a:cubicBezTo>
                    <a:pt x="8" y="0"/>
                    <a:pt x="8" y="0"/>
                    <a:pt x="8" y="0"/>
                  </a:cubicBezTo>
                  <a:cubicBezTo>
                    <a:pt x="0" y="0"/>
                    <a:pt x="0" y="0"/>
                    <a:pt x="0" y="0"/>
                  </a:cubicBezTo>
                  <a:cubicBezTo>
                    <a:pt x="0" y="19"/>
                    <a:pt x="0" y="19"/>
                    <a:pt x="0" y="19"/>
                  </a:cubicBezTo>
                  <a:cubicBezTo>
                    <a:pt x="0" y="23"/>
                    <a:pt x="1" y="25"/>
                    <a:pt x="3" y="27"/>
                  </a:cubicBezTo>
                  <a:cubicBezTo>
                    <a:pt x="5" y="28"/>
                    <a:pt x="8" y="29"/>
                    <a:pt x="13" y="29"/>
                  </a:cubicBezTo>
                  <a:cubicBezTo>
                    <a:pt x="17" y="29"/>
                    <a:pt x="20" y="29"/>
                    <a:pt x="22" y="27"/>
                  </a:cubicBezTo>
                  <a:cubicBezTo>
                    <a:pt x="24" y="25"/>
                    <a:pt x="25" y="23"/>
                    <a:pt x="25" y="20"/>
                  </a:cubicBezTo>
                  <a:cubicBezTo>
                    <a:pt x="25" y="0"/>
                    <a:pt x="25" y="0"/>
                    <a:pt x="25" y="0"/>
                  </a:cubicBezTo>
                  <a:cubicBezTo>
                    <a:pt x="19" y="0"/>
                    <a:pt x="19" y="0"/>
                    <a:pt x="19" y="0"/>
                  </a:cubicBezTo>
                  <a:lnTo>
                    <a:pt x="19" y="20"/>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7" name="Rectangle 36">
              <a:extLst>
                <a:ext uri="{FF2B5EF4-FFF2-40B4-BE49-F238E27FC236}">
                  <a16:creationId xmlns:a16="http://schemas.microsoft.com/office/drawing/2014/main" id="{59AD48A8-F2B5-4FEA-8E63-3D8A876689FB}"/>
                </a:ext>
              </a:extLst>
            </p:cNvPr>
            <p:cNvSpPr>
              <a:spLocks noChangeArrowheads="1"/>
            </p:cNvSpPr>
            <p:nvPr userDrawn="1"/>
          </p:nvSpPr>
          <p:spPr bwMode="auto">
            <a:xfrm>
              <a:off x="7591397" y="2183140"/>
              <a:ext cx="30163" cy="111126"/>
            </a:xfrm>
            <a:prstGeom prst="rect">
              <a:avLst/>
            </a:prstGeom>
            <a:solidFill>
              <a:srgbClr val="92078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8" name="Freeform 37">
              <a:extLst>
                <a:ext uri="{FF2B5EF4-FFF2-40B4-BE49-F238E27FC236}">
                  <a16:creationId xmlns:a16="http://schemas.microsoft.com/office/drawing/2014/main" id="{BF80624B-24A7-4AE6-A546-8D0D51ED90FB}"/>
                </a:ext>
              </a:extLst>
            </p:cNvPr>
            <p:cNvSpPr>
              <a:spLocks/>
            </p:cNvSpPr>
            <p:nvPr userDrawn="1"/>
          </p:nvSpPr>
          <p:spPr bwMode="auto">
            <a:xfrm>
              <a:off x="7632672" y="2183140"/>
              <a:ext cx="93664" cy="111126"/>
            </a:xfrm>
            <a:custGeom>
              <a:avLst/>
              <a:gdLst>
                <a:gd name="T0" fmla="*/ 19 w 25"/>
                <a:gd name="T1" fmla="*/ 20 h 29"/>
                <a:gd name="T2" fmla="*/ 18 w 25"/>
                <a:gd name="T3" fmla="*/ 24 h 29"/>
                <a:gd name="T4" fmla="*/ 13 w 25"/>
                <a:gd name="T5" fmla="*/ 25 h 29"/>
                <a:gd name="T6" fmla="*/ 9 w 25"/>
                <a:gd name="T7" fmla="*/ 24 h 29"/>
                <a:gd name="T8" fmla="*/ 8 w 25"/>
                <a:gd name="T9" fmla="*/ 20 h 29"/>
                <a:gd name="T10" fmla="*/ 8 w 25"/>
                <a:gd name="T11" fmla="*/ 0 h 29"/>
                <a:gd name="T12" fmla="*/ 0 w 25"/>
                <a:gd name="T13" fmla="*/ 0 h 29"/>
                <a:gd name="T14" fmla="*/ 0 w 25"/>
                <a:gd name="T15" fmla="*/ 19 h 29"/>
                <a:gd name="T16" fmla="*/ 3 w 25"/>
                <a:gd name="T17" fmla="*/ 27 h 29"/>
                <a:gd name="T18" fmla="*/ 12 w 25"/>
                <a:gd name="T19" fmla="*/ 29 h 29"/>
                <a:gd name="T20" fmla="*/ 22 w 25"/>
                <a:gd name="T21" fmla="*/ 27 h 29"/>
                <a:gd name="T22" fmla="*/ 25 w 25"/>
                <a:gd name="T23" fmla="*/ 20 h 29"/>
                <a:gd name="T24" fmla="*/ 25 w 25"/>
                <a:gd name="T25" fmla="*/ 0 h 29"/>
                <a:gd name="T26" fmla="*/ 19 w 25"/>
                <a:gd name="T27" fmla="*/ 0 h 29"/>
                <a:gd name="T28" fmla="*/ 19 w 25"/>
                <a:gd name="T2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9">
                  <a:moveTo>
                    <a:pt x="19" y="20"/>
                  </a:moveTo>
                  <a:cubicBezTo>
                    <a:pt x="19" y="22"/>
                    <a:pt x="18" y="23"/>
                    <a:pt x="18" y="24"/>
                  </a:cubicBezTo>
                  <a:cubicBezTo>
                    <a:pt x="17" y="25"/>
                    <a:pt x="15" y="25"/>
                    <a:pt x="13" y="25"/>
                  </a:cubicBezTo>
                  <a:cubicBezTo>
                    <a:pt x="11" y="25"/>
                    <a:pt x="10" y="25"/>
                    <a:pt x="9" y="24"/>
                  </a:cubicBezTo>
                  <a:cubicBezTo>
                    <a:pt x="8" y="23"/>
                    <a:pt x="8" y="22"/>
                    <a:pt x="8" y="20"/>
                  </a:cubicBezTo>
                  <a:cubicBezTo>
                    <a:pt x="8" y="0"/>
                    <a:pt x="8" y="0"/>
                    <a:pt x="8" y="0"/>
                  </a:cubicBezTo>
                  <a:cubicBezTo>
                    <a:pt x="0" y="0"/>
                    <a:pt x="0" y="0"/>
                    <a:pt x="0" y="0"/>
                  </a:cubicBezTo>
                  <a:cubicBezTo>
                    <a:pt x="0" y="19"/>
                    <a:pt x="0" y="19"/>
                    <a:pt x="0" y="19"/>
                  </a:cubicBezTo>
                  <a:cubicBezTo>
                    <a:pt x="0" y="23"/>
                    <a:pt x="1" y="25"/>
                    <a:pt x="3" y="27"/>
                  </a:cubicBezTo>
                  <a:cubicBezTo>
                    <a:pt x="5" y="28"/>
                    <a:pt x="8" y="29"/>
                    <a:pt x="12" y="29"/>
                  </a:cubicBezTo>
                  <a:cubicBezTo>
                    <a:pt x="17" y="29"/>
                    <a:pt x="20" y="29"/>
                    <a:pt x="22" y="27"/>
                  </a:cubicBezTo>
                  <a:cubicBezTo>
                    <a:pt x="24" y="25"/>
                    <a:pt x="25" y="23"/>
                    <a:pt x="25" y="20"/>
                  </a:cubicBezTo>
                  <a:cubicBezTo>
                    <a:pt x="25" y="0"/>
                    <a:pt x="25" y="0"/>
                    <a:pt x="25" y="0"/>
                  </a:cubicBezTo>
                  <a:cubicBezTo>
                    <a:pt x="19" y="0"/>
                    <a:pt x="19" y="0"/>
                    <a:pt x="19" y="0"/>
                  </a:cubicBezTo>
                  <a:lnTo>
                    <a:pt x="19" y="20"/>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9" name="Freeform 38">
              <a:extLst>
                <a:ext uri="{FF2B5EF4-FFF2-40B4-BE49-F238E27FC236}">
                  <a16:creationId xmlns:a16="http://schemas.microsoft.com/office/drawing/2014/main" id="{73D86352-0388-4246-A019-47DECEF74EA4}"/>
                </a:ext>
              </a:extLst>
            </p:cNvPr>
            <p:cNvSpPr>
              <a:spLocks/>
            </p:cNvSpPr>
            <p:nvPr userDrawn="1"/>
          </p:nvSpPr>
          <p:spPr bwMode="auto">
            <a:xfrm>
              <a:off x="7843812" y="2183140"/>
              <a:ext cx="93664" cy="111126"/>
            </a:xfrm>
            <a:custGeom>
              <a:avLst/>
              <a:gdLst>
                <a:gd name="T0" fmla="*/ 16 w 25"/>
                <a:gd name="T1" fmla="*/ 0 h 29"/>
                <a:gd name="T2" fmla="*/ 4 w 25"/>
                <a:gd name="T3" fmla="*/ 3 h 29"/>
                <a:gd name="T4" fmla="*/ 0 w 25"/>
                <a:gd name="T5" fmla="*/ 14 h 29"/>
                <a:gd name="T6" fmla="*/ 0 w 25"/>
                <a:gd name="T7" fmla="*/ 15 h 29"/>
                <a:gd name="T8" fmla="*/ 4 w 25"/>
                <a:gd name="T9" fmla="*/ 26 h 29"/>
                <a:gd name="T10" fmla="*/ 16 w 25"/>
                <a:gd name="T11" fmla="*/ 29 h 29"/>
                <a:gd name="T12" fmla="*/ 22 w 25"/>
                <a:gd name="T13" fmla="*/ 29 h 29"/>
                <a:gd name="T14" fmla="*/ 25 w 25"/>
                <a:gd name="T15" fmla="*/ 28 h 29"/>
                <a:gd name="T16" fmla="*/ 25 w 25"/>
                <a:gd name="T17" fmla="*/ 24 h 29"/>
                <a:gd name="T18" fmla="*/ 22 w 25"/>
                <a:gd name="T19" fmla="*/ 24 h 29"/>
                <a:gd name="T20" fmla="*/ 17 w 25"/>
                <a:gd name="T21" fmla="*/ 25 h 29"/>
                <a:gd name="T22" fmla="*/ 11 w 25"/>
                <a:gd name="T23" fmla="*/ 22 h 29"/>
                <a:gd name="T24" fmla="*/ 8 w 25"/>
                <a:gd name="T25" fmla="*/ 15 h 29"/>
                <a:gd name="T26" fmla="*/ 8 w 25"/>
                <a:gd name="T27" fmla="*/ 14 h 29"/>
                <a:gd name="T28" fmla="*/ 11 w 25"/>
                <a:gd name="T29" fmla="*/ 7 h 29"/>
                <a:gd name="T30" fmla="*/ 18 w 25"/>
                <a:gd name="T31" fmla="*/ 4 h 29"/>
                <a:gd name="T32" fmla="*/ 22 w 25"/>
                <a:gd name="T33" fmla="*/ 4 h 29"/>
                <a:gd name="T34" fmla="*/ 25 w 25"/>
                <a:gd name="T35" fmla="*/ 5 h 29"/>
                <a:gd name="T36" fmla="*/ 25 w 25"/>
                <a:gd name="T37" fmla="*/ 1 h 29"/>
                <a:gd name="T38" fmla="*/ 21 w 25"/>
                <a:gd name="T39" fmla="*/ 0 h 29"/>
                <a:gd name="T40" fmla="*/ 16 w 25"/>
                <a:gd name="T4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9">
                  <a:moveTo>
                    <a:pt x="16" y="0"/>
                  </a:moveTo>
                  <a:cubicBezTo>
                    <a:pt x="12" y="0"/>
                    <a:pt x="8" y="1"/>
                    <a:pt x="4" y="3"/>
                  </a:cubicBezTo>
                  <a:cubicBezTo>
                    <a:pt x="1" y="6"/>
                    <a:pt x="0" y="10"/>
                    <a:pt x="0" y="14"/>
                  </a:cubicBezTo>
                  <a:cubicBezTo>
                    <a:pt x="0" y="15"/>
                    <a:pt x="0" y="15"/>
                    <a:pt x="0" y="15"/>
                  </a:cubicBezTo>
                  <a:cubicBezTo>
                    <a:pt x="0" y="20"/>
                    <a:pt x="1" y="23"/>
                    <a:pt x="4" y="26"/>
                  </a:cubicBezTo>
                  <a:cubicBezTo>
                    <a:pt x="8" y="28"/>
                    <a:pt x="12" y="29"/>
                    <a:pt x="16" y="29"/>
                  </a:cubicBezTo>
                  <a:cubicBezTo>
                    <a:pt x="18" y="29"/>
                    <a:pt x="20" y="29"/>
                    <a:pt x="22" y="29"/>
                  </a:cubicBezTo>
                  <a:cubicBezTo>
                    <a:pt x="23" y="29"/>
                    <a:pt x="24" y="28"/>
                    <a:pt x="25" y="28"/>
                  </a:cubicBezTo>
                  <a:cubicBezTo>
                    <a:pt x="25" y="24"/>
                    <a:pt x="25" y="24"/>
                    <a:pt x="25" y="24"/>
                  </a:cubicBezTo>
                  <a:cubicBezTo>
                    <a:pt x="24" y="24"/>
                    <a:pt x="23" y="24"/>
                    <a:pt x="22" y="24"/>
                  </a:cubicBezTo>
                  <a:cubicBezTo>
                    <a:pt x="20" y="25"/>
                    <a:pt x="19" y="25"/>
                    <a:pt x="17" y="25"/>
                  </a:cubicBezTo>
                  <a:cubicBezTo>
                    <a:pt x="14" y="25"/>
                    <a:pt x="12" y="24"/>
                    <a:pt x="11" y="22"/>
                  </a:cubicBezTo>
                  <a:cubicBezTo>
                    <a:pt x="9" y="21"/>
                    <a:pt x="8" y="18"/>
                    <a:pt x="8" y="15"/>
                  </a:cubicBezTo>
                  <a:cubicBezTo>
                    <a:pt x="8" y="14"/>
                    <a:pt x="8" y="14"/>
                    <a:pt x="8" y="14"/>
                  </a:cubicBezTo>
                  <a:cubicBezTo>
                    <a:pt x="8" y="11"/>
                    <a:pt x="9" y="9"/>
                    <a:pt x="11" y="7"/>
                  </a:cubicBezTo>
                  <a:cubicBezTo>
                    <a:pt x="12" y="5"/>
                    <a:pt x="15" y="4"/>
                    <a:pt x="18" y="4"/>
                  </a:cubicBezTo>
                  <a:cubicBezTo>
                    <a:pt x="19" y="4"/>
                    <a:pt x="21" y="4"/>
                    <a:pt x="22" y="4"/>
                  </a:cubicBezTo>
                  <a:cubicBezTo>
                    <a:pt x="23" y="5"/>
                    <a:pt x="24" y="5"/>
                    <a:pt x="25" y="5"/>
                  </a:cubicBezTo>
                  <a:cubicBezTo>
                    <a:pt x="25" y="1"/>
                    <a:pt x="25" y="1"/>
                    <a:pt x="25" y="1"/>
                  </a:cubicBezTo>
                  <a:cubicBezTo>
                    <a:pt x="24" y="0"/>
                    <a:pt x="23" y="0"/>
                    <a:pt x="21" y="0"/>
                  </a:cubicBezTo>
                  <a:cubicBezTo>
                    <a:pt x="20" y="0"/>
                    <a:pt x="18" y="0"/>
                    <a:pt x="16" y="0"/>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0" name="Freeform 39">
              <a:extLst>
                <a:ext uri="{FF2B5EF4-FFF2-40B4-BE49-F238E27FC236}">
                  <a16:creationId xmlns:a16="http://schemas.microsoft.com/office/drawing/2014/main" id="{7A3C2EFC-8F53-4526-926A-0685BEAFD812}"/>
                </a:ext>
              </a:extLst>
            </p:cNvPr>
            <p:cNvSpPr>
              <a:spLocks noEditPoints="1"/>
            </p:cNvSpPr>
            <p:nvPr userDrawn="1"/>
          </p:nvSpPr>
          <p:spPr bwMode="auto">
            <a:xfrm>
              <a:off x="7737448" y="2183140"/>
              <a:ext cx="101601" cy="111126"/>
            </a:xfrm>
            <a:custGeom>
              <a:avLst/>
              <a:gdLst>
                <a:gd name="T0" fmla="*/ 12 w 27"/>
                <a:gd name="T1" fmla="*/ 0 h 29"/>
                <a:gd name="T2" fmla="*/ 0 w 27"/>
                <a:gd name="T3" fmla="*/ 0 h 29"/>
                <a:gd name="T4" fmla="*/ 0 w 27"/>
                <a:gd name="T5" fmla="*/ 29 h 29"/>
                <a:gd name="T6" fmla="*/ 13 w 27"/>
                <a:gd name="T7" fmla="*/ 29 h 29"/>
                <a:gd name="T8" fmla="*/ 24 w 27"/>
                <a:gd name="T9" fmla="*/ 26 h 29"/>
                <a:gd name="T10" fmla="*/ 27 w 27"/>
                <a:gd name="T11" fmla="*/ 15 h 29"/>
                <a:gd name="T12" fmla="*/ 27 w 27"/>
                <a:gd name="T13" fmla="*/ 14 h 29"/>
                <a:gd name="T14" fmla="*/ 24 w 27"/>
                <a:gd name="T15" fmla="*/ 3 h 29"/>
                <a:gd name="T16" fmla="*/ 12 w 27"/>
                <a:gd name="T17" fmla="*/ 0 h 29"/>
                <a:gd name="T18" fmla="*/ 19 w 27"/>
                <a:gd name="T19" fmla="*/ 15 h 29"/>
                <a:gd name="T20" fmla="*/ 17 w 27"/>
                <a:gd name="T21" fmla="*/ 23 h 29"/>
                <a:gd name="T22" fmla="*/ 12 w 27"/>
                <a:gd name="T23" fmla="*/ 25 h 29"/>
                <a:gd name="T24" fmla="*/ 8 w 27"/>
                <a:gd name="T25" fmla="*/ 25 h 29"/>
                <a:gd name="T26" fmla="*/ 8 w 27"/>
                <a:gd name="T27" fmla="*/ 4 h 29"/>
                <a:gd name="T28" fmla="*/ 11 w 27"/>
                <a:gd name="T29" fmla="*/ 4 h 29"/>
                <a:gd name="T30" fmla="*/ 17 w 27"/>
                <a:gd name="T31" fmla="*/ 7 h 29"/>
                <a:gd name="T32" fmla="*/ 19 w 27"/>
                <a:gd name="T33" fmla="*/ 14 h 29"/>
                <a:gd name="T34" fmla="*/ 19 w 27"/>
                <a:gd name="T35"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9">
                  <a:moveTo>
                    <a:pt x="12" y="0"/>
                  </a:moveTo>
                  <a:cubicBezTo>
                    <a:pt x="0" y="0"/>
                    <a:pt x="0" y="0"/>
                    <a:pt x="0" y="0"/>
                  </a:cubicBezTo>
                  <a:cubicBezTo>
                    <a:pt x="0" y="29"/>
                    <a:pt x="0" y="29"/>
                    <a:pt x="0" y="29"/>
                  </a:cubicBezTo>
                  <a:cubicBezTo>
                    <a:pt x="13" y="29"/>
                    <a:pt x="13" y="29"/>
                    <a:pt x="13" y="29"/>
                  </a:cubicBezTo>
                  <a:cubicBezTo>
                    <a:pt x="18" y="29"/>
                    <a:pt x="21" y="28"/>
                    <a:pt x="24" y="26"/>
                  </a:cubicBezTo>
                  <a:cubicBezTo>
                    <a:pt x="26" y="23"/>
                    <a:pt x="27" y="20"/>
                    <a:pt x="27" y="15"/>
                  </a:cubicBezTo>
                  <a:cubicBezTo>
                    <a:pt x="27" y="14"/>
                    <a:pt x="27" y="14"/>
                    <a:pt x="27" y="14"/>
                  </a:cubicBezTo>
                  <a:cubicBezTo>
                    <a:pt x="27" y="9"/>
                    <a:pt x="26" y="6"/>
                    <a:pt x="24" y="3"/>
                  </a:cubicBezTo>
                  <a:cubicBezTo>
                    <a:pt x="21" y="1"/>
                    <a:pt x="17" y="0"/>
                    <a:pt x="12" y="0"/>
                  </a:cubicBezTo>
                  <a:moveTo>
                    <a:pt x="19" y="15"/>
                  </a:moveTo>
                  <a:cubicBezTo>
                    <a:pt x="19" y="19"/>
                    <a:pt x="18" y="21"/>
                    <a:pt x="17" y="23"/>
                  </a:cubicBezTo>
                  <a:cubicBezTo>
                    <a:pt x="16" y="24"/>
                    <a:pt x="14" y="25"/>
                    <a:pt x="12" y="25"/>
                  </a:cubicBezTo>
                  <a:cubicBezTo>
                    <a:pt x="8" y="25"/>
                    <a:pt x="8" y="25"/>
                    <a:pt x="8" y="25"/>
                  </a:cubicBezTo>
                  <a:cubicBezTo>
                    <a:pt x="8" y="4"/>
                    <a:pt x="8" y="4"/>
                    <a:pt x="8" y="4"/>
                  </a:cubicBezTo>
                  <a:cubicBezTo>
                    <a:pt x="11" y="4"/>
                    <a:pt x="11" y="4"/>
                    <a:pt x="11" y="4"/>
                  </a:cubicBezTo>
                  <a:cubicBezTo>
                    <a:pt x="13" y="4"/>
                    <a:pt x="15" y="5"/>
                    <a:pt x="17" y="7"/>
                  </a:cubicBezTo>
                  <a:cubicBezTo>
                    <a:pt x="18" y="8"/>
                    <a:pt x="19" y="11"/>
                    <a:pt x="19" y="14"/>
                  </a:cubicBezTo>
                  <a:lnTo>
                    <a:pt x="19" y="15"/>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1" name="Freeform 40">
              <a:extLst>
                <a:ext uri="{FF2B5EF4-FFF2-40B4-BE49-F238E27FC236}">
                  <a16:creationId xmlns:a16="http://schemas.microsoft.com/office/drawing/2014/main" id="{11520033-B42A-431C-B187-8E636C8ABFD1}"/>
                </a:ext>
              </a:extLst>
            </p:cNvPr>
            <p:cNvSpPr>
              <a:spLocks/>
            </p:cNvSpPr>
            <p:nvPr userDrawn="1"/>
          </p:nvSpPr>
          <p:spPr bwMode="auto">
            <a:xfrm>
              <a:off x="6513480" y="1952951"/>
              <a:ext cx="327027" cy="196852"/>
            </a:xfrm>
            <a:custGeom>
              <a:avLst/>
              <a:gdLst>
                <a:gd name="T0" fmla="*/ 81 w 87"/>
                <a:gd name="T1" fmla="*/ 29 h 51"/>
                <a:gd name="T2" fmla="*/ 86 w 87"/>
                <a:gd name="T3" fmla="*/ 22 h 51"/>
                <a:gd name="T4" fmla="*/ 80 w 87"/>
                <a:gd name="T5" fmla="*/ 9 h 51"/>
                <a:gd name="T6" fmla="*/ 65 w 87"/>
                <a:gd name="T7" fmla="*/ 9 h 51"/>
                <a:gd name="T8" fmla="*/ 69 w 87"/>
                <a:gd name="T9" fmla="*/ 18 h 51"/>
                <a:gd name="T10" fmla="*/ 67 w 87"/>
                <a:gd name="T11" fmla="*/ 21 h 51"/>
                <a:gd name="T12" fmla="*/ 41 w 87"/>
                <a:gd name="T13" fmla="*/ 21 h 51"/>
                <a:gd name="T14" fmla="*/ 73 w 87"/>
                <a:gd name="T15" fmla="*/ 0 h 51"/>
                <a:gd name="T16" fmla="*/ 54 w 87"/>
                <a:gd name="T17" fmla="*/ 0 h 51"/>
                <a:gd name="T18" fmla="*/ 42 w 87"/>
                <a:gd name="T19" fmla="*/ 9 h 51"/>
                <a:gd name="T20" fmla="*/ 31 w 87"/>
                <a:gd name="T21" fmla="*/ 9 h 51"/>
                <a:gd name="T22" fmla="*/ 42 w 87"/>
                <a:gd name="T23" fmla="*/ 0 h 51"/>
                <a:gd name="T24" fmla="*/ 23 w 87"/>
                <a:gd name="T25" fmla="*/ 0 h 51"/>
                <a:gd name="T26" fmla="*/ 0 w 87"/>
                <a:gd name="T27" fmla="*/ 9 h 51"/>
                <a:gd name="T28" fmla="*/ 3 w 87"/>
                <a:gd name="T29" fmla="*/ 16 h 51"/>
                <a:gd name="T30" fmla="*/ 26 w 87"/>
                <a:gd name="T31" fmla="*/ 16 h 51"/>
                <a:gd name="T32" fmla="*/ 0 w 87"/>
                <a:gd name="T33" fmla="*/ 21 h 51"/>
                <a:gd name="T34" fmla="*/ 2 w 87"/>
                <a:gd name="T35" fmla="*/ 29 h 51"/>
                <a:gd name="T36" fmla="*/ 36 w 87"/>
                <a:gd name="T37" fmla="*/ 29 h 51"/>
                <a:gd name="T38" fmla="*/ 36 w 87"/>
                <a:gd name="T39" fmla="*/ 41 h 51"/>
                <a:gd name="T40" fmla="*/ 31 w 87"/>
                <a:gd name="T41" fmla="*/ 46 h 51"/>
                <a:gd name="T42" fmla="*/ 26 w 87"/>
                <a:gd name="T43" fmla="*/ 46 h 51"/>
                <a:gd name="T44" fmla="*/ 28 w 87"/>
                <a:gd name="T45" fmla="*/ 51 h 51"/>
                <a:gd name="T46" fmla="*/ 44 w 87"/>
                <a:gd name="T47" fmla="*/ 51 h 51"/>
                <a:gd name="T48" fmla="*/ 51 w 87"/>
                <a:gd name="T49" fmla="*/ 42 h 51"/>
                <a:gd name="T50" fmla="*/ 51 w 87"/>
                <a:gd name="T51" fmla="*/ 29 h 51"/>
                <a:gd name="T52" fmla="*/ 76 w 87"/>
                <a:gd name="T53" fmla="*/ 29 h 51"/>
                <a:gd name="T54" fmla="*/ 81 w 87"/>
                <a:gd name="T55" fmla="*/ 2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7" h="51">
                  <a:moveTo>
                    <a:pt x="81" y="29"/>
                  </a:moveTo>
                  <a:cubicBezTo>
                    <a:pt x="83" y="29"/>
                    <a:pt x="87" y="27"/>
                    <a:pt x="86" y="22"/>
                  </a:cubicBezTo>
                  <a:cubicBezTo>
                    <a:pt x="86" y="22"/>
                    <a:pt x="80" y="9"/>
                    <a:pt x="80" y="9"/>
                  </a:cubicBezTo>
                  <a:cubicBezTo>
                    <a:pt x="65" y="9"/>
                    <a:pt x="65" y="9"/>
                    <a:pt x="65" y="9"/>
                  </a:cubicBezTo>
                  <a:cubicBezTo>
                    <a:pt x="69" y="18"/>
                    <a:pt x="69" y="18"/>
                    <a:pt x="69" y="18"/>
                  </a:cubicBezTo>
                  <a:cubicBezTo>
                    <a:pt x="70" y="19"/>
                    <a:pt x="69" y="21"/>
                    <a:pt x="67" y="21"/>
                  </a:cubicBezTo>
                  <a:cubicBezTo>
                    <a:pt x="41" y="21"/>
                    <a:pt x="41" y="21"/>
                    <a:pt x="41" y="21"/>
                  </a:cubicBezTo>
                  <a:cubicBezTo>
                    <a:pt x="49" y="18"/>
                    <a:pt x="61" y="11"/>
                    <a:pt x="73" y="0"/>
                  </a:cubicBezTo>
                  <a:cubicBezTo>
                    <a:pt x="54" y="0"/>
                    <a:pt x="54" y="0"/>
                    <a:pt x="54" y="0"/>
                  </a:cubicBezTo>
                  <a:cubicBezTo>
                    <a:pt x="50" y="3"/>
                    <a:pt x="46" y="6"/>
                    <a:pt x="42" y="9"/>
                  </a:cubicBezTo>
                  <a:cubicBezTo>
                    <a:pt x="31" y="9"/>
                    <a:pt x="31" y="9"/>
                    <a:pt x="31" y="9"/>
                  </a:cubicBezTo>
                  <a:cubicBezTo>
                    <a:pt x="37" y="5"/>
                    <a:pt x="42" y="0"/>
                    <a:pt x="42" y="0"/>
                  </a:cubicBezTo>
                  <a:cubicBezTo>
                    <a:pt x="23" y="0"/>
                    <a:pt x="23" y="0"/>
                    <a:pt x="23" y="0"/>
                  </a:cubicBezTo>
                  <a:cubicBezTo>
                    <a:pt x="13" y="9"/>
                    <a:pt x="0" y="9"/>
                    <a:pt x="0" y="9"/>
                  </a:cubicBezTo>
                  <a:cubicBezTo>
                    <a:pt x="3" y="16"/>
                    <a:pt x="3" y="16"/>
                    <a:pt x="3" y="16"/>
                  </a:cubicBezTo>
                  <a:cubicBezTo>
                    <a:pt x="26" y="16"/>
                    <a:pt x="26" y="16"/>
                    <a:pt x="26" y="16"/>
                  </a:cubicBezTo>
                  <a:cubicBezTo>
                    <a:pt x="13" y="21"/>
                    <a:pt x="0" y="21"/>
                    <a:pt x="0" y="21"/>
                  </a:cubicBezTo>
                  <a:cubicBezTo>
                    <a:pt x="2" y="29"/>
                    <a:pt x="2" y="29"/>
                    <a:pt x="2" y="29"/>
                  </a:cubicBezTo>
                  <a:cubicBezTo>
                    <a:pt x="36" y="29"/>
                    <a:pt x="36" y="29"/>
                    <a:pt x="36" y="29"/>
                  </a:cubicBezTo>
                  <a:cubicBezTo>
                    <a:pt x="36" y="41"/>
                    <a:pt x="36" y="41"/>
                    <a:pt x="36" y="41"/>
                  </a:cubicBezTo>
                  <a:cubicBezTo>
                    <a:pt x="36" y="43"/>
                    <a:pt x="34" y="46"/>
                    <a:pt x="31" y="46"/>
                  </a:cubicBezTo>
                  <a:cubicBezTo>
                    <a:pt x="26" y="46"/>
                    <a:pt x="26" y="46"/>
                    <a:pt x="26" y="46"/>
                  </a:cubicBezTo>
                  <a:cubicBezTo>
                    <a:pt x="28" y="51"/>
                    <a:pt x="28" y="51"/>
                    <a:pt x="28" y="51"/>
                  </a:cubicBezTo>
                  <a:cubicBezTo>
                    <a:pt x="44" y="51"/>
                    <a:pt x="44" y="51"/>
                    <a:pt x="44" y="51"/>
                  </a:cubicBezTo>
                  <a:cubicBezTo>
                    <a:pt x="44" y="51"/>
                    <a:pt x="51" y="51"/>
                    <a:pt x="51" y="42"/>
                  </a:cubicBezTo>
                  <a:cubicBezTo>
                    <a:pt x="51" y="29"/>
                    <a:pt x="51" y="29"/>
                    <a:pt x="51" y="29"/>
                  </a:cubicBezTo>
                  <a:cubicBezTo>
                    <a:pt x="76" y="29"/>
                    <a:pt x="76" y="29"/>
                    <a:pt x="76" y="29"/>
                  </a:cubicBezTo>
                  <a:lnTo>
                    <a:pt x="81" y="29"/>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2" name="Freeform 41">
              <a:extLst>
                <a:ext uri="{FF2B5EF4-FFF2-40B4-BE49-F238E27FC236}">
                  <a16:creationId xmlns:a16="http://schemas.microsoft.com/office/drawing/2014/main" id="{A1D8432E-6EC9-4E16-9447-1CF2DEB70ABA}"/>
                </a:ext>
              </a:extLst>
            </p:cNvPr>
            <p:cNvSpPr>
              <a:spLocks/>
            </p:cNvSpPr>
            <p:nvPr userDrawn="1"/>
          </p:nvSpPr>
          <p:spPr bwMode="auto">
            <a:xfrm>
              <a:off x="6678581" y="1811661"/>
              <a:ext cx="158751" cy="130176"/>
            </a:xfrm>
            <a:custGeom>
              <a:avLst/>
              <a:gdLst>
                <a:gd name="T0" fmla="*/ 11 w 42"/>
                <a:gd name="T1" fmla="*/ 34 h 34"/>
                <a:gd name="T2" fmla="*/ 42 w 42"/>
                <a:gd name="T3" fmla="*/ 34 h 34"/>
                <a:gd name="T4" fmla="*/ 42 w 42"/>
                <a:gd name="T5" fmla="*/ 26 h 34"/>
                <a:gd name="T6" fmla="*/ 20 w 42"/>
                <a:gd name="T7" fmla="*/ 26 h 34"/>
                <a:gd name="T8" fmla="*/ 16 w 42"/>
                <a:gd name="T9" fmla="*/ 21 h 34"/>
                <a:gd name="T10" fmla="*/ 16 w 42"/>
                <a:gd name="T11" fmla="*/ 13 h 34"/>
                <a:gd name="T12" fmla="*/ 41 w 42"/>
                <a:gd name="T13" fmla="*/ 13 h 34"/>
                <a:gd name="T14" fmla="*/ 41 w 42"/>
                <a:gd name="T15" fmla="*/ 5 h 34"/>
                <a:gd name="T16" fmla="*/ 16 w 42"/>
                <a:gd name="T17" fmla="*/ 5 h 34"/>
                <a:gd name="T18" fmla="*/ 16 w 42"/>
                <a:gd name="T19" fmla="*/ 0 h 34"/>
                <a:gd name="T20" fmla="*/ 0 w 42"/>
                <a:gd name="T21" fmla="*/ 0 h 34"/>
                <a:gd name="T22" fmla="*/ 0 w 42"/>
                <a:gd name="T23" fmla="*/ 23 h 34"/>
                <a:gd name="T24" fmla="*/ 11 w 42"/>
                <a:gd name="T25"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34">
                  <a:moveTo>
                    <a:pt x="11" y="34"/>
                  </a:moveTo>
                  <a:cubicBezTo>
                    <a:pt x="42" y="34"/>
                    <a:pt x="42" y="34"/>
                    <a:pt x="42" y="34"/>
                  </a:cubicBezTo>
                  <a:cubicBezTo>
                    <a:pt x="42" y="26"/>
                    <a:pt x="42" y="26"/>
                    <a:pt x="42" y="26"/>
                  </a:cubicBezTo>
                  <a:cubicBezTo>
                    <a:pt x="20" y="26"/>
                    <a:pt x="20" y="26"/>
                    <a:pt x="20" y="26"/>
                  </a:cubicBezTo>
                  <a:cubicBezTo>
                    <a:pt x="18" y="26"/>
                    <a:pt x="16" y="24"/>
                    <a:pt x="16" y="21"/>
                  </a:cubicBezTo>
                  <a:cubicBezTo>
                    <a:pt x="16" y="13"/>
                    <a:pt x="16" y="13"/>
                    <a:pt x="16" y="13"/>
                  </a:cubicBezTo>
                  <a:cubicBezTo>
                    <a:pt x="41" y="13"/>
                    <a:pt x="41" y="13"/>
                    <a:pt x="41" y="13"/>
                  </a:cubicBezTo>
                  <a:cubicBezTo>
                    <a:pt x="41" y="5"/>
                    <a:pt x="41" y="5"/>
                    <a:pt x="41" y="5"/>
                  </a:cubicBezTo>
                  <a:cubicBezTo>
                    <a:pt x="16" y="5"/>
                    <a:pt x="16" y="5"/>
                    <a:pt x="16" y="5"/>
                  </a:cubicBezTo>
                  <a:cubicBezTo>
                    <a:pt x="16" y="0"/>
                    <a:pt x="16" y="0"/>
                    <a:pt x="16" y="0"/>
                  </a:cubicBezTo>
                  <a:cubicBezTo>
                    <a:pt x="0" y="0"/>
                    <a:pt x="0" y="0"/>
                    <a:pt x="0" y="0"/>
                  </a:cubicBezTo>
                  <a:cubicBezTo>
                    <a:pt x="0" y="0"/>
                    <a:pt x="0" y="20"/>
                    <a:pt x="0" y="23"/>
                  </a:cubicBezTo>
                  <a:cubicBezTo>
                    <a:pt x="0" y="30"/>
                    <a:pt x="6" y="34"/>
                    <a:pt x="11" y="34"/>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3" name="Freeform 42">
              <a:extLst>
                <a:ext uri="{FF2B5EF4-FFF2-40B4-BE49-F238E27FC236}">
                  <a16:creationId xmlns:a16="http://schemas.microsoft.com/office/drawing/2014/main" id="{0752D3A7-0E7B-4F88-94F2-5F974D068BB3}"/>
                </a:ext>
              </a:extLst>
            </p:cNvPr>
            <p:cNvSpPr>
              <a:spLocks/>
            </p:cNvSpPr>
            <p:nvPr userDrawn="1"/>
          </p:nvSpPr>
          <p:spPr bwMode="auto">
            <a:xfrm>
              <a:off x="6513480" y="1811661"/>
              <a:ext cx="157164" cy="130176"/>
            </a:xfrm>
            <a:custGeom>
              <a:avLst/>
              <a:gdLst>
                <a:gd name="T0" fmla="*/ 11 w 42"/>
                <a:gd name="T1" fmla="*/ 34 h 34"/>
                <a:gd name="T2" fmla="*/ 42 w 42"/>
                <a:gd name="T3" fmla="*/ 34 h 34"/>
                <a:gd name="T4" fmla="*/ 42 w 42"/>
                <a:gd name="T5" fmla="*/ 26 h 34"/>
                <a:gd name="T6" fmla="*/ 34 w 42"/>
                <a:gd name="T7" fmla="*/ 26 h 34"/>
                <a:gd name="T8" fmla="*/ 34 w 42"/>
                <a:gd name="T9" fmla="*/ 13 h 34"/>
                <a:gd name="T10" fmla="*/ 42 w 42"/>
                <a:gd name="T11" fmla="*/ 13 h 34"/>
                <a:gd name="T12" fmla="*/ 42 w 42"/>
                <a:gd name="T13" fmla="*/ 5 h 34"/>
                <a:gd name="T14" fmla="*/ 34 w 42"/>
                <a:gd name="T15" fmla="*/ 5 h 34"/>
                <a:gd name="T16" fmla="*/ 34 w 42"/>
                <a:gd name="T17" fmla="*/ 0 h 34"/>
                <a:gd name="T18" fmla="*/ 19 w 42"/>
                <a:gd name="T19" fmla="*/ 0 h 34"/>
                <a:gd name="T20" fmla="*/ 19 w 42"/>
                <a:gd name="T21" fmla="*/ 26 h 34"/>
                <a:gd name="T22" fmla="*/ 18 w 42"/>
                <a:gd name="T23" fmla="*/ 26 h 34"/>
                <a:gd name="T24" fmla="*/ 13 w 42"/>
                <a:gd name="T25" fmla="*/ 21 h 34"/>
                <a:gd name="T26" fmla="*/ 13 w 42"/>
                <a:gd name="T27" fmla="*/ 2 h 34"/>
                <a:gd name="T28" fmla="*/ 0 w 42"/>
                <a:gd name="T29" fmla="*/ 2 h 34"/>
                <a:gd name="T30" fmla="*/ 0 w 42"/>
                <a:gd name="T31" fmla="*/ 23 h 34"/>
                <a:gd name="T32" fmla="*/ 11 w 42"/>
                <a:gd name="T33"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34">
                  <a:moveTo>
                    <a:pt x="11" y="34"/>
                  </a:moveTo>
                  <a:cubicBezTo>
                    <a:pt x="16" y="34"/>
                    <a:pt x="42" y="34"/>
                    <a:pt x="42" y="34"/>
                  </a:cubicBezTo>
                  <a:cubicBezTo>
                    <a:pt x="42" y="26"/>
                    <a:pt x="42" y="26"/>
                    <a:pt x="42" y="26"/>
                  </a:cubicBezTo>
                  <a:cubicBezTo>
                    <a:pt x="34" y="26"/>
                    <a:pt x="34" y="26"/>
                    <a:pt x="34" y="26"/>
                  </a:cubicBezTo>
                  <a:cubicBezTo>
                    <a:pt x="34" y="13"/>
                    <a:pt x="34" y="13"/>
                    <a:pt x="34" y="13"/>
                  </a:cubicBezTo>
                  <a:cubicBezTo>
                    <a:pt x="42" y="13"/>
                    <a:pt x="42" y="13"/>
                    <a:pt x="42" y="13"/>
                  </a:cubicBezTo>
                  <a:cubicBezTo>
                    <a:pt x="42" y="5"/>
                    <a:pt x="42" y="5"/>
                    <a:pt x="42" y="5"/>
                  </a:cubicBezTo>
                  <a:cubicBezTo>
                    <a:pt x="34" y="5"/>
                    <a:pt x="34" y="5"/>
                    <a:pt x="34" y="5"/>
                  </a:cubicBezTo>
                  <a:cubicBezTo>
                    <a:pt x="34" y="0"/>
                    <a:pt x="34" y="0"/>
                    <a:pt x="34" y="0"/>
                  </a:cubicBezTo>
                  <a:cubicBezTo>
                    <a:pt x="19" y="0"/>
                    <a:pt x="19" y="0"/>
                    <a:pt x="19" y="0"/>
                  </a:cubicBezTo>
                  <a:cubicBezTo>
                    <a:pt x="19" y="26"/>
                    <a:pt x="19" y="26"/>
                    <a:pt x="19" y="26"/>
                  </a:cubicBezTo>
                  <a:cubicBezTo>
                    <a:pt x="18" y="26"/>
                    <a:pt x="18" y="26"/>
                    <a:pt x="18" y="26"/>
                  </a:cubicBezTo>
                  <a:cubicBezTo>
                    <a:pt x="16" y="26"/>
                    <a:pt x="13" y="24"/>
                    <a:pt x="13" y="21"/>
                  </a:cubicBezTo>
                  <a:cubicBezTo>
                    <a:pt x="13" y="2"/>
                    <a:pt x="13" y="2"/>
                    <a:pt x="13" y="2"/>
                  </a:cubicBezTo>
                  <a:cubicBezTo>
                    <a:pt x="0" y="2"/>
                    <a:pt x="0" y="2"/>
                    <a:pt x="0" y="2"/>
                  </a:cubicBezTo>
                  <a:cubicBezTo>
                    <a:pt x="0" y="23"/>
                    <a:pt x="0" y="23"/>
                    <a:pt x="0" y="23"/>
                  </a:cubicBezTo>
                  <a:cubicBezTo>
                    <a:pt x="0" y="30"/>
                    <a:pt x="6" y="34"/>
                    <a:pt x="11" y="34"/>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4" name="Freeform 43">
              <a:extLst>
                <a:ext uri="{FF2B5EF4-FFF2-40B4-BE49-F238E27FC236}">
                  <a16:creationId xmlns:a16="http://schemas.microsoft.com/office/drawing/2014/main" id="{A9976E8A-7313-4FAE-9912-83C25D1176B3}"/>
                </a:ext>
              </a:extLst>
            </p:cNvPr>
            <p:cNvSpPr>
              <a:spLocks/>
            </p:cNvSpPr>
            <p:nvPr userDrawn="1"/>
          </p:nvSpPr>
          <p:spPr bwMode="auto">
            <a:xfrm>
              <a:off x="6508716" y="2072013"/>
              <a:ext cx="109538" cy="77789"/>
            </a:xfrm>
            <a:custGeom>
              <a:avLst/>
              <a:gdLst>
                <a:gd name="T0" fmla="*/ 13 w 29"/>
                <a:gd name="T1" fmla="*/ 0 h 20"/>
                <a:gd name="T2" fmla="*/ 9 w 29"/>
                <a:gd name="T3" fmla="*/ 11 h 20"/>
                <a:gd name="T4" fmla="*/ 2 w 29"/>
                <a:gd name="T5" fmla="*/ 15 h 20"/>
                <a:gd name="T6" fmla="*/ 0 w 29"/>
                <a:gd name="T7" fmla="*/ 15 h 20"/>
                <a:gd name="T8" fmla="*/ 1 w 29"/>
                <a:gd name="T9" fmla="*/ 20 h 20"/>
                <a:gd name="T10" fmla="*/ 11 w 29"/>
                <a:gd name="T11" fmla="*/ 20 h 20"/>
                <a:gd name="T12" fmla="*/ 29 w 29"/>
                <a:gd name="T13" fmla="*/ 0 h 20"/>
                <a:gd name="T14" fmla="*/ 13 w 2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0">
                  <a:moveTo>
                    <a:pt x="13" y="0"/>
                  </a:moveTo>
                  <a:cubicBezTo>
                    <a:pt x="13" y="0"/>
                    <a:pt x="12" y="6"/>
                    <a:pt x="9" y="11"/>
                  </a:cubicBezTo>
                  <a:cubicBezTo>
                    <a:pt x="7" y="13"/>
                    <a:pt x="5" y="15"/>
                    <a:pt x="2" y="15"/>
                  </a:cubicBezTo>
                  <a:cubicBezTo>
                    <a:pt x="1" y="15"/>
                    <a:pt x="0" y="15"/>
                    <a:pt x="0" y="15"/>
                  </a:cubicBezTo>
                  <a:cubicBezTo>
                    <a:pt x="1" y="20"/>
                    <a:pt x="1" y="20"/>
                    <a:pt x="1" y="20"/>
                  </a:cubicBezTo>
                  <a:cubicBezTo>
                    <a:pt x="11" y="20"/>
                    <a:pt x="11" y="20"/>
                    <a:pt x="11" y="20"/>
                  </a:cubicBezTo>
                  <a:cubicBezTo>
                    <a:pt x="24" y="20"/>
                    <a:pt x="29" y="0"/>
                    <a:pt x="29" y="0"/>
                  </a:cubicBezTo>
                  <a:lnTo>
                    <a:pt x="13" y="0"/>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5" name="Freeform 44">
              <a:extLst>
                <a:ext uri="{FF2B5EF4-FFF2-40B4-BE49-F238E27FC236}">
                  <a16:creationId xmlns:a16="http://schemas.microsoft.com/office/drawing/2014/main" id="{B4B50494-C9FC-4EE8-88D9-128BD91BCF71}"/>
                </a:ext>
              </a:extLst>
            </p:cNvPr>
            <p:cNvSpPr>
              <a:spLocks/>
            </p:cNvSpPr>
            <p:nvPr userDrawn="1"/>
          </p:nvSpPr>
          <p:spPr bwMode="auto">
            <a:xfrm>
              <a:off x="6730966" y="2072013"/>
              <a:ext cx="109538" cy="77789"/>
            </a:xfrm>
            <a:custGeom>
              <a:avLst/>
              <a:gdLst>
                <a:gd name="T0" fmla="*/ 20 w 29"/>
                <a:gd name="T1" fmla="*/ 11 h 20"/>
                <a:gd name="T2" fmla="*/ 15 w 29"/>
                <a:gd name="T3" fmla="*/ 0 h 20"/>
                <a:gd name="T4" fmla="*/ 0 w 29"/>
                <a:gd name="T5" fmla="*/ 0 h 20"/>
                <a:gd name="T6" fmla="*/ 18 w 29"/>
                <a:gd name="T7" fmla="*/ 20 h 20"/>
                <a:gd name="T8" fmla="*/ 29 w 29"/>
                <a:gd name="T9" fmla="*/ 20 h 20"/>
                <a:gd name="T10" fmla="*/ 29 w 29"/>
                <a:gd name="T11" fmla="*/ 15 h 20"/>
                <a:gd name="T12" fmla="*/ 26 w 29"/>
                <a:gd name="T13" fmla="*/ 15 h 20"/>
                <a:gd name="T14" fmla="*/ 20 w 29"/>
                <a:gd name="T15" fmla="*/ 11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0">
                  <a:moveTo>
                    <a:pt x="20" y="11"/>
                  </a:moveTo>
                  <a:cubicBezTo>
                    <a:pt x="17" y="6"/>
                    <a:pt x="15" y="0"/>
                    <a:pt x="15" y="0"/>
                  </a:cubicBezTo>
                  <a:cubicBezTo>
                    <a:pt x="0" y="0"/>
                    <a:pt x="0" y="0"/>
                    <a:pt x="0" y="0"/>
                  </a:cubicBezTo>
                  <a:cubicBezTo>
                    <a:pt x="0" y="0"/>
                    <a:pt x="4" y="20"/>
                    <a:pt x="18" y="20"/>
                  </a:cubicBezTo>
                  <a:cubicBezTo>
                    <a:pt x="29" y="20"/>
                    <a:pt x="29" y="20"/>
                    <a:pt x="29" y="20"/>
                  </a:cubicBezTo>
                  <a:cubicBezTo>
                    <a:pt x="29" y="15"/>
                    <a:pt x="29" y="15"/>
                    <a:pt x="29" y="15"/>
                  </a:cubicBezTo>
                  <a:cubicBezTo>
                    <a:pt x="29" y="15"/>
                    <a:pt x="27" y="15"/>
                    <a:pt x="26" y="15"/>
                  </a:cubicBezTo>
                  <a:cubicBezTo>
                    <a:pt x="24" y="15"/>
                    <a:pt x="21" y="13"/>
                    <a:pt x="20" y="11"/>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6" name="Freeform 45">
              <a:extLst>
                <a:ext uri="{FF2B5EF4-FFF2-40B4-BE49-F238E27FC236}">
                  <a16:creationId xmlns:a16="http://schemas.microsoft.com/office/drawing/2014/main" id="{73311BEE-10D6-44F1-93B4-FD4B386AEE25}"/>
                </a:ext>
              </a:extLst>
            </p:cNvPr>
            <p:cNvSpPr>
              <a:spLocks/>
            </p:cNvSpPr>
            <p:nvPr userDrawn="1"/>
          </p:nvSpPr>
          <p:spPr bwMode="auto">
            <a:xfrm>
              <a:off x="6878605" y="1814836"/>
              <a:ext cx="120650" cy="119064"/>
            </a:xfrm>
            <a:custGeom>
              <a:avLst/>
              <a:gdLst>
                <a:gd name="T0" fmla="*/ 20 w 32"/>
                <a:gd name="T1" fmla="*/ 31 h 31"/>
                <a:gd name="T2" fmla="*/ 32 w 32"/>
                <a:gd name="T3" fmla="*/ 31 h 31"/>
                <a:gd name="T4" fmla="*/ 32 w 32"/>
                <a:gd name="T5" fmla="*/ 27 h 31"/>
                <a:gd name="T6" fmla="*/ 30 w 32"/>
                <a:gd name="T7" fmla="*/ 27 h 31"/>
                <a:gd name="T8" fmla="*/ 25 w 32"/>
                <a:gd name="T9" fmla="*/ 24 h 31"/>
                <a:gd name="T10" fmla="*/ 16 w 32"/>
                <a:gd name="T11" fmla="*/ 0 h 31"/>
                <a:gd name="T12" fmla="*/ 0 w 32"/>
                <a:gd name="T13" fmla="*/ 0 h 31"/>
                <a:gd name="T14" fmla="*/ 10 w 32"/>
                <a:gd name="T15" fmla="*/ 25 h 31"/>
                <a:gd name="T16" fmla="*/ 20 w 32"/>
                <a:gd name="T17"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1">
                  <a:moveTo>
                    <a:pt x="20" y="31"/>
                  </a:moveTo>
                  <a:cubicBezTo>
                    <a:pt x="32" y="31"/>
                    <a:pt x="32" y="31"/>
                    <a:pt x="32" y="31"/>
                  </a:cubicBezTo>
                  <a:cubicBezTo>
                    <a:pt x="32" y="27"/>
                    <a:pt x="32" y="27"/>
                    <a:pt x="32" y="27"/>
                  </a:cubicBezTo>
                  <a:cubicBezTo>
                    <a:pt x="30" y="27"/>
                    <a:pt x="30" y="27"/>
                    <a:pt x="30" y="27"/>
                  </a:cubicBezTo>
                  <a:cubicBezTo>
                    <a:pt x="27" y="27"/>
                    <a:pt x="25" y="24"/>
                    <a:pt x="25" y="24"/>
                  </a:cubicBezTo>
                  <a:cubicBezTo>
                    <a:pt x="16" y="0"/>
                    <a:pt x="16" y="0"/>
                    <a:pt x="16" y="0"/>
                  </a:cubicBezTo>
                  <a:cubicBezTo>
                    <a:pt x="0" y="0"/>
                    <a:pt x="0" y="0"/>
                    <a:pt x="0" y="0"/>
                  </a:cubicBezTo>
                  <a:cubicBezTo>
                    <a:pt x="0" y="0"/>
                    <a:pt x="9" y="21"/>
                    <a:pt x="10" y="25"/>
                  </a:cubicBezTo>
                  <a:cubicBezTo>
                    <a:pt x="11" y="27"/>
                    <a:pt x="14" y="31"/>
                    <a:pt x="20" y="31"/>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7" name="Freeform 46">
              <a:extLst>
                <a:ext uri="{FF2B5EF4-FFF2-40B4-BE49-F238E27FC236}">
                  <a16:creationId xmlns:a16="http://schemas.microsoft.com/office/drawing/2014/main" id="{97101C73-F716-45EF-9863-07B73E9278BB}"/>
                </a:ext>
              </a:extLst>
            </p:cNvPr>
            <p:cNvSpPr>
              <a:spLocks/>
            </p:cNvSpPr>
            <p:nvPr userDrawn="1"/>
          </p:nvSpPr>
          <p:spPr bwMode="auto">
            <a:xfrm>
              <a:off x="7073868" y="1814836"/>
              <a:ext cx="120650" cy="119064"/>
            </a:xfrm>
            <a:custGeom>
              <a:avLst/>
              <a:gdLst>
                <a:gd name="T0" fmla="*/ 22 w 32"/>
                <a:gd name="T1" fmla="*/ 25 h 31"/>
                <a:gd name="T2" fmla="*/ 32 w 32"/>
                <a:gd name="T3" fmla="*/ 0 h 31"/>
                <a:gd name="T4" fmla="*/ 16 w 32"/>
                <a:gd name="T5" fmla="*/ 0 h 31"/>
                <a:gd name="T6" fmla="*/ 7 w 32"/>
                <a:gd name="T7" fmla="*/ 24 h 31"/>
                <a:gd name="T8" fmla="*/ 2 w 32"/>
                <a:gd name="T9" fmla="*/ 27 h 31"/>
                <a:gd name="T10" fmla="*/ 0 w 32"/>
                <a:gd name="T11" fmla="*/ 27 h 31"/>
                <a:gd name="T12" fmla="*/ 0 w 32"/>
                <a:gd name="T13" fmla="*/ 31 h 31"/>
                <a:gd name="T14" fmla="*/ 12 w 32"/>
                <a:gd name="T15" fmla="*/ 31 h 31"/>
                <a:gd name="T16" fmla="*/ 22 w 32"/>
                <a:gd name="T17" fmla="*/ 2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1">
                  <a:moveTo>
                    <a:pt x="22" y="25"/>
                  </a:moveTo>
                  <a:cubicBezTo>
                    <a:pt x="23" y="21"/>
                    <a:pt x="32" y="0"/>
                    <a:pt x="32" y="0"/>
                  </a:cubicBezTo>
                  <a:cubicBezTo>
                    <a:pt x="16" y="0"/>
                    <a:pt x="16" y="0"/>
                    <a:pt x="16" y="0"/>
                  </a:cubicBezTo>
                  <a:cubicBezTo>
                    <a:pt x="7" y="24"/>
                    <a:pt x="7" y="24"/>
                    <a:pt x="7" y="24"/>
                  </a:cubicBezTo>
                  <a:cubicBezTo>
                    <a:pt x="7" y="24"/>
                    <a:pt x="6" y="27"/>
                    <a:pt x="2" y="27"/>
                  </a:cubicBezTo>
                  <a:cubicBezTo>
                    <a:pt x="0" y="27"/>
                    <a:pt x="0" y="27"/>
                    <a:pt x="0" y="27"/>
                  </a:cubicBezTo>
                  <a:cubicBezTo>
                    <a:pt x="0" y="31"/>
                    <a:pt x="0" y="31"/>
                    <a:pt x="0" y="31"/>
                  </a:cubicBezTo>
                  <a:cubicBezTo>
                    <a:pt x="12" y="31"/>
                    <a:pt x="12" y="31"/>
                    <a:pt x="12" y="31"/>
                  </a:cubicBezTo>
                  <a:cubicBezTo>
                    <a:pt x="18" y="31"/>
                    <a:pt x="21" y="27"/>
                    <a:pt x="22" y="25"/>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8" name="Freeform 47">
              <a:extLst>
                <a:ext uri="{FF2B5EF4-FFF2-40B4-BE49-F238E27FC236}">
                  <a16:creationId xmlns:a16="http://schemas.microsoft.com/office/drawing/2014/main" id="{A0946EF2-48E9-45D8-BB66-1DBA0D004702}"/>
                </a:ext>
              </a:extLst>
            </p:cNvPr>
            <p:cNvSpPr>
              <a:spLocks/>
            </p:cNvSpPr>
            <p:nvPr userDrawn="1"/>
          </p:nvSpPr>
          <p:spPr bwMode="auto">
            <a:xfrm>
              <a:off x="6875430" y="1811664"/>
              <a:ext cx="331790" cy="338142"/>
            </a:xfrm>
            <a:custGeom>
              <a:avLst/>
              <a:gdLst>
                <a:gd name="T0" fmla="*/ 66 w 88"/>
                <a:gd name="T1" fmla="*/ 73 h 88"/>
                <a:gd name="T2" fmla="*/ 66 w 88"/>
                <a:gd name="T3" fmla="*/ 45 h 88"/>
                <a:gd name="T4" fmla="*/ 87 w 88"/>
                <a:gd name="T5" fmla="*/ 45 h 88"/>
                <a:gd name="T6" fmla="*/ 87 w 88"/>
                <a:gd name="T7" fmla="*/ 37 h 88"/>
                <a:gd name="T8" fmla="*/ 51 w 88"/>
                <a:gd name="T9" fmla="*/ 37 h 88"/>
                <a:gd name="T10" fmla="*/ 51 w 88"/>
                <a:gd name="T11" fmla="*/ 0 h 88"/>
                <a:gd name="T12" fmla="*/ 35 w 88"/>
                <a:gd name="T13" fmla="*/ 0 h 88"/>
                <a:gd name="T14" fmla="*/ 35 w 88"/>
                <a:gd name="T15" fmla="*/ 37 h 88"/>
                <a:gd name="T16" fmla="*/ 0 w 88"/>
                <a:gd name="T17" fmla="*/ 37 h 88"/>
                <a:gd name="T18" fmla="*/ 2 w 88"/>
                <a:gd name="T19" fmla="*/ 45 h 88"/>
                <a:gd name="T20" fmla="*/ 21 w 88"/>
                <a:gd name="T21" fmla="*/ 45 h 88"/>
                <a:gd name="T22" fmla="*/ 21 w 88"/>
                <a:gd name="T23" fmla="*/ 45 h 88"/>
                <a:gd name="T24" fmla="*/ 14 w 88"/>
                <a:gd name="T25" fmla="*/ 75 h 88"/>
                <a:gd name="T26" fmla="*/ 4 w 88"/>
                <a:gd name="T27" fmla="*/ 83 h 88"/>
                <a:gd name="T28" fmla="*/ 0 w 88"/>
                <a:gd name="T29" fmla="*/ 83 h 88"/>
                <a:gd name="T30" fmla="*/ 1 w 88"/>
                <a:gd name="T31" fmla="*/ 88 h 88"/>
                <a:gd name="T32" fmla="*/ 19 w 88"/>
                <a:gd name="T33" fmla="*/ 88 h 88"/>
                <a:gd name="T34" fmla="*/ 29 w 88"/>
                <a:gd name="T35" fmla="*/ 80 h 88"/>
                <a:gd name="T36" fmla="*/ 36 w 88"/>
                <a:gd name="T37" fmla="*/ 45 h 88"/>
                <a:gd name="T38" fmla="*/ 36 w 88"/>
                <a:gd name="T39" fmla="*/ 45 h 88"/>
                <a:gd name="T40" fmla="*/ 51 w 88"/>
                <a:gd name="T41" fmla="*/ 45 h 88"/>
                <a:gd name="T42" fmla="*/ 51 w 88"/>
                <a:gd name="T43" fmla="*/ 77 h 88"/>
                <a:gd name="T44" fmla="*/ 61 w 88"/>
                <a:gd name="T45" fmla="*/ 88 h 88"/>
                <a:gd name="T46" fmla="*/ 88 w 88"/>
                <a:gd name="T47" fmla="*/ 88 h 88"/>
                <a:gd name="T48" fmla="*/ 88 w 88"/>
                <a:gd name="T49" fmla="*/ 80 h 88"/>
                <a:gd name="T50" fmla="*/ 74 w 88"/>
                <a:gd name="T51" fmla="*/ 80 h 88"/>
                <a:gd name="T52" fmla="*/ 66 w 88"/>
                <a:gd name="T53"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 h="88">
                  <a:moveTo>
                    <a:pt x="66" y="73"/>
                  </a:moveTo>
                  <a:cubicBezTo>
                    <a:pt x="66" y="45"/>
                    <a:pt x="66" y="45"/>
                    <a:pt x="66" y="45"/>
                  </a:cubicBezTo>
                  <a:cubicBezTo>
                    <a:pt x="87" y="45"/>
                    <a:pt x="87" y="45"/>
                    <a:pt x="87" y="45"/>
                  </a:cubicBezTo>
                  <a:cubicBezTo>
                    <a:pt x="87" y="37"/>
                    <a:pt x="87" y="37"/>
                    <a:pt x="87" y="37"/>
                  </a:cubicBezTo>
                  <a:cubicBezTo>
                    <a:pt x="51" y="37"/>
                    <a:pt x="51" y="37"/>
                    <a:pt x="51" y="37"/>
                  </a:cubicBezTo>
                  <a:cubicBezTo>
                    <a:pt x="51" y="0"/>
                    <a:pt x="51" y="0"/>
                    <a:pt x="51" y="0"/>
                  </a:cubicBezTo>
                  <a:cubicBezTo>
                    <a:pt x="35" y="0"/>
                    <a:pt x="35" y="0"/>
                    <a:pt x="35" y="0"/>
                  </a:cubicBezTo>
                  <a:cubicBezTo>
                    <a:pt x="35" y="37"/>
                    <a:pt x="35" y="37"/>
                    <a:pt x="35" y="37"/>
                  </a:cubicBezTo>
                  <a:cubicBezTo>
                    <a:pt x="0" y="37"/>
                    <a:pt x="0" y="37"/>
                    <a:pt x="0" y="37"/>
                  </a:cubicBezTo>
                  <a:cubicBezTo>
                    <a:pt x="2" y="45"/>
                    <a:pt x="2" y="45"/>
                    <a:pt x="2" y="45"/>
                  </a:cubicBezTo>
                  <a:cubicBezTo>
                    <a:pt x="21" y="45"/>
                    <a:pt x="21" y="45"/>
                    <a:pt x="21" y="45"/>
                  </a:cubicBezTo>
                  <a:cubicBezTo>
                    <a:pt x="21" y="45"/>
                    <a:pt x="21" y="45"/>
                    <a:pt x="21" y="45"/>
                  </a:cubicBezTo>
                  <a:cubicBezTo>
                    <a:pt x="14" y="75"/>
                    <a:pt x="14" y="75"/>
                    <a:pt x="14" y="75"/>
                  </a:cubicBezTo>
                  <a:cubicBezTo>
                    <a:pt x="15" y="75"/>
                    <a:pt x="13" y="83"/>
                    <a:pt x="4" y="83"/>
                  </a:cubicBezTo>
                  <a:cubicBezTo>
                    <a:pt x="0" y="83"/>
                    <a:pt x="0" y="83"/>
                    <a:pt x="0" y="83"/>
                  </a:cubicBezTo>
                  <a:cubicBezTo>
                    <a:pt x="1" y="88"/>
                    <a:pt x="1" y="88"/>
                    <a:pt x="1" y="88"/>
                  </a:cubicBezTo>
                  <a:cubicBezTo>
                    <a:pt x="19" y="88"/>
                    <a:pt x="19" y="88"/>
                    <a:pt x="19" y="88"/>
                  </a:cubicBezTo>
                  <a:cubicBezTo>
                    <a:pt x="24" y="88"/>
                    <a:pt x="28" y="84"/>
                    <a:pt x="29" y="80"/>
                  </a:cubicBezTo>
                  <a:cubicBezTo>
                    <a:pt x="30" y="73"/>
                    <a:pt x="36" y="48"/>
                    <a:pt x="36" y="45"/>
                  </a:cubicBezTo>
                  <a:cubicBezTo>
                    <a:pt x="36" y="45"/>
                    <a:pt x="36" y="45"/>
                    <a:pt x="36" y="45"/>
                  </a:cubicBezTo>
                  <a:cubicBezTo>
                    <a:pt x="51" y="45"/>
                    <a:pt x="51" y="45"/>
                    <a:pt x="51" y="45"/>
                  </a:cubicBezTo>
                  <a:cubicBezTo>
                    <a:pt x="51" y="77"/>
                    <a:pt x="51" y="77"/>
                    <a:pt x="51" y="77"/>
                  </a:cubicBezTo>
                  <a:cubicBezTo>
                    <a:pt x="51" y="84"/>
                    <a:pt x="56" y="88"/>
                    <a:pt x="61" y="88"/>
                  </a:cubicBezTo>
                  <a:cubicBezTo>
                    <a:pt x="88" y="88"/>
                    <a:pt x="88" y="88"/>
                    <a:pt x="88" y="88"/>
                  </a:cubicBezTo>
                  <a:cubicBezTo>
                    <a:pt x="88" y="80"/>
                    <a:pt x="88" y="80"/>
                    <a:pt x="88" y="80"/>
                  </a:cubicBezTo>
                  <a:cubicBezTo>
                    <a:pt x="74" y="80"/>
                    <a:pt x="74" y="80"/>
                    <a:pt x="74" y="80"/>
                  </a:cubicBezTo>
                  <a:cubicBezTo>
                    <a:pt x="69" y="80"/>
                    <a:pt x="66" y="76"/>
                    <a:pt x="66" y="73"/>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9" name="Freeform 48">
              <a:extLst>
                <a:ext uri="{FF2B5EF4-FFF2-40B4-BE49-F238E27FC236}">
                  <a16:creationId xmlns:a16="http://schemas.microsoft.com/office/drawing/2014/main" id="{F41CAE1C-C8BB-425C-AC89-C10DD404C312}"/>
                </a:ext>
              </a:extLst>
            </p:cNvPr>
            <p:cNvSpPr>
              <a:spLocks/>
            </p:cNvSpPr>
            <p:nvPr userDrawn="1"/>
          </p:nvSpPr>
          <p:spPr bwMode="auto">
            <a:xfrm>
              <a:off x="7802526" y="1911677"/>
              <a:ext cx="153989" cy="238128"/>
            </a:xfrm>
            <a:custGeom>
              <a:avLst/>
              <a:gdLst>
                <a:gd name="T0" fmla="*/ 33 w 41"/>
                <a:gd name="T1" fmla="*/ 52 h 62"/>
                <a:gd name="T2" fmla="*/ 29 w 41"/>
                <a:gd name="T3" fmla="*/ 40 h 62"/>
                <a:gd name="T4" fmla="*/ 39 w 41"/>
                <a:gd name="T5" fmla="*/ 0 h 62"/>
                <a:gd name="T6" fmla="*/ 26 w 41"/>
                <a:gd name="T7" fmla="*/ 0 h 62"/>
                <a:gd name="T8" fmla="*/ 22 w 41"/>
                <a:gd name="T9" fmla="*/ 18 h 62"/>
                <a:gd name="T10" fmla="*/ 16 w 41"/>
                <a:gd name="T11" fmla="*/ 5 h 62"/>
                <a:gd name="T12" fmla="*/ 4 w 41"/>
                <a:gd name="T13" fmla="*/ 5 h 62"/>
                <a:gd name="T14" fmla="*/ 16 w 41"/>
                <a:gd name="T15" fmla="*/ 36 h 62"/>
                <a:gd name="T16" fmla="*/ 16 w 41"/>
                <a:gd name="T17" fmla="*/ 38 h 62"/>
                <a:gd name="T18" fmla="*/ 13 w 41"/>
                <a:gd name="T19" fmla="*/ 48 h 62"/>
                <a:gd name="T20" fmla="*/ 4 w 41"/>
                <a:gd name="T21" fmla="*/ 57 h 62"/>
                <a:gd name="T22" fmla="*/ 0 w 41"/>
                <a:gd name="T23" fmla="*/ 57 h 62"/>
                <a:gd name="T24" fmla="*/ 2 w 41"/>
                <a:gd name="T25" fmla="*/ 62 h 62"/>
                <a:gd name="T26" fmla="*/ 12 w 41"/>
                <a:gd name="T27" fmla="*/ 62 h 62"/>
                <a:gd name="T28" fmla="*/ 23 w 41"/>
                <a:gd name="T29" fmla="*/ 55 h 62"/>
                <a:gd name="T30" fmla="*/ 25 w 41"/>
                <a:gd name="T31" fmla="*/ 59 h 62"/>
                <a:gd name="T32" fmla="*/ 30 w 41"/>
                <a:gd name="T33" fmla="*/ 62 h 62"/>
                <a:gd name="T34" fmla="*/ 41 w 41"/>
                <a:gd name="T35" fmla="*/ 62 h 62"/>
                <a:gd name="T36" fmla="*/ 41 w 41"/>
                <a:gd name="T37" fmla="*/ 54 h 62"/>
                <a:gd name="T38" fmla="*/ 36 w 41"/>
                <a:gd name="T39" fmla="*/ 54 h 62"/>
                <a:gd name="T40" fmla="*/ 33 w 41"/>
                <a:gd name="T41" fmla="*/ 5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62">
                  <a:moveTo>
                    <a:pt x="33" y="52"/>
                  </a:moveTo>
                  <a:cubicBezTo>
                    <a:pt x="29" y="40"/>
                    <a:pt x="29" y="40"/>
                    <a:pt x="29" y="40"/>
                  </a:cubicBezTo>
                  <a:cubicBezTo>
                    <a:pt x="33" y="25"/>
                    <a:pt x="39" y="2"/>
                    <a:pt x="39" y="0"/>
                  </a:cubicBezTo>
                  <a:cubicBezTo>
                    <a:pt x="26" y="0"/>
                    <a:pt x="26" y="0"/>
                    <a:pt x="26" y="0"/>
                  </a:cubicBezTo>
                  <a:cubicBezTo>
                    <a:pt x="26" y="0"/>
                    <a:pt x="24" y="9"/>
                    <a:pt x="22" y="18"/>
                  </a:cubicBezTo>
                  <a:cubicBezTo>
                    <a:pt x="16" y="5"/>
                    <a:pt x="16" y="5"/>
                    <a:pt x="16" y="5"/>
                  </a:cubicBezTo>
                  <a:cubicBezTo>
                    <a:pt x="4" y="5"/>
                    <a:pt x="4" y="5"/>
                    <a:pt x="4" y="5"/>
                  </a:cubicBezTo>
                  <a:cubicBezTo>
                    <a:pt x="16" y="36"/>
                    <a:pt x="16" y="36"/>
                    <a:pt x="16" y="36"/>
                  </a:cubicBezTo>
                  <a:cubicBezTo>
                    <a:pt x="16" y="38"/>
                    <a:pt x="16" y="38"/>
                    <a:pt x="16" y="38"/>
                  </a:cubicBezTo>
                  <a:cubicBezTo>
                    <a:pt x="15" y="43"/>
                    <a:pt x="13" y="48"/>
                    <a:pt x="13" y="48"/>
                  </a:cubicBezTo>
                  <a:cubicBezTo>
                    <a:pt x="11" y="52"/>
                    <a:pt x="9" y="57"/>
                    <a:pt x="4" y="57"/>
                  </a:cubicBezTo>
                  <a:cubicBezTo>
                    <a:pt x="0" y="57"/>
                    <a:pt x="0" y="57"/>
                    <a:pt x="0" y="57"/>
                  </a:cubicBezTo>
                  <a:cubicBezTo>
                    <a:pt x="2" y="62"/>
                    <a:pt x="2" y="62"/>
                    <a:pt x="2" y="62"/>
                  </a:cubicBezTo>
                  <a:cubicBezTo>
                    <a:pt x="12" y="62"/>
                    <a:pt x="12" y="62"/>
                    <a:pt x="12" y="62"/>
                  </a:cubicBezTo>
                  <a:cubicBezTo>
                    <a:pt x="17" y="62"/>
                    <a:pt x="21" y="59"/>
                    <a:pt x="23" y="55"/>
                  </a:cubicBezTo>
                  <a:cubicBezTo>
                    <a:pt x="25" y="59"/>
                    <a:pt x="25" y="59"/>
                    <a:pt x="25" y="59"/>
                  </a:cubicBezTo>
                  <a:cubicBezTo>
                    <a:pt x="26" y="61"/>
                    <a:pt x="27" y="62"/>
                    <a:pt x="30" y="62"/>
                  </a:cubicBezTo>
                  <a:cubicBezTo>
                    <a:pt x="41" y="62"/>
                    <a:pt x="41" y="62"/>
                    <a:pt x="41" y="62"/>
                  </a:cubicBezTo>
                  <a:cubicBezTo>
                    <a:pt x="41" y="54"/>
                    <a:pt x="41" y="54"/>
                    <a:pt x="41" y="54"/>
                  </a:cubicBezTo>
                  <a:cubicBezTo>
                    <a:pt x="36" y="54"/>
                    <a:pt x="36" y="54"/>
                    <a:pt x="36" y="54"/>
                  </a:cubicBezTo>
                  <a:cubicBezTo>
                    <a:pt x="35" y="54"/>
                    <a:pt x="34" y="54"/>
                    <a:pt x="33" y="52"/>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30" name="Freeform 49">
              <a:extLst>
                <a:ext uri="{FF2B5EF4-FFF2-40B4-BE49-F238E27FC236}">
                  <a16:creationId xmlns:a16="http://schemas.microsoft.com/office/drawing/2014/main" id="{058BD822-8608-44F3-B71F-9F68BCE430B5}"/>
                </a:ext>
              </a:extLst>
            </p:cNvPr>
            <p:cNvSpPr>
              <a:spLocks/>
            </p:cNvSpPr>
            <p:nvPr userDrawn="1"/>
          </p:nvSpPr>
          <p:spPr bwMode="auto">
            <a:xfrm>
              <a:off x="7627900" y="1811663"/>
              <a:ext cx="169863" cy="173040"/>
            </a:xfrm>
            <a:custGeom>
              <a:avLst/>
              <a:gdLst>
                <a:gd name="T0" fmla="*/ 0 w 45"/>
                <a:gd name="T1" fmla="*/ 14 h 45"/>
                <a:gd name="T2" fmla="*/ 3 w 45"/>
                <a:gd name="T3" fmla="*/ 22 h 45"/>
                <a:gd name="T4" fmla="*/ 18 w 45"/>
                <a:gd name="T5" fmla="*/ 22 h 45"/>
                <a:gd name="T6" fmla="*/ 18 w 45"/>
                <a:gd name="T7" fmla="*/ 22 h 45"/>
                <a:gd name="T8" fmla="*/ 18 w 45"/>
                <a:gd name="T9" fmla="*/ 24 h 45"/>
                <a:gd name="T10" fmla="*/ 18 w 45"/>
                <a:gd name="T11" fmla="*/ 40 h 45"/>
                <a:gd name="T12" fmla="*/ 15 w 45"/>
                <a:gd name="T13" fmla="*/ 42 h 45"/>
                <a:gd name="T14" fmla="*/ 12 w 45"/>
                <a:gd name="T15" fmla="*/ 42 h 45"/>
                <a:gd name="T16" fmla="*/ 13 w 45"/>
                <a:gd name="T17" fmla="*/ 45 h 45"/>
                <a:gd name="T18" fmla="*/ 25 w 45"/>
                <a:gd name="T19" fmla="*/ 45 h 45"/>
                <a:gd name="T20" fmla="*/ 29 w 45"/>
                <a:gd name="T21" fmla="*/ 41 h 45"/>
                <a:gd name="T22" fmla="*/ 29 w 45"/>
                <a:gd name="T23" fmla="*/ 24 h 45"/>
                <a:gd name="T24" fmla="*/ 29 w 45"/>
                <a:gd name="T25" fmla="*/ 22 h 45"/>
                <a:gd name="T26" fmla="*/ 29 w 45"/>
                <a:gd name="T27" fmla="*/ 22 h 45"/>
                <a:gd name="T28" fmla="*/ 45 w 45"/>
                <a:gd name="T29" fmla="*/ 22 h 45"/>
                <a:gd name="T30" fmla="*/ 45 w 45"/>
                <a:gd name="T31" fmla="*/ 14 h 45"/>
                <a:gd name="T32" fmla="*/ 29 w 45"/>
                <a:gd name="T33" fmla="*/ 14 h 45"/>
                <a:gd name="T34" fmla="*/ 29 w 45"/>
                <a:gd name="T35" fmla="*/ 0 h 45"/>
                <a:gd name="T36" fmla="*/ 18 w 45"/>
                <a:gd name="T37" fmla="*/ 0 h 45"/>
                <a:gd name="T38" fmla="*/ 18 w 45"/>
                <a:gd name="T39" fmla="*/ 14 h 45"/>
                <a:gd name="T40" fmla="*/ 0 w 45"/>
                <a:gd name="T41"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0" y="14"/>
                  </a:moveTo>
                  <a:cubicBezTo>
                    <a:pt x="3" y="22"/>
                    <a:pt x="3" y="22"/>
                    <a:pt x="3" y="22"/>
                  </a:cubicBezTo>
                  <a:cubicBezTo>
                    <a:pt x="18" y="22"/>
                    <a:pt x="18" y="22"/>
                    <a:pt x="18" y="22"/>
                  </a:cubicBezTo>
                  <a:cubicBezTo>
                    <a:pt x="18" y="22"/>
                    <a:pt x="18" y="22"/>
                    <a:pt x="18" y="22"/>
                  </a:cubicBezTo>
                  <a:cubicBezTo>
                    <a:pt x="18" y="24"/>
                    <a:pt x="18" y="24"/>
                    <a:pt x="18" y="24"/>
                  </a:cubicBezTo>
                  <a:cubicBezTo>
                    <a:pt x="18" y="40"/>
                    <a:pt x="18" y="40"/>
                    <a:pt x="18" y="40"/>
                  </a:cubicBezTo>
                  <a:cubicBezTo>
                    <a:pt x="18" y="41"/>
                    <a:pt x="17" y="42"/>
                    <a:pt x="15" y="42"/>
                  </a:cubicBezTo>
                  <a:cubicBezTo>
                    <a:pt x="12" y="42"/>
                    <a:pt x="12" y="42"/>
                    <a:pt x="12" y="42"/>
                  </a:cubicBezTo>
                  <a:cubicBezTo>
                    <a:pt x="13" y="45"/>
                    <a:pt x="13" y="45"/>
                    <a:pt x="13" y="45"/>
                  </a:cubicBezTo>
                  <a:cubicBezTo>
                    <a:pt x="25" y="45"/>
                    <a:pt x="25" y="45"/>
                    <a:pt x="25" y="45"/>
                  </a:cubicBezTo>
                  <a:cubicBezTo>
                    <a:pt x="27" y="45"/>
                    <a:pt x="29" y="43"/>
                    <a:pt x="29" y="41"/>
                  </a:cubicBezTo>
                  <a:cubicBezTo>
                    <a:pt x="29" y="24"/>
                    <a:pt x="29" y="24"/>
                    <a:pt x="29" y="24"/>
                  </a:cubicBezTo>
                  <a:cubicBezTo>
                    <a:pt x="29" y="22"/>
                    <a:pt x="29" y="22"/>
                    <a:pt x="29" y="22"/>
                  </a:cubicBezTo>
                  <a:cubicBezTo>
                    <a:pt x="29" y="22"/>
                    <a:pt x="29" y="22"/>
                    <a:pt x="29" y="22"/>
                  </a:cubicBezTo>
                  <a:cubicBezTo>
                    <a:pt x="45" y="22"/>
                    <a:pt x="45" y="22"/>
                    <a:pt x="45" y="22"/>
                  </a:cubicBezTo>
                  <a:cubicBezTo>
                    <a:pt x="45" y="14"/>
                    <a:pt x="45" y="14"/>
                    <a:pt x="45" y="14"/>
                  </a:cubicBezTo>
                  <a:cubicBezTo>
                    <a:pt x="29" y="14"/>
                    <a:pt x="29" y="14"/>
                    <a:pt x="29" y="14"/>
                  </a:cubicBezTo>
                  <a:cubicBezTo>
                    <a:pt x="29" y="0"/>
                    <a:pt x="29" y="0"/>
                    <a:pt x="29" y="0"/>
                  </a:cubicBezTo>
                  <a:cubicBezTo>
                    <a:pt x="18" y="0"/>
                    <a:pt x="18" y="0"/>
                    <a:pt x="18" y="0"/>
                  </a:cubicBezTo>
                  <a:cubicBezTo>
                    <a:pt x="18" y="14"/>
                    <a:pt x="18" y="14"/>
                    <a:pt x="18" y="14"/>
                  </a:cubicBezTo>
                  <a:lnTo>
                    <a:pt x="0" y="14"/>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31" name="Freeform 50">
              <a:extLst>
                <a:ext uri="{FF2B5EF4-FFF2-40B4-BE49-F238E27FC236}">
                  <a16:creationId xmlns:a16="http://schemas.microsoft.com/office/drawing/2014/main" id="{05DB9B64-5557-44E9-8757-1E193ADD14A9}"/>
                </a:ext>
              </a:extLst>
            </p:cNvPr>
            <p:cNvSpPr>
              <a:spLocks/>
            </p:cNvSpPr>
            <p:nvPr userDrawn="1"/>
          </p:nvSpPr>
          <p:spPr bwMode="auto">
            <a:xfrm>
              <a:off x="7791412" y="1811661"/>
              <a:ext cx="165101" cy="111126"/>
            </a:xfrm>
            <a:custGeom>
              <a:avLst/>
              <a:gdLst>
                <a:gd name="T0" fmla="*/ 23 w 44"/>
                <a:gd name="T1" fmla="*/ 16 h 29"/>
                <a:gd name="T2" fmla="*/ 30 w 44"/>
                <a:gd name="T3" fmla="*/ 0 h 29"/>
                <a:gd name="T4" fmla="*/ 16 w 44"/>
                <a:gd name="T5" fmla="*/ 0 h 29"/>
                <a:gd name="T6" fmla="*/ 7 w 44"/>
                <a:gd name="T7" fmla="*/ 22 h 29"/>
                <a:gd name="T8" fmla="*/ 2 w 44"/>
                <a:gd name="T9" fmla="*/ 25 h 29"/>
                <a:gd name="T10" fmla="*/ 0 w 44"/>
                <a:gd name="T11" fmla="*/ 25 h 29"/>
                <a:gd name="T12" fmla="*/ 0 w 44"/>
                <a:gd name="T13" fmla="*/ 29 h 29"/>
                <a:gd name="T14" fmla="*/ 11 w 44"/>
                <a:gd name="T15" fmla="*/ 29 h 29"/>
                <a:gd name="T16" fmla="*/ 20 w 44"/>
                <a:gd name="T17" fmla="*/ 24 h 29"/>
                <a:gd name="T18" fmla="*/ 44 w 44"/>
                <a:gd name="T19" fmla="*/ 24 h 29"/>
                <a:gd name="T20" fmla="*/ 44 w 44"/>
                <a:gd name="T21" fmla="*/ 16 h 29"/>
                <a:gd name="T22" fmla="*/ 23 w 44"/>
                <a:gd name="T23"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29">
                  <a:moveTo>
                    <a:pt x="23" y="16"/>
                  </a:moveTo>
                  <a:cubicBezTo>
                    <a:pt x="26" y="9"/>
                    <a:pt x="30" y="0"/>
                    <a:pt x="30" y="0"/>
                  </a:cubicBezTo>
                  <a:cubicBezTo>
                    <a:pt x="16" y="0"/>
                    <a:pt x="16" y="0"/>
                    <a:pt x="16" y="0"/>
                  </a:cubicBezTo>
                  <a:cubicBezTo>
                    <a:pt x="7" y="22"/>
                    <a:pt x="7" y="22"/>
                    <a:pt x="7" y="22"/>
                  </a:cubicBezTo>
                  <a:cubicBezTo>
                    <a:pt x="7" y="22"/>
                    <a:pt x="5" y="25"/>
                    <a:pt x="2" y="25"/>
                  </a:cubicBezTo>
                  <a:cubicBezTo>
                    <a:pt x="0" y="25"/>
                    <a:pt x="0" y="25"/>
                    <a:pt x="0" y="25"/>
                  </a:cubicBezTo>
                  <a:cubicBezTo>
                    <a:pt x="0" y="29"/>
                    <a:pt x="0" y="29"/>
                    <a:pt x="0" y="29"/>
                  </a:cubicBezTo>
                  <a:cubicBezTo>
                    <a:pt x="11" y="29"/>
                    <a:pt x="11" y="29"/>
                    <a:pt x="11" y="29"/>
                  </a:cubicBezTo>
                  <a:cubicBezTo>
                    <a:pt x="16" y="29"/>
                    <a:pt x="19" y="26"/>
                    <a:pt x="20" y="24"/>
                  </a:cubicBezTo>
                  <a:cubicBezTo>
                    <a:pt x="44" y="24"/>
                    <a:pt x="44" y="24"/>
                    <a:pt x="44" y="24"/>
                  </a:cubicBezTo>
                  <a:cubicBezTo>
                    <a:pt x="44" y="16"/>
                    <a:pt x="44" y="16"/>
                    <a:pt x="44" y="16"/>
                  </a:cubicBezTo>
                  <a:lnTo>
                    <a:pt x="23" y="16"/>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32" name="Freeform 51">
              <a:extLst>
                <a:ext uri="{FF2B5EF4-FFF2-40B4-BE49-F238E27FC236}">
                  <a16:creationId xmlns:a16="http://schemas.microsoft.com/office/drawing/2014/main" id="{27400DD5-DBBA-41B5-82C8-BCA26E91F584}"/>
                </a:ext>
              </a:extLst>
            </p:cNvPr>
            <p:cNvSpPr>
              <a:spLocks/>
            </p:cNvSpPr>
            <p:nvPr userDrawn="1"/>
          </p:nvSpPr>
          <p:spPr bwMode="auto">
            <a:xfrm>
              <a:off x="7745374" y="1903738"/>
              <a:ext cx="63500" cy="76200"/>
            </a:xfrm>
            <a:custGeom>
              <a:avLst/>
              <a:gdLst>
                <a:gd name="T0" fmla="*/ 10 w 17"/>
                <a:gd name="T1" fmla="*/ 20 h 20"/>
                <a:gd name="T2" fmla="*/ 16 w 17"/>
                <a:gd name="T3" fmla="*/ 20 h 20"/>
                <a:gd name="T4" fmla="*/ 17 w 17"/>
                <a:gd name="T5" fmla="*/ 17 h 20"/>
                <a:gd name="T6" fmla="*/ 16 w 17"/>
                <a:gd name="T7" fmla="*/ 17 h 20"/>
                <a:gd name="T8" fmla="*/ 13 w 17"/>
                <a:gd name="T9" fmla="*/ 15 h 20"/>
                <a:gd name="T10" fmla="*/ 10 w 17"/>
                <a:gd name="T11" fmla="*/ 0 h 20"/>
                <a:gd name="T12" fmla="*/ 0 w 17"/>
                <a:gd name="T13" fmla="*/ 0 h 20"/>
                <a:gd name="T14" fmla="*/ 4 w 17"/>
                <a:gd name="T15" fmla="*/ 16 h 20"/>
                <a:gd name="T16" fmla="*/ 10 w 17"/>
                <a:gd name="T1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0" y="20"/>
                  </a:moveTo>
                  <a:cubicBezTo>
                    <a:pt x="16" y="20"/>
                    <a:pt x="16" y="20"/>
                    <a:pt x="16" y="20"/>
                  </a:cubicBezTo>
                  <a:cubicBezTo>
                    <a:pt x="17" y="17"/>
                    <a:pt x="17" y="17"/>
                    <a:pt x="17" y="17"/>
                  </a:cubicBezTo>
                  <a:cubicBezTo>
                    <a:pt x="17" y="17"/>
                    <a:pt x="17" y="17"/>
                    <a:pt x="16" y="17"/>
                  </a:cubicBezTo>
                  <a:cubicBezTo>
                    <a:pt x="15" y="17"/>
                    <a:pt x="14" y="16"/>
                    <a:pt x="13" y="15"/>
                  </a:cubicBezTo>
                  <a:cubicBezTo>
                    <a:pt x="12" y="12"/>
                    <a:pt x="10" y="0"/>
                    <a:pt x="10" y="0"/>
                  </a:cubicBezTo>
                  <a:cubicBezTo>
                    <a:pt x="0" y="0"/>
                    <a:pt x="0" y="0"/>
                    <a:pt x="0" y="0"/>
                  </a:cubicBezTo>
                  <a:cubicBezTo>
                    <a:pt x="0" y="0"/>
                    <a:pt x="1" y="11"/>
                    <a:pt x="4" y="16"/>
                  </a:cubicBezTo>
                  <a:cubicBezTo>
                    <a:pt x="5" y="18"/>
                    <a:pt x="7" y="20"/>
                    <a:pt x="10" y="20"/>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33" name="Freeform 52">
              <a:extLst>
                <a:ext uri="{FF2B5EF4-FFF2-40B4-BE49-F238E27FC236}">
                  <a16:creationId xmlns:a16="http://schemas.microsoft.com/office/drawing/2014/main" id="{F74C759E-8765-4A21-873F-6599B6104035}"/>
                </a:ext>
              </a:extLst>
            </p:cNvPr>
            <p:cNvSpPr>
              <a:spLocks/>
            </p:cNvSpPr>
            <p:nvPr userDrawn="1"/>
          </p:nvSpPr>
          <p:spPr bwMode="auto">
            <a:xfrm>
              <a:off x="7624724" y="1903738"/>
              <a:ext cx="68262" cy="76200"/>
            </a:xfrm>
            <a:custGeom>
              <a:avLst/>
              <a:gdLst>
                <a:gd name="T0" fmla="*/ 8 w 18"/>
                <a:gd name="T1" fmla="*/ 20 h 20"/>
                <a:gd name="T2" fmla="*/ 14 w 18"/>
                <a:gd name="T3" fmla="*/ 16 h 20"/>
                <a:gd name="T4" fmla="*/ 18 w 18"/>
                <a:gd name="T5" fmla="*/ 0 h 20"/>
                <a:gd name="T6" fmla="*/ 8 w 18"/>
                <a:gd name="T7" fmla="*/ 0 h 20"/>
                <a:gd name="T8" fmla="*/ 4 w 18"/>
                <a:gd name="T9" fmla="*/ 15 h 20"/>
                <a:gd name="T10" fmla="*/ 1 w 18"/>
                <a:gd name="T11" fmla="*/ 17 h 20"/>
                <a:gd name="T12" fmla="*/ 0 w 18"/>
                <a:gd name="T13" fmla="*/ 17 h 20"/>
                <a:gd name="T14" fmla="*/ 1 w 18"/>
                <a:gd name="T15" fmla="*/ 20 h 20"/>
                <a:gd name="T16" fmla="*/ 8 w 18"/>
                <a:gd name="T1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8" y="20"/>
                  </a:moveTo>
                  <a:cubicBezTo>
                    <a:pt x="10" y="20"/>
                    <a:pt x="13" y="18"/>
                    <a:pt x="14" y="16"/>
                  </a:cubicBezTo>
                  <a:cubicBezTo>
                    <a:pt x="16" y="11"/>
                    <a:pt x="17" y="0"/>
                    <a:pt x="18" y="0"/>
                  </a:cubicBezTo>
                  <a:cubicBezTo>
                    <a:pt x="8" y="0"/>
                    <a:pt x="8" y="0"/>
                    <a:pt x="8" y="0"/>
                  </a:cubicBezTo>
                  <a:cubicBezTo>
                    <a:pt x="7" y="0"/>
                    <a:pt x="5" y="12"/>
                    <a:pt x="4" y="15"/>
                  </a:cubicBezTo>
                  <a:cubicBezTo>
                    <a:pt x="4" y="16"/>
                    <a:pt x="3" y="17"/>
                    <a:pt x="1" y="17"/>
                  </a:cubicBezTo>
                  <a:cubicBezTo>
                    <a:pt x="1" y="17"/>
                    <a:pt x="0" y="17"/>
                    <a:pt x="0" y="17"/>
                  </a:cubicBezTo>
                  <a:cubicBezTo>
                    <a:pt x="1" y="20"/>
                    <a:pt x="1" y="20"/>
                    <a:pt x="1" y="20"/>
                  </a:cubicBezTo>
                  <a:lnTo>
                    <a:pt x="8" y="20"/>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34" name="Freeform 53">
              <a:extLst>
                <a:ext uri="{FF2B5EF4-FFF2-40B4-BE49-F238E27FC236}">
                  <a16:creationId xmlns:a16="http://schemas.microsoft.com/office/drawing/2014/main" id="{3E11E06D-CA9D-46CD-9D1B-BD7999E5F76A}"/>
                </a:ext>
              </a:extLst>
            </p:cNvPr>
            <p:cNvSpPr>
              <a:spLocks noEditPoints="1"/>
            </p:cNvSpPr>
            <p:nvPr userDrawn="1"/>
          </p:nvSpPr>
          <p:spPr bwMode="auto">
            <a:xfrm>
              <a:off x="7624706" y="1995813"/>
              <a:ext cx="196850" cy="153990"/>
            </a:xfrm>
            <a:custGeom>
              <a:avLst/>
              <a:gdLst>
                <a:gd name="T0" fmla="*/ 41 w 52"/>
                <a:gd name="T1" fmla="*/ 35 h 40"/>
                <a:gd name="T2" fmla="*/ 33 w 52"/>
                <a:gd name="T3" fmla="*/ 27 h 40"/>
                <a:gd name="T4" fmla="*/ 44 w 52"/>
                <a:gd name="T5" fmla="*/ 14 h 40"/>
                <a:gd name="T6" fmla="*/ 52 w 52"/>
                <a:gd name="T7" fmla="*/ 14 h 40"/>
                <a:gd name="T8" fmla="*/ 52 w 52"/>
                <a:gd name="T9" fmla="*/ 7 h 40"/>
                <a:gd name="T10" fmla="*/ 44 w 52"/>
                <a:gd name="T11" fmla="*/ 7 h 40"/>
                <a:gd name="T12" fmla="*/ 39 w 52"/>
                <a:gd name="T13" fmla="*/ 0 h 40"/>
                <a:gd name="T14" fmla="*/ 29 w 52"/>
                <a:gd name="T15" fmla="*/ 0 h 40"/>
                <a:gd name="T16" fmla="*/ 33 w 52"/>
                <a:gd name="T17" fmla="*/ 7 h 40"/>
                <a:gd name="T18" fmla="*/ 20 w 52"/>
                <a:gd name="T19" fmla="*/ 7 h 40"/>
                <a:gd name="T20" fmla="*/ 24 w 52"/>
                <a:gd name="T21" fmla="*/ 0 h 40"/>
                <a:gd name="T22" fmla="*/ 14 w 52"/>
                <a:gd name="T23" fmla="*/ 0 h 40"/>
                <a:gd name="T24" fmla="*/ 8 w 52"/>
                <a:gd name="T25" fmla="*/ 7 h 40"/>
                <a:gd name="T26" fmla="*/ 0 w 52"/>
                <a:gd name="T27" fmla="*/ 7 h 40"/>
                <a:gd name="T28" fmla="*/ 2 w 52"/>
                <a:gd name="T29" fmla="*/ 14 h 40"/>
                <a:gd name="T30" fmla="*/ 9 w 52"/>
                <a:gd name="T31" fmla="*/ 14 h 40"/>
                <a:gd name="T32" fmla="*/ 19 w 52"/>
                <a:gd name="T33" fmla="*/ 27 h 40"/>
                <a:gd name="T34" fmla="*/ 11 w 52"/>
                <a:gd name="T35" fmla="*/ 35 h 40"/>
                <a:gd name="T36" fmla="*/ 7 w 52"/>
                <a:gd name="T37" fmla="*/ 37 h 40"/>
                <a:gd name="T38" fmla="*/ 6 w 52"/>
                <a:gd name="T39" fmla="*/ 37 h 40"/>
                <a:gd name="T40" fmla="*/ 7 w 52"/>
                <a:gd name="T41" fmla="*/ 40 h 40"/>
                <a:gd name="T42" fmla="*/ 18 w 52"/>
                <a:gd name="T43" fmla="*/ 40 h 40"/>
                <a:gd name="T44" fmla="*/ 25 w 52"/>
                <a:gd name="T45" fmla="*/ 36 h 40"/>
                <a:gd name="T46" fmla="*/ 26 w 52"/>
                <a:gd name="T47" fmla="*/ 34 h 40"/>
                <a:gd name="T48" fmla="*/ 28 w 52"/>
                <a:gd name="T49" fmla="*/ 36 h 40"/>
                <a:gd name="T50" fmla="*/ 34 w 52"/>
                <a:gd name="T51" fmla="*/ 40 h 40"/>
                <a:gd name="T52" fmla="*/ 45 w 52"/>
                <a:gd name="T53" fmla="*/ 40 h 40"/>
                <a:gd name="T54" fmla="*/ 46 w 52"/>
                <a:gd name="T55" fmla="*/ 37 h 40"/>
                <a:gd name="T56" fmla="*/ 45 w 52"/>
                <a:gd name="T57" fmla="*/ 37 h 40"/>
                <a:gd name="T58" fmla="*/ 41 w 52"/>
                <a:gd name="T59" fmla="*/ 35 h 40"/>
                <a:gd name="T60" fmla="*/ 23 w 52"/>
                <a:gd name="T61" fmla="*/ 14 h 40"/>
                <a:gd name="T62" fmla="*/ 30 w 52"/>
                <a:gd name="T63" fmla="*/ 14 h 40"/>
                <a:gd name="T64" fmla="*/ 26 w 52"/>
                <a:gd name="T65" fmla="*/ 19 h 40"/>
                <a:gd name="T66" fmla="*/ 23 w 52"/>
                <a:gd name="T67" fmla="*/ 1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0">
                  <a:moveTo>
                    <a:pt x="41" y="35"/>
                  </a:moveTo>
                  <a:cubicBezTo>
                    <a:pt x="40" y="34"/>
                    <a:pt x="37" y="30"/>
                    <a:pt x="33" y="27"/>
                  </a:cubicBezTo>
                  <a:cubicBezTo>
                    <a:pt x="37" y="22"/>
                    <a:pt x="41" y="18"/>
                    <a:pt x="44" y="14"/>
                  </a:cubicBezTo>
                  <a:cubicBezTo>
                    <a:pt x="52" y="14"/>
                    <a:pt x="52" y="14"/>
                    <a:pt x="52" y="14"/>
                  </a:cubicBezTo>
                  <a:cubicBezTo>
                    <a:pt x="52" y="7"/>
                    <a:pt x="52" y="7"/>
                    <a:pt x="52" y="7"/>
                  </a:cubicBezTo>
                  <a:cubicBezTo>
                    <a:pt x="44" y="7"/>
                    <a:pt x="44" y="7"/>
                    <a:pt x="44" y="7"/>
                  </a:cubicBezTo>
                  <a:cubicBezTo>
                    <a:pt x="44" y="6"/>
                    <a:pt x="39" y="0"/>
                    <a:pt x="39" y="0"/>
                  </a:cubicBezTo>
                  <a:cubicBezTo>
                    <a:pt x="29" y="0"/>
                    <a:pt x="29" y="0"/>
                    <a:pt x="29" y="0"/>
                  </a:cubicBezTo>
                  <a:cubicBezTo>
                    <a:pt x="29" y="0"/>
                    <a:pt x="31" y="3"/>
                    <a:pt x="33" y="7"/>
                  </a:cubicBezTo>
                  <a:cubicBezTo>
                    <a:pt x="20" y="7"/>
                    <a:pt x="20" y="7"/>
                    <a:pt x="20" y="7"/>
                  </a:cubicBezTo>
                  <a:cubicBezTo>
                    <a:pt x="22" y="3"/>
                    <a:pt x="24" y="0"/>
                    <a:pt x="24" y="0"/>
                  </a:cubicBezTo>
                  <a:cubicBezTo>
                    <a:pt x="14" y="0"/>
                    <a:pt x="14" y="0"/>
                    <a:pt x="14" y="0"/>
                  </a:cubicBezTo>
                  <a:cubicBezTo>
                    <a:pt x="13" y="0"/>
                    <a:pt x="9" y="6"/>
                    <a:pt x="8" y="7"/>
                  </a:cubicBezTo>
                  <a:cubicBezTo>
                    <a:pt x="0" y="7"/>
                    <a:pt x="0" y="7"/>
                    <a:pt x="0" y="7"/>
                  </a:cubicBezTo>
                  <a:cubicBezTo>
                    <a:pt x="2" y="14"/>
                    <a:pt x="2" y="14"/>
                    <a:pt x="2" y="14"/>
                  </a:cubicBezTo>
                  <a:cubicBezTo>
                    <a:pt x="9" y="14"/>
                    <a:pt x="9" y="14"/>
                    <a:pt x="9" y="14"/>
                  </a:cubicBezTo>
                  <a:cubicBezTo>
                    <a:pt x="11" y="18"/>
                    <a:pt x="16" y="22"/>
                    <a:pt x="19" y="27"/>
                  </a:cubicBezTo>
                  <a:cubicBezTo>
                    <a:pt x="16" y="30"/>
                    <a:pt x="13" y="34"/>
                    <a:pt x="11" y="35"/>
                  </a:cubicBezTo>
                  <a:cubicBezTo>
                    <a:pt x="11" y="36"/>
                    <a:pt x="9" y="37"/>
                    <a:pt x="7" y="37"/>
                  </a:cubicBezTo>
                  <a:cubicBezTo>
                    <a:pt x="7" y="37"/>
                    <a:pt x="6" y="37"/>
                    <a:pt x="6" y="37"/>
                  </a:cubicBezTo>
                  <a:cubicBezTo>
                    <a:pt x="7" y="40"/>
                    <a:pt x="7" y="40"/>
                    <a:pt x="7" y="40"/>
                  </a:cubicBezTo>
                  <a:cubicBezTo>
                    <a:pt x="18" y="40"/>
                    <a:pt x="18" y="40"/>
                    <a:pt x="18" y="40"/>
                  </a:cubicBezTo>
                  <a:cubicBezTo>
                    <a:pt x="21" y="40"/>
                    <a:pt x="23" y="38"/>
                    <a:pt x="25" y="36"/>
                  </a:cubicBezTo>
                  <a:cubicBezTo>
                    <a:pt x="25" y="35"/>
                    <a:pt x="26" y="35"/>
                    <a:pt x="26" y="34"/>
                  </a:cubicBezTo>
                  <a:cubicBezTo>
                    <a:pt x="27" y="35"/>
                    <a:pt x="27" y="35"/>
                    <a:pt x="28" y="36"/>
                  </a:cubicBezTo>
                  <a:cubicBezTo>
                    <a:pt x="30" y="38"/>
                    <a:pt x="31" y="40"/>
                    <a:pt x="34" y="40"/>
                  </a:cubicBezTo>
                  <a:cubicBezTo>
                    <a:pt x="45" y="40"/>
                    <a:pt x="45" y="40"/>
                    <a:pt x="45" y="40"/>
                  </a:cubicBezTo>
                  <a:cubicBezTo>
                    <a:pt x="46" y="37"/>
                    <a:pt x="46" y="37"/>
                    <a:pt x="46" y="37"/>
                  </a:cubicBezTo>
                  <a:cubicBezTo>
                    <a:pt x="46" y="37"/>
                    <a:pt x="46" y="37"/>
                    <a:pt x="45" y="37"/>
                  </a:cubicBezTo>
                  <a:cubicBezTo>
                    <a:pt x="44" y="37"/>
                    <a:pt x="42" y="36"/>
                    <a:pt x="41" y="35"/>
                  </a:cubicBezTo>
                  <a:moveTo>
                    <a:pt x="23" y="14"/>
                  </a:moveTo>
                  <a:cubicBezTo>
                    <a:pt x="30" y="14"/>
                    <a:pt x="30" y="14"/>
                    <a:pt x="30" y="14"/>
                  </a:cubicBezTo>
                  <a:cubicBezTo>
                    <a:pt x="29" y="16"/>
                    <a:pt x="28" y="17"/>
                    <a:pt x="26" y="19"/>
                  </a:cubicBezTo>
                  <a:cubicBezTo>
                    <a:pt x="25" y="17"/>
                    <a:pt x="24" y="16"/>
                    <a:pt x="23" y="14"/>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35" name="Freeform 54">
              <a:extLst>
                <a:ext uri="{FF2B5EF4-FFF2-40B4-BE49-F238E27FC236}">
                  <a16:creationId xmlns:a16="http://schemas.microsoft.com/office/drawing/2014/main" id="{C6105DF2-C171-403C-89C9-C3F17D4A08CE}"/>
                </a:ext>
              </a:extLst>
            </p:cNvPr>
            <p:cNvSpPr>
              <a:spLocks/>
            </p:cNvSpPr>
            <p:nvPr userDrawn="1"/>
          </p:nvSpPr>
          <p:spPr bwMode="auto">
            <a:xfrm>
              <a:off x="7624719" y="1814822"/>
              <a:ext cx="63500" cy="46038"/>
            </a:xfrm>
            <a:custGeom>
              <a:avLst/>
              <a:gdLst>
                <a:gd name="T0" fmla="*/ 10 w 17"/>
                <a:gd name="T1" fmla="*/ 12 h 12"/>
                <a:gd name="T2" fmla="*/ 16 w 17"/>
                <a:gd name="T3" fmla="*/ 12 h 12"/>
                <a:gd name="T4" fmla="*/ 17 w 17"/>
                <a:gd name="T5" fmla="*/ 9 h 12"/>
                <a:gd name="T6" fmla="*/ 16 w 17"/>
                <a:gd name="T7" fmla="*/ 9 h 12"/>
                <a:gd name="T8" fmla="*/ 13 w 17"/>
                <a:gd name="T9" fmla="*/ 7 h 12"/>
                <a:gd name="T10" fmla="*/ 10 w 17"/>
                <a:gd name="T11" fmla="*/ 0 h 12"/>
                <a:gd name="T12" fmla="*/ 0 w 17"/>
                <a:gd name="T13" fmla="*/ 0 h 12"/>
                <a:gd name="T14" fmla="*/ 4 w 17"/>
                <a:gd name="T15" fmla="*/ 8 h 12"/>
                <a:gd name="T16" fmla="*/ 10 w 17"/>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2">
                  <a:moveTo>
                    <a:pt x="10" y="12"/>
                  </a:moveTo>
                  <a:cubicBezTo>
                    <a:pt x="16" y="12"/>
                    <a:pt x="16" y="12"/>
                    <a:pt x="16" y="12"/>
                  </a:cubicBezTo>
                  <a:cubicBezTo>
                    <a:pt x="17" y="9"/>
                    <a:pt x="17" y="9"/>
                    <a:pt x="17" y="9"/>
                  </a:cubicBezTo>
                  <a:cubicBezTo>
                    <a:pt x="17" y="9"/>
                    <a:pt x="17" y="9"/>
                    <a:pt x="16" y="9"/>
                  </a:cubicBezTo>
                  <a:cubicBezTo>
                    <a:pt x="15" y="9"/>
                    <a:pt x="14" y="8"/>
                    <a:pt x="13" y="7"/>
                  </a:cubicBezTo>
                  <a:cubicBezTo>
                    <a:pt x="13" y="5"/>
                    <a:pt x="11" y="2"/>
                    <a:pt x="10" y="0"/>
                  </a:cubicBezTo>
                  <a:cubicBezTo>
                    <a:pt x="0" y="0"/>
                    <a:pt x="0" y="0"/>
                    <a:pt x="0" y="0"/>
                  </a:cubicBezTo>
                  <a:cubicBezTo>
                    <a:pt x="1" y="2"/>
                    <a:pt x="2" y="5"/>
                    <a:pt x="4" y="8"/>
                  </a:cubicBezTo>
                  <a:cubicBezTo>
                    <a:pt x="5" y="10"/>
                    <a:pt x="7" y="12"/>
                    <a:pt x="10" y="12"/>
                  </a:cubicBezTo>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36" name="Freeform 55">
              <a:extLst>
                <a:ext uri="{FF2B5EF4-FFF2-40B4-BE49-F238E27FC236}">
                  <a16:creationId xmlns:a16="http://schemas.microsoft.com/office/drawing/2014/main" id="{DE96DBAC-B810-4A57-B324-7493C5D40639}"/>
                </a:ext>
              </a:extLst>
            </p:cNvPr>
            <p:cNvSpPr>
              <a:spLocks/>
            </p:cNvSpPr>
            <p:nvPr userDrawn="1"/>
          </p:nvSpPr>
          <p:spPr bwMode="auto">
            <a:xfrm>
              <a:off x="7745351" y="1814820"/>
              <a:ext cx="63500" cy="46038"/>
            </a:xfrm>
            <a:custGeom>
              <a:avLst/>
              <a:gdLst>
                <a:gd name="T0" fmla="*/ 7 w 17"/>
                <a:gd name="T1" fmla="*/ 12 h 12"/>
                <a:gd name="T2" fmla="*/ 13 w 17"/>
                <a:gd name="T3" fmla="*/ 8 h 12"/>
                <a:gd name="T4" fmla="*/ 17 w 17"/>
                <a:gd name="T5" fmla="*/ 0 h 12"/>
                <a:gd name="T6" fmla="*/ 7 w 17"/>
                <a:gd name="T7" fmla="*/ 0 h 12"/>
                <a:gd name="T8" fmla="*/ 4 w 17"/>
                <a:gd name="T9" fmla="*/ 7 h 12"/>
                <a:gd name="T10" fmla="*/ 1 w 17"/>
                <a:gd name="T11" fmla="*/ 9 h 12"/>
                <a:gd name="T12" fmla="*/ 0 w 17"/>
                <a:gd name="T13" fmla="*/ 9 h 12"/>
                <a:gd name="T14" fmla="*/ 0 w 17"/>
                <a:gd name="T15" fmla="*/ 12 h 12"/>
                <a:gd name="T16" fmla="*/ 7 w 17"/>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2">
                  <a:moveTo>
                    <a:pt x="7" y="12"/>
                  </a:moveTo>
                  <a:cubicBezTo>
                    <a:pt x="10" y="12"/>
                    <a:pt x="12" y="10"/>
                    <a:pt x="13" y="8"/>
                  </a:cubicBezTo>
                  <a:cubicBezTo>
                    <a:pt x="14" y="5"/>
                    <a:pt x="16" y="2"/>
                    <a:pt x="17" y="0"/>
                  </a:cubicBezTo>
                  <a:cubicBezTo>
                    <a:pt x="7" y="0"/>
                    <a:pt x="7" y="0"/>
                    <a:pt x="7" y="0"/>
                  </a:cubicBezTo>
                  <a:cubicBezTo>
                    <a:pt x="6" y="2"/>
                    <a:pt x="4" y="5"/>
                    <a:pt x="4" y="7"/>
                  </a:cubicBezTo>
                  <a:cubicBezTo>
                    <a:pt x="3" y="8"/>
                    <a:pt x="2" y="9"/>
                    <a:pt x="1" y="9"/>
                  </a:cubicBezTo>
                  <a:cubicBezTo>
                    <a:pt x="0" y="9"/>
                    <a:pt x="0" y="9"/>
                    <a:pt x="0" y="9"/>
                  </a:cubicBezTo>
                  <a:cubicBezTo>
                    <a:pt x="0" y="12"/>
                    <a:pt x="0" y="12"/>
                    <a:pt x="0" y="12"/>
                  </a:cubicBezTo>
                  <a:lnTo>
                    <a:pt x="7" y="12"/>
                  </a:lnTo>
                  <a:close/>
                </a:path>
              </a:pathLst>
            </a:custGeom>
            <a:solidFill>
              <a:srgbClr val="920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grpSp>
      <p:sp>
        <p:nvSpPr>
          <p:cNvPr id="237" name="Freeform 10">
            <a:extLst>
              <a:ext uri="{FF2B5EF4-FFF2-40B4-BE49-F238E27FC236}">
                <a16:creationId xmlns:a16="http://schemas.microsoft.com/office/drawing/2014/main" id="{F16D0E45-A82A-4272-9141-6299B2E82A31}"/>
              </a:ext>
            </a:extLst>
          </p:cNvPr>
          <p:cNvSpPr>
            <a:spLocks noEditPoints="1"/>
          </p:cNvSpPr>
          <p:nvPr/>
        </p:nvSpPr>
        <p:spPr bwMode="auto">
          <a:xfrm>
            <a:off x="1161136" y="4154940"/>
            <a:ext cx="1035665" cy="259352"/>
          </a:xfrm>
          <a:custGeom>
            <a:avLst/>
            <a:gdLst>
              <a:gd name="T0" fmla="*/ 113 w 484"/>
              <a:gd name="T1" fmla="*/ 0 h 121"/>
              <a:gd name="T2" fmla="*/ 113 w 484"/>
              <a:gd name="T3" fmla="*/ 50 h 121"/>
              <a:gd name="T4" fmla="*/ 42 w 484"/>
              <a:gd name="T5" fmla="*/ 50 h 121"/>
              <a:gd name="T6" fmla="*/ 42 w 484"/>
              <a:gd name="T7" fmla="*/ 0 h 121"/>
              <a:gd name="T8" fmla="*/ 0 w 484"/>
              <a:gd name="T9" fmla="*/ 0 h 121"/>
              <a:gd name="T10" fmla="*/ 0 w 484"/>
              <a:gd name="T11" fmla="*/ 121 h 121"/>
              <a:gd name="T12" fmla="*/ 42 w 484"/>
              <a:gd name="T13" fmla="*/ 121 h 121"/>
              <a:gd name="T14" fmla="*/ 42 w 484"/>
              <a:gd name="T15" fmla="*/ 65 h 121"/>
              <a:gd name="T16" fmla="*/ 113 w 484"/>
              <a:gd name="T17" fmla="*/ 65 h 121"/>
              <a:gd name="T18" fmla="*/ 113 w 484"/>
              <a:gd name="T19" fmla="*/ 121 h 121"/>
              <a:gd name="T20" fmla="*/ 155 w 484"/>
              <a:gd name="T21" fmla="*/ 121 h 121"/>
              <a:gd name="T22" fmla="*/ 155 w 484"/>
              <a:gd name="T23" fmla="*/ 0 h 121"/>
              <a:gd name="T24" fmla="*/ 113 w 484"/>
              <a:gd name="T25" fmla="*/ 0 h 121"/>
              <a:gd name="T26" fmla="*/ 171 w 484"/>
              <a:gd name="T27" fmla="*/ 2 h 121"/>
              <a:gd name="T28" fmla="*/ 171 w 484"/>
              <a:gd name="T29" fmla="*/ 19 h 121"/>
              <a:gd name="T30" fmla="*/ 226 w 484"/>
              <a:gd name="T31" fmla="*/ 15 h 121"/>
              <a:gd name="T32" fmla="*/ 259 w 484"/>
              <a:gd name="T33" fmla="*/ 19 h 121"/>
              <a:gd name="T34" fmla="*/ 266 w 484"/>
              <a:gd name="T35" fmla="*/ 30 h 121"/>
              <a:gd name="T36" fmla="*/ 261 w 484"/>
              <a:gd name="T37" fmla="*/ 42 h 121"/>
              <a:gd name="T38" fmla="*/ 244 w 484"/>
              <a:gd name="T39" fmla="*/ 49 h 121"/>
              <a:gd name="T40" fmla="*/ 211 w 484"/>
              <a:gd name="T41" fmla="*/ 50 h 121"/>
              <a:gd name="T42" fmla="*/ 186 w 484"/>
              <a:gd name="T43" fmla="*/ 50 h 121"/>
              <a:gd name="T44" fmla="*/ 186 w 484"/>
              <a:gd name="T45" fmla="*/ 65 h 121"/>
              <a:gd name="T46" fmla="*/ 213 w 484"/>
              <a:gd name="T47" fmla="*/ 65 h 121"/>
              <a:gd name="T48" fmla="*/ 249 w 484"/>
              <a:gd name="T49" fmla="*/ 67 h 121"/>
              <a:gd name="T50" fmla="*/ 267 w 484"/>
              <a:gd name="T51" fmla="*/ 75 h 121"/>
              <a:gd name="T52" fmla="*/ 271 w 484"/>
              <a:gd name="T53" fmla="*/ 87 h 121"/>
              <a:gd name="T54" fmla="*/ 260 w 484"/>
              <a:gd name="T55" fmla="*/ 102 h 121"/>
              <a:gd name="T56" fmla="*/ 225 w 484"/>
              <a:gd name="T57" fmla="*/ 107 h 121"/>
              <a:gd name="T58" fmla="*/ 169 w 484"/>
              <a:gd name="T59" fmla="*/ 102 h 121"/>
              <a:gd name="T60" fmla="*/ 169 w 484"/>
              <a:gd name="T61" fmla="*/ 119 h 121"/>
              <a:gd name="T62" fmla="*/ 227 w 484"/>
              <a:gd name="T63" fmla="*/ 121 h 121"/>
              <a:gd name="T64" fmla="*/ 300 w 484"/>
              <a:gd name="T65" fmla="*/ 112 h 121"/>
              <a:gd name="T66" fmla="*/ 316 w 484"/>
              <a:gd name="T67" fmla="*/ 87 h 121"/>
              <a:gd name="T68" fmla="*/ 312 w 484"/>
              <a:gd name="T69" fmla="*/ 72 h 121"/>
              <a:gd name="T70" fmla="*/ 298 w 484"/>
              <a:gd name="T71" fmla="*/ 63 h 121"/>
              <a:gd name="T72" fmla="*/ 274 w 484"/>
              <a:gd name="T73" fmla="*/ 56 h 121"/>
              <a:gd name="T74" fmla="*/ 300 w 484"/>
              <a:gd name="T75" fmla="*/ 46 h 121"/>
              <a:gd name="T76" fmla="*/ 311 w 484"/>
              <a:gd name="T77" fmla="*/ 28 h 121"/>
              <a:gd name="T78" fmla="*/ 296 w 484"/>
              <a:gd name="T79" fmla="*/ 7 h 121"/>
              <a:gd name="T80" fmla="*/ 231 w 484"/>
              <a:gd name="T81" fmla="*/ 0 h 121"/>
              <a:gd name="T82" fmla="*/ 171 w 484"/>
              <a:gd name="T83" fmla="*/ 2 h 121"/>
              <a:gd name="T84" fmla="*/ 348 w 484"/>
              <a:gd name="T85" fmla="*/ 16 h 121"/>
              <a:gd name="T86" fmla="*/ 326 w 484"/>
              <a:gd name="T87" fmla="*/ 61 h 121"/>
              <a:gd name="T88" fmla="*/ 349 w 484"/>
              <a:gd name="T89" fmla="*/ 106 h 121"/>
              <a:gd name="T90" fmla="*/ 435 w 484"/>
              <a:gd name="T91" fmla="*/ 121 h 121"/>
              <a:gd name="T92" fmla="*/ 484 w 484"/>
              <a:gd name="T93" fmla="*/ 119 h 121"/>
              <a:gd name="T94" fmla="*/ 484 w 484"/>
              <a:gd name="T95" fmla="*/ 101 h 121"/>
              <a:gd name="T96" fmla="*/ 442 w 484"/>
              <a:gd name="T97" fmla="*/ 104 h 121"/>
              <a:gd name="T98" fmla="*/ 392 w 484"/>
              <a:gd name="T99" fmla="*/ 95 h 121"/>
              <a:gd name="T100" fmla="*/ 375 w 484"/>
              <a:gd name="T101" fmla="*/ 61 h 121"/>
              <a:gd name="T102" fmla="*/ 388 w 484"/>
              <a:gd name="T103" fmla="*/ 29 h 121"/>
              <a:gd name="T104" fmla="*/ 440 w 484"/>
              <a:gd name="T105" fmla="*/ 16 h 121"/>
              <a:gd name="T106" fmla="*/ 484 w 484"/>
              <a:gd name="T107" fmla="*/ 21 h 121"/>
              <a:gd name="T108" fmla="*/ 484 w 484"/>
              <a:gd name="T109" fmla="*/ 2 h 121"/>
              <a:gd name="T110" fmla="*/ 433 w 484"/>
              <a:gd name="T111" fmla="*/ 0 h 121"/>
              <a:gd name="T112" fmla="*/ 348 w 484"/>
              <a:gd name="T113"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4" h="121">
                <a:moveTo>
                  <a:pt x="113" y="0"/>
                </a:moveTo>
                <a:cubicBezTo>
                  <a:pt x="113" y="50"/>
                  <a:pt x="113" y="50"/>
                  <a:pt x="113" y="50"/>
                </a:cubicBezTo>
                <a:cubicBezTo>
                  <a:pt x="42" y="50"/>
                  <a:pt x="42" y="50"/>
                  <a:pt x="42" y="50"/>
                </a:cubicBezTo>
                <a:cubicBezTo>
                  <a:pt x="42" y="0"/>
                  <a:pt x="42" y="0"/>
                  <a:pt x="42" y="0"/>
                </a:cubicBezTo>
                <a:cubicBezTo>
                  <a:pt x="0" y="0"/>
                  <a:pt x="0" y="0"/>
                  <a:pt x="0" y="0"/>
                </a:cubicBezTo>
                <a:cubicBezTo>
                  <a:pt x="0" y="121"/>
                  <a:pt x="0" y="121"/>
                  <a:pt x="0" y="121"/>
                </a:cubicBezTo>
                <a:cubicBezTo>
                  <a:pt x="42" y="121"/>
                  <a:pt x="42" y="121"/>
                  <a:pt x="42" y="121"/>
                </a:cubicBezTo>
                <a:cubicBezTo>
                  <a:pt x="42" y="65"/>
                  <a:pt x="42" y="65"/>
                  <a:pt x="42" y="65"/>
                </a:cubicBezTo>
                <a:cubicBezTo>
                  <a:pt x="113" y="65"/>
                  <a:pt x="113" y="65"/>
                  <a:pt x="113" y="65"/>
                </a:cubicBezTo>
                <a:cubicBezTo>
                  <a:pt x="113" y="121"/>
                  <a:pt x="113" y="121"/>
                  <a:pt x="113" y="121"/>
                </a:cubicBezTo>
                <a:cubicBezTo>
                  <a:pt x="155" y="121"/>
                  <a:pt x="155" y="121"/>
                  <a:pt x="155" y="121"/>
                </a:cubicBezTo>
                <a:cubicBezTo>
                  <a:pt x="155" y="0"/>
                  <a:pt x="155" y="0"/>
                  <a:pt x="155" y="0"/>
                </a:cubicBezTo>
                <a:lnTo>
                  <a:pt x="113" y="0"/>
                </a:lnTo>
                <a:close/>
                <a:moveTo>
                  <a:pt x="171" y="2"/>
                </a:moveTo>
                <a:cubicBezTo>
                  <a:pt x="171" y="19"/>
                  <a:pt x="171" y="19"/>
                  <a:pt x="171" y="19"/>
                </a:cubicBezTo>
                <a:cubicBezTo>
                  <a:pt x="188" y="16"/>
                  <a:pt x="211" y="15"/>
                  <a:pt x="226" y="15"/>
                </a:cubicBezTo>
                <a:cubicBezTo>
                  <a:pt x="237" y="15"/>
                  <a:pt x="253" y="16"/>
                  <a:pt x="259" y="19"/>
                </a:cubicBezTo>
                <a:cubicBezTo>
                  <a:pt x="264" y="22"/>
                  <a:pt x="266" y="26"/>
                  <a:pt x="266" y="30"/>
                </a:cubicBezTo>
                <a:cubicBezTo>
                  <a:pt x="266" y="34"/>
                  <a:pt x="265" y="39"/>
                  <a:pt x="261" y="42"/>
                </a:cubicBezTo>
                <a:cubicBezTo>
                  <a:pt x="257" y="46"/>
                  <a:pt x="252" y="48"/>
                  <a:pt x="244" y="49"/>
                </a:cubicBezTo>
                <a:cubicBezTo>
                  <a:pt x="237" y="50"/>
                  <a:pt x="226" y="50"/>
                  <a:pt x="211" y="50"/>
                </a:cubicBezTo>
                <a:cubicBezTo>
                  <a:pt x="186" y="50"/>
                  <a:pt x="186" y="50"/>
                  <a:pt x="186" y="50"/>
                </a:cubicBezTo>
                <a:cubicBezTo>
                  <a:pt x="186" y="65"/>
                  <a:pt x="186" y="65"/>
                  <a:pt x="186" y="65"/>
                </a:cubicBezTo>
                <a:cubicBezTo>
                  <a:pt x="213" y="65"/>
                  <a:pt x="213" y="65"/>
                  <a:pt x="213" y="65"/>
                </a:cubicBezTo>
                <a:cubicBezTo>
                  <a:pt x="229" y="65"/>
                  <a:pt x="242" y="65"/>
                  <a:pt x="249" y="67"/>
                </a:cubicBezTo>
                <a:cubicBezTo>
                  <a:pt x="258" y="69"/>
                  <a:pt x="263" y="71"/>
                  <a:pt x="267" y="75"/>
                </a:cubicBezTo>
                <a:cubicBezTo>
                  <a:pt x="271" y="78"/>
                  <a:pt x="271" y="83"/>
                  <a:pt x="271" y="87"/>
                </a:cubicBezTo>
                <a:cubicBezTo>
                  <a:pt x="271" y="93"/>
                  <a:pt x="268" y="99"/>
                  <a:pt x="260" y="102"/>
                </a:cubicBezTo>
                <a:cubicBezTo>
                  <a:pt x="253" y="106"/>
                  <a:pt x="237" y="107"/>
                  <a:pt x="225" y="107"/>
                </a:cubicBezTo>
                <a:cubicBezTo>
                  <a:pt x="207" y="106"/>
                  <a:pt x="188" y="104"/>
                  <a:pt x="169" y="102"/>
                </a:cubicBezTo>
                <a:cubicBezTo>
                  <a:pt x="169" y="119"/>
                  <a:pt x="169" y="119"/>
                  <a:pt x="169" y="119"/>
                </a:cubicBezTo>
                <a:cubicBezTo>
                  <a:pt x="189" y="120"/>
                  <a:pt x="220" y="121"/>
                  <a:pt x="227" y="121"/>
                </a:cubicBezTo>
                <a:cubicBezTo>
                  <a:pt x="254" y="121"/>
                  <a:pt x="285" y="120"/>
                  <a:pt x="300" y="112"/>
                </a:cubicBezTo>
                <a:cubicBezTo>
                  <a:pt x="313" y="105"/>
                  <a:pt x="316" y="92"/>
                  <a:pt x="316" y="87"/>
                </a:cubicBezTo>
                <a:cubicBezTo>
                  <a:pt x="316" y="83"/>
                  <a:pt x="316" y="77"/>
                  <a:pt x="312" y="72"/>
                </a:cubicBezTo>
                <a:cubicBezTo>
                  <a:pt x="309" y="68"/>
                  <a:pt x="305" y="65"/>
                  <a:pt x="298" y="63"/>
                </a:cubicBezTo>
                <a:cubicBezTo>
                  <a:pt x="291" y="60"/>
                  <a:pt x="287" y="59"/>
                  <a:pt x="274" y="56"/>
                </a:cubicBezTo>
                <a:cubicBezTo>
                  <a:pt x="288" y="53"/>
                  <a:pt x="293" y="51"/>
                  <a:pt x="300" y="46"/>
                </a:cubicBezTo>
                <a:cubicBezTo>
                  <a:pt x="308" y="42"/>
                  <a:pt x="311" y="35"/>
                  <a:pt x="311" y="28"/>
                </a:cubicBezTo>
                <a:cubicBezTo>
                  <a:pt x="311" y="20"/>
                  <a:pt x="307" y="12"/>
                  <a:pt x="296" y="7"/>
                </a:cubicBezTo>
                <a:cubicBezTo>
                  <a:pt x="284" y="2"/>
                  <a:pt x="252" y="0"/>
                  <a:pt x="231" y="0"/>
                </a:cubicBezTo>
                <a:cubicBezTo>
                  <a:pt x="218" y="0"/>
                  <a:pt x="192" y="1"/>
                  <a:pt x="171" y="2"/>
                </a:cubicBezTo>
                <a:moveTo>
                  <a:pt x="348" y="16"/>
                </a:moveTo>
                <a:cubicBezTo>
                  <a:pt x="332" y="27"/>
                  <a:pt x="326" y="43"/>
                  <a:pt x="326" y="61"/>
                </a:cubicBezTo>
                <a:cubicBezTo>
                  <a:pt x="326" y="79"/>
                  <a:pt x="333" y="94"/>
                  <a:pt x="349" y="106"/>
                </a:cubicBezTo>
                <a:cubicBezTo>
                  <a:pt x="365" y="117"/>
                  <a:pt x="402" y="121"/>
                  <a:pt x="435" y="121"/>
                </a:cubicBezTo>
                <a:cubicBezTo>
                  <a:pt x="451" y="121"/>
                  <a:pt x="468" y="120"/>
                  <a:pt x="484" y="119"/>
                </a:cubicBezTo>
                <a:cubicBezTo>
                  <a:pt x="484" y="101"/>
                  <a:pt x="484" y="101"/>
                  <a:pt x="484" y="101"/>
                </a:cubicBezTo>
                <a:cubicBezTo>
                  <a:pt x="467" y="103"/>
                  <a:pt x="460" y="104"/>
                  <a:pt x="442" y="104"/>
                </a:cubicBezTo>
                <a:cubicBezTo>
                  <a:pt x="423" y="105"/>
                  <a:pt x="405" y="103"/>
                  <a:pt x="392" y="95"/>
                </a:cubicBezTo>
                <a:cubicBezTo>
                  <a:pt x="381" y="87"/>
                  <a:pt x="375" y="78"/>
                  <a:pt x="375" y="61"/>
                </a:cubicBezTo>
                <a:cubicBezTo>
                  <a:pt x="375" y="48"/>
                  <a:pt x="378" y="37"/>
                  <a:pt x="388" y="29"/>
                </a:cubicBezTo>
                <a:cubicBezTo>
                  <a:pt x="401" y="19"/>
                  <a:pt x="419" y="16"/>
                  <a:pt x="440" y="16"/>
                </a:cubicBezTo>
                <a:cubicBezTo>
                  <a:pt x="454" y="16"/>
                  <a:pt x="465" y="17"/>
                  <a:pt x="484" y="21"/>
                </a:cubicBezTo>
                <a:cubicBezTo>
                  <a:pt x="484" y="2"/>
                  <a:pt x="484" y="2"/>
                  <a:pt x="484" y="2"/>
                </a:cubicBezTo>
                <a:cubicBezTo>
                  <a:pt x="466" y="1"/>
                  <a:pt x="456" y="0"/>
                  <a:pt x="433" y="0"/>
                </a:cubicBezTo>
                <a:cubicBezTo>
                  <a:pt x="399" y="0"/>
                  <a:pt x="364" y="4"/>
                  <a:pt x="348" y="16"/>
                </a:cubicBezTo>
              </a:path>
            </a:pathLst>
          </a:custGeom>
          <a:solidFill>
            <a:srgbClr val="E600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p>
        </p:txBody>
      </p:sp>
      <p:sp>
        <p:nvSpPr>
          <p:cNvPr id="238" name="下箭头 2">
            <a:extLst>
              <a:ext uri="{FF2B5EF4-FFF2-40B4-BE49-F238E27FC236}">
                <a16:creationId xmlns:a16="http://schemas.microsoft.com/office/drawing/2014/main" id="{49CA46A4-1633-4924-A4B0-6FA174DF7984}"/>
              </a:ext>
            </a:extLst>
          </p:cNvPr>
          <p:cNvSpPr/>
          <p:nvPr/>
        </p:nvSpPr>
        <p:spPr>
          <a:xfrm>
            <a:off x="1970627" y="2656313"/>
            <a:ext cx="201876" cy="302903"/>
          </a:xfrm>
          <a:prstGeom prst="downArrow">
            <a:avLst/>
          </a:prstGeom>
          <a:solidFill>
            <a:srgbClr val="930583"/>
          </a:solidFill>
          <a:ln w="12700" cap="flat" cmpd="sng" algn="ctr">
            <a:noFill/>
            <a:prstDash val="dash"/>
          </a:ln>
          <a:effectLst/>
        </p:spPr>
        <p:txBody>
          <a:bodyPr rtlCol="0" anchor="ctr"/>
          <a:lstStyle/>
          <a:p>
            <a:pPr algn="ctr" defTabSz="1219170"/>
            <a:endParaRPr lang="zh-CN" altLang="en-US" sz="1867" b="1" kern="0">
              <a:latin typeface="微软雅黑" pitchFamily="34" charset="-122"/>
              <a:ea typeface="微软雅黑" pitchFamily="34" charset="-122"/>
            </a:endParaRPr>
          </a:p>
        </p:txBody>
      </p:sp>
      <p:sp>
        <p:nvSpPr>
          <p:cNvPr id="239" name="下箭头 331">
            <a:extLst>
              <a:ext uri="{FF2B5EF4-FFF2-40B4-BE49-F238E27FC236}">
                <a16:creationId xmlns:a16="http://schemas.microsoft.com/office/drawing/2014/main" id="{44E58FFE-BD1E-4931-B48A-D198765C7468}"/>
              </a:ext>
            </a:extLst>
          </p:cNvPr>
          <p:cNvSpPr/>
          <p:nvPr/>
        </p:nvSpPr>
        <p:spPr>
          <a:xfrm rot="10800000">
            <a:off x="1970627" y="3705183"/>
            <a:ext cx="201876" cy="302903"/>
          </a:xfrm>
          <a:prstGeom prst="downArrow">
            <a:avLst/>
          </a:prstGeom>
          <a:solidFill>
            <a:srgbClr val="C00000"/>
          </a:solidFill>
          <a:ln w="12700" cap="flat" cmpd="sng" algn="ctr">
            <a:noFill/>
            <a:prstDash val="dash"/>
          </a:ln>
          <a:effectLst/>
        </p:spPr>
        <p:txBody>
          <a:bodyPr rtlCol="0" anchor="ctr"/>
          <a:lstStyle/>
          <a:p>
            <a:pPr algn="ctr" defTabSz="1219170"/>
            <a:endParaRPr lang="zh-CN" altLang="en-US" sz="1867" b="1" kern="0">
              <a:latin typeface="微软雅黑" pitchFamily="34" charset="-122"/>
              <a:ea typeface="微软雅黑" pitchFamily="34" charset="-122"/>
            </a:endParaRPr>
          </a:p>
        </p:txBody>
      </p:sp>
      <p:sp>
        <p:nvSpPr>
          <p:cNvPr id="240" name="Rectangle 25">
            <a:extLst>
              <a:ext uri="{FF2B5EF4-FFF2-40B4-BE49-F238E27FC236}">
                <a16:creationId xmlns:a16="http://schemas.microsoft.com/office/drawing/2014/main" id="{7C33C42F-2766-4A93-84EE-5CB0E6C359BD}"/>
              </a:ext>
            </a:extLst>
          </p:cNvPr>
          <p:cNvSpPr>
            <a:spLocks noChangeArrowheads="1"/>
          </p:cNvSpPr>
          <p:nvPr/>
        </p:nvSpPr>
        <p:spPr bwMode="auto">
          <a:xfrm>
            <a:off x="1001161" y="3043900"/>
            <a:ext cx="2269723" cy="563563"/>
          </a:xfrm>
          <a:prstGeom prst="rect">
            <a:avLst/>
          </a:prstGeom>
          <a:solidFill>
            <a:srgbClr val="7030A0"/>
          </a:solidFill>
          <a:ln>
            <a:noFill/>
          </a:ln>
        </p:spPr>
        <p:txBody>
          <a:bodyPr vert="horz" wrap="square" lIns="91440" tIns="45720" rIns="91440" bIns="45720" numCol="1" anchor="t" anchorCtr="0" compatLnSpc="1">
            <a:prstTxWarp prst="textNoShape">
              <a:avLst/>
            </a:prstTxWarp>
          </a:bodyPr>
          <a:lstStyle/>
          <a:p>
            <a:pPr algn="ctr" defTabSz="914377"/>
            <a:r>
              <a:rPr lang="zh-CN" altLang="zh-CN" sz="1600" b="1" dirty="0">
                <a:solidFill>
                  <a:schemeClr val="bg1"/>
                </a:solidFill>
                <a:latin typeface="微软雅黑" panose="020B0503020204020204" pitchFamily="34" charset="-122"/>
                <a:ea typeface="微软雅黑" panose="020B0503020204020204" pitchFamily="34" charset="-122"/>
              </a:rPr>
              <a:t>紫光云引擎</a:t>
            </a:r>
            <a:r>
              <a:rPr lang="zh-CN" altLang="en-US" sz="1600" b="1" dirty="0">
                <a:solidFill>
                  <a:schemeClr val="bg1"/>
                </a:solidFill>
                <a:latin typeface="微软雅黑" panose="020B0503020204020204" pitchFamily="34" charset="-122"/>
                <a:ea typeface="微软雅黑" panose="020B0503020204020204" pitchFamily="34" charset="-122"/>
              </a:rPr>
              <a:t>科技</a:t>
            </a:r>
            <a:r>
              <a:rPr lang="zh-CN" altLang="zh-CN" sz="1600" b="1" dirty="0">
                <a:solidFill>
                  <a:schemeClr val="bg1"/>
                </a:solidFill>
                <a:latin typeface="微软雅黑" panose="020B0503020204020204" pitchFamily="34" charset="-122"/>
                <a:ea typeface="微软雅黑" panose="020B0503020204020204" pitchFamily="34" charset="-122"/>
              </a:rPr>
              <a:t>（苏州）</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defTabSz="914377"/>
            <a:r>
              <a:rPr lang="zh-CN" altLang="zh-CN" sz="1600" b="1" dirty="0">
                <a:solidFill>
                  <a:schemeClr val="bg1"/>
                </a:solidFill>
                <a:latin typeface="微软雅黑" panose="020B0503020204020204" pitchFamily="34" charset="-122"/>
                <a:ea typeface="微软雅黑" panose="020B0503020204020204" pitchFamily="34" charset="-122"/>
              </a:rPr>
              <a:t>有限公司</a:t>
            </a:r>
            <a:endParaRPr lang="zh-CN" altLang="zh-CN" sz="1600" dirty="0">
              <a:solidFill>
                <a:schemeClr val="bg1"/>
              </a:solidFill>
              <a:latin typeface="微软雅黑" panose="020B0503020204020204" pitchFamily="34" charset="-122"/>
              <a:ea typeface="微软雅黑" panose="020B0503020204020204" pitchFamily="34" charset="-122"/>
            </a:endParaRPr>
          </a:p>
        </p:txBody>
      </p:sp>
      <p:sp>
        <p:nvSpPr>
          <p:cNvPr id="241" name="Freeform 19">
            <a:extLst>
              <a:ext uri="{FF2B5EF4-FFF2-40B4-BE49-F238E27FC236}">
                <a16:creationId xmlns:a16="http://schemas.microsoft.com/office/drawing/2014/main" id="{5204EB02-B5FC-4B62-A87C-6830040331A2}"/>
              </a:ext>
            </a:extLst>
          </p:cNvPr>
          <p:cNvSpPr>
            <a:spLocks/>
          </p:cNvSpPr>
          <p:nvPr/>
        </p:nvSpPr>
        <p:spPr bwMode="auto">
          <a:xfrm>
            <a:off x="3575666" y="3179618"/>
            <a:ext cx="984164" cy="267561"/>
          </a:xfrm>
          <a:custGeom>
            <a:avLst/>
            <a:gdLst>
              <a:gd name="T0" fmla="*/ 378 w 505"/>
              <a:gd name="T1" fmla="*/ 0 h 255"/>
              <a:gd name="T2" fmla="*/ 378 w 505"/>
              <a:gd name="T3" fmla="*/ 65 h 255"/>
              <a:gd name="T4" fmla="*/ 0 w 505"/>
              <a:gd name="T5" fmla="*/ 65 h 255"/>
              <a:gd name="T6" fmla="*/ 0 w 505"/>
              <a:gd name="T7" fmla="*/ 193 h 255"/>
              <a:gd name="T8" fmla="*/ 378 w 505"/>
              <a:gd name="T9" fmla="*/ 193 h 255"/>
              <a:gd name="T10" fmla="*/ 378 w 505"/>
              <a:gd name="T11" fmla="*/ 255 h 255"/>
              <a:gd name="T12" fmla="*/ 505 w 505"/>
              <a:gd name="T13" fmla="*/ 128 h 255"/>
              <a:gd name="T14" fmla="*/ 378 w 505"/>
              <a:gd name="T15" fmla="*/ 0 h 2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5" h="255">
                <a:moveTo>
                  <a:pt x="378" y="0"/>
                </a:moveTo>
                <a:lnTo>
                  <a:pt x="378" y="65"/>
                </a:lnTo>
                <a:lnTo>
                  <a:pt x="0" y="65"/>
                </a:lnTo>
                <a:lnTo>
                  <a:pt x="0" y="193"/>
                </a:lnTo>
                <a:lnTo>
                  <a:pt x="378" y="193"/>
                </a:lnTo>
                <a:lnTo>
                  <a:pt x="378" y="255"/>
                </a:lnTo>
                <a:lnTo>
                  <a:pt x="505" y="128"/>
                </a:lnTo>
                <a:lnTo>
                  <a:pt x="378" y="0"/>
                </a:lnTo>
                <a:close/>
              </a:path>
            </a:pathLst>
          </a:custGeom>
          <a:solidFill>
            <a:srgbClr val="7030A0"/>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42" name="Rectangle 21">
            <a:extLst>
              <a:ext uri="{FF2B5EF4-FFF2-40B4-BE49-F238E27FC236}">
                <a16:creationId xmlns:a16="http://schemas.microsoft.com/office/drawing/2014/main" id="{2C56F42C-D97D-43C6-8A13-07CE121BB90D}"/>
              </a:ext>
            </a:extLst>
          </p:cNvPr>
          <p:cNvSpPr>
            <a:spLocks noChangeArrowheads="1"/>
          </p:cNvSpPr>
          <p:nvPr/>
        </p:nvSpPr>
        <p:spPr bwMode="auto">
          <a:xfrm>
            <a:off x="3791745" y="2943889"/>
            <a:ext cx="41036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r>
              <a:rPr lang="zh-CN" altLang="zh-CN" sz="1600" dirty="0">
                <a:solidFill>
                  <a:srgbClr val="7030A0"/>
                </a:solidFill>
                <a:latin typeface="微软雅黑" panose="020B0503020204020204" pitchFamily="34" charset="-122"/>
                <a:ea typeface="微软雅黑" panose="020B0503020204020204" pitchFamily="34" charset="-122"/>
              </a:rPr>
              <a:t>建设</a:t>
            </a:r>
          </a:p>
        </p:txBody>
      </p:sp>
      <p:sp>
        <p:nvSpPr>
          <p:cNvPr id="243" name="Rectangle 22">
            <a:extLst>
              <a:ext uri="{FF2B5EF4-FFF2-40B4-BE49-F238E27FC236}">
                <a16:creationId xmlns:a16="http://schemas.microsoft.com/office/drawing/2014/main" id="{4D179600-02C9-4961-BEFF-2CCD721E1392}"/>
              </a:ext>
            </a:extLst>
          </p:cNvPr>
          <p:cNvSpPr>
            <a:spLocks noChangeArrowheads="1"/>
          </p:cNvSpPr>
          <p:nvPr/>
        </p:nvSpPr>
        <p:spPr bwMode="auto">
          <a:xfrm>
            <a:off x="3791745" y="3451953"/>
            <a:ext cx="41036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r>
              <a:rPr lang="zh-CN" altLang="zh-CN" sz="1600" dirty="0">
                <a:solidFill>
                  <a:srgbClr val="7030A0"/>
                </a:solidFill>
                <a:latin typeface="微软雅黑" panose="020B0503020204020204" pitchFamily="34" charset="-122"/>
                <a:ea typeface="微软雅黑" panose="020B0503020204020204" pitchFamily="34" charset="-122"/>
              </a:rPr>
              <a:t>运营</a:t>
            </a:r>
          </a:p>
        </p:txBody>
      </p:sp>
      <p:sp>
        <p:nvSpPr>
          <p:cNvPr id="244" name="下箭头 3">
            <a:extLst>
              <a:ext uri="{FF2B5EF4-FFF2-40B4-BE49-F238E27FC236}">
                <a16:creationId xmlns:a16="http://schemas.microsoft.com/office/drawing/2014/main" id="{AE3D1A97-6E13-40A0-A820-29BA8FEC13D8}"/>
              </a:ext>
            </a:extLst>
          </p:cNvPr>
          <p:cNvSpPr/>
          <p:nvPr/>
        </p:nvSpPr>
        <p:spPr>
          <a:xfrm>
            <a:off x="6110040" y="1902638"/>
            <a:ext cx="361896" cy="195335"/>
          </a:xfrm>
          <a:prstGeom prst="downArrow">
            <a:avLst>
              <a:gd name="adj1" fmla="val 50000"/>
              <a:gd name="adj2" fmla="val 45456"/>
            </a:avLst>
          </a:prstGeom>
          <a:solidFill>
            <a:srgbClr val="E6A722"/>
          </a:solidFill>
          <a:ln w="12700" cap="flat" cmpd="sng" algn="ctr">
            <a:noFill/>
            <a:prstDash val="dash"/>
          </a:ln>
          <a:effectLst/>
        </p:spPr>
        <p:txBody>
          <a:bodyPr rtlCol="0" anchor="ctr"/>
          <a:lstStyle/>
          <a:p>
            <a:pPr algn="ctr" defTabSz="1219170"/>
            <a:endParaRPr lang="zh-CN" altLang="en-US" sz="1867" b="1" kern="0">
              <a:latin typeface="微软雅黑" pitchFamily="34" charset="-122"/>
              <a:ea typeface="微软雅黑" pitchFamily="34" charset="-122"/>
            </a:endParaRPr>
          </a:p>
        </p:txBody>
      </p:sp>
      <p:grpSp>
        <p:nvGrpSpPr>
          <p:cNvPr id="245" name="组 174">
            <a:extLst>
              <a:ext uri="{FF2B5EF4-FFF2-40B4-BE49-F238E27FC236}">
                <a16:creationId xmlns:a16="http://schemas.microsoft.com/office/drawing/2014/main" id="{CCBA9399-8A5E-43E3-AB7B-DA33E9C0B74C}"/>
              </a:ext>
            </a:extLst>
          </p:cNvPr>
          <p:cNvGrpSpPr/>
          <p:nvPr/>
        </p:nvGrpSpPr>
        <p:grpSpPr>
          <a:xfrm>
            <a:off x="4491646" y="1981115"/>
            <a:ext cx="3880833" cy="2604127"/>
            <a:chOff x="2837213" y="945172"/>
            <a:chExt cx="3836151" cy="2574145"/>
          </a:xfrm>
        </p:grpSpPr>
        <p:sp>
          <p:nvSpPr>
            <p:cNvPr id="246" name="object 7">
              <a:extLst>
                <a:ext uri="{FF2B5EF4-FFF2-40B4-BE49-F238E27FC236}">
                  <a16:creationId xmlns:a16="http://schemas.microsoft.com/office/drawing/2014/main" id="{03535BA4-769D-4685-BDD1-F8D47753F00D}"/>
                </a:ext>
              </a:extLst>
            </p:cNvPr>
            <p:cNvSpPr>
              <a:spLocks/>
            </p:cNvSpPr>
            <p:nvPr/>
          </p:nvSpPr>
          <p:spPr bwMode="auto">
            <a:xfrm>
              <a:off x="2987824" y="1131590"/>
              <a:ext cx="3438397" cy="2126589"/>
            </a:xfrm>
            <a:custGeom>
              <a:avLst/>
              <a:gdLst>
                <a:gd name="T0" fmla="*/ 862745 w 2159000"/>
                <a:gd name="T1" fmla="*/ 2046 h 1498600"/>
                <a:gd name="T2" fmla="*/ 768293 w 2159000"/>
                <a:gd name="T3" fmla="*/ 17898 h 1498600"/>
                <a:gd name="T4" fmla="*/ 679614 w 2159000"/>
                <a:gd name="T5" fmla="*/ 48270 h 1498600"/>
                <a:gd name="T6" fmla="*/ 598078 w 2159000"/>
                <a:gd name="T7" fmla="*/ 91771 h 1498600"/>
                <a:gd name="T8" fmla="*/ 525055 w 2159000"/>
                <a:gd name="T9" fmla="*/ 147010 h 1498600"/>
                <a:gd name="T10" fmla="*/ 461916 w 2159000"/>
                <a:gd name="T11" fmla="*/ 212598 h 1498600"/>
                <a:gd name="T12" fmla="*/ 410030 w 2159000"/>
                <a:gd name="T13" fmla="*/ 287143 h 1498600"/>
                <a:gd name="T14" fmla="*/ 370768 w 2159000"/>
                <a:gd name="T15" fmla="*/ 369256 h 1498600"/>
                <a:gd name="T16" fmla="*/ 345500 w 2159000"/>
                <a:gd name="T17" fmla="*/ 457545 h 1498600"/>
                <a:gd name="T18" fmla="*/ 335597 w 2159000"/>
                <a:gd name="T19" fmla="*/ 550621 h 1498600"/>
                <a:gd name="T20" fmla="*/ 249523 w 2159000"/>
                <a:gd name="T21" fmla="*/ 589812 h 1498600"/>
                <a:gd name="T22" fmla="*/ 173224 w 2159000"/>
                <a:gd name="T23" fmla="*/ 643264 h 1498600"/>
                <a:gd name="T24" fmla="*/ 108533 w 2159000"/>
                <a:gd name="T25" fmla="*/ 709118 h 1498600"/>
                <a:gd name="T26" fmla="*/ 57284 w 2159000"/>
                <a:gd name="T27" fmla="*/ 785514 h 1498600"/>
                <a:gd name="T28" fmla="*/ 21309 w 2159000"/>
                <a:gd name="T29" fmla="*/ 870593 h 1498600"/>
                <a:gd name="T30" fmla="*/ 2444 w 2159000"/>
                <a:gd name="T31" fmla="*/ 962495 h 1498600"/>
                <a:gd name="T32" fmla="*/ 2288 w 2159000"/>
                <a:gd name="T33" fmla="*/ 1056997 h 1498600"/>
                <a:gd name="T34" fmla="*/ 19980 w 2159000"/>
                <a:gd name="T35" fmla="*/ 1146456 h 1498600"/>
                <a:gd name="T36" fmla="*/ 53793 w 2159000"/>
                <a:gd name="T37" fmla="*/ 1229566 h 1498600"/>
                <a:gd name="T38" fmla="*/ 102087 w 2159000"/>
                <a:gd name="T39" fmla="*/ 1304607 h 1498600"/>
                <a:gd name="T40" fmla="*/ 163222 w 2159000"/>
                <a:gd name="T41" fmla="*/ 1369859 h 1498600"/>
                <a:gd name="T42" fmla="*/ 235560 w 2159000"/>
                <a:gd name="T43" fmla="*/ 1423604 h 1498600"/>
                <a:gd name="T44" fmla="*/ 317460 w 2159000"/>
                <a:gd name="T45" fmla="*/ 1464122 h 1498600"/>
                <a:gd name="T46" fmla="*/ 407283 w 2159000"/>
                <a:gd name="T47" fmla="*/ 1489694 h 1498600"/>
                <a:gd name="T48" fmla="*/ 503389 w 2159000"/>
                <a:gd name="T49" fmla="*/ 1498600 h 1498600"/>
                <a:gd name="T50" fmla="*/ 1704348 w 2159000"/>
                <a:gd name="T51" fmla="*/ 1496337 h 1498600"/>
                <a:gd name="T52" fmla="*/ 1797520 w 2159000"/>
                <a:gd name="T53" fmla="*/ 1478883 h 1498600"/>
                <a:gd name="T54" fmla="*/ 1883587 w 2159000"/>
                <a:gd name="T55" fmla="*/ 1445624 h 1498600"/>
                <a:gd name="T56" fmla="*/ 1960911 w 2159000"/>
                <a:gd name="T57" fmla="*/ 1398277 h 1498600"/>
                <a:gd name="T58" fmla="*/ 2027852 w 2159000"/>
                <a:gd name="T59" fmla="*/ 1338564 h 1498600"/>
                <a:gd name="T60" fmla="*/ 2082770 w 2159000"/>
                <a:gd name="T61" fmla="*/ 1268202 h 1498600"/>
                <a:gd name="T62" fmla="*/ 2124027 w 2159000"/>
                <a:gd name="T63" fmla="*/ 1188912 h 1498600"/>
                <a:gd name="T64" fmla="*/ 2149983 w 2159000"/>
                <a:gd name="T65" fmla="*/ 1102413 h 1498600"/>
                <a:gd name="T66" fmla="*/ 2158999 w 2159000"/>
                <a:gd name="T67" fmla="*/ 1010424 h 1498600"/>
                <a:gd name="T68" fmla="*/ 2149004 w 2159000"/>
                <a:gd name="T69" fmla="*/ 913345 h 1498600"/>
                <a:gd name="T70" fmla="*/ 2120054 w 2159000"/>
                <a:gd name="T71" fmla="*/ 822258 h 1498600"/>
                <a:gd name="T72" fmla="*/ 2073703 w 2159000"/>
                <a:gd name="T73" fmla="*/ 739370 h 1498600"/>
                <a:gd name="T74" fmla="*/ 2011505 w 2159000"/>
                <a:gd name="T75" fmla="*/ 666888 h 1498600"/>
                <a:gd name="T76" fmla="*/ 1935012 w 2159000"/>
                <a:gd name="T77" fmla="*/ 607021 h 1498600"/>
                <a:gd name="T78" fmla="*/ 1845779 w 2159000"/>
                <a:gd name="T79" fmla="*/ 561975 h 1498600"/>
                <a:gd name="T80" fmla="*/ 1828980 w 2159000"/>
                <a:gd name="T81" fmla="*/ 470016 h 1498600"/>
                <a:gd name="T82" fmla="*/ 1787369 w 2159000"/>
                <a:gd name="T83" fmla="*/ 388704 h 1498600"/>
                <a:gd name="T84" fmla="*/ 1724980 w 2159000"/>
                <a:gd name="T85" fmla="*/ 321926 h 1498600"/>
                <a:gd name="T86" fmla="*/ 1645851 w 2159000"/>
                <a:gd name="T87" fmla="*/ 273572 h 1498600"/>
                <a:gd name="T88" fmla="*/ 1398320 w 2159000"/>
                <a:gd name="T89" fmla="*/ 261124 h 1498600"/>
                <a:gd name="T90" fmla="*/ 1339358 w 2159000"/>
                <a:gd name="T91" fmla="*/ 186594 h 1498600"/>
                <a:gd name="T92" fmla="*/ 1269675 w 2159000"/>
                <a:gd name="T93" fmla="*/ 122785 h 1498600"/>
                <a:gd name="T94" fmla="*/ 1190671 w 2159000"/>
                <a:gd name="T95" fmla="*/ 70959 h 1498600"/>
                <a:gd name="T96" fmla="*/ 1103742 w 2159000"/>
                <a:gd name="T97" fmla="*/ 32378 h 1498600"/>
                <a:gd name="T98" fmla="*/ 1010289 w 2159000"/>
                <a:gd name="T99" fmla="*/ 8305 h 1498600"/>
                <a:gd name="T100" fmla="*/ 911707 w 2159000"/>
                <a:gd name="T101" fmla="*/ 0 h 1498600"/>
                <a:gd name="T102" fmla="*/ 1476189 w 2159000"/>
                <a:gd name="T103" fmla="*/ 245158 h 1498600"/>
                <a:gd name="T104" fmla="*/ 1423575 w 2159000"/>
                <a:gd name="T105" fmla="*/ 253673 h 1498600"/>
                <a:gd name="T106" fmla="*/ 1611282 w 2159000"/>
                <a:gd name="T107" fmla="*/ 261124 h 1498600"/>
                <a:gd name="T108" fmla="*/ 1554015 w 2159000"/>
                <a:gd name="T109" fmla="*/ 247531 h 14986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159000" h="1498600">
                  <a:moveTo>
                    <a:pt x="911707" y="0"/>
                  </a:moveTo>
                  <a:lnTo>
                    <a:pt x="862745" y="2046"/>
                  </a:lnTo>
                  <a:lnTo>
                    <a:pt x="814883" y="8070"/>
                  </a:lnTo>
                  <a:lnTo>
                    <a:pt x="768293" y="17898"/>
                  </a:lnTo>
                  <a:lnTo>
                    <a:pt x="723146" y="31356"/>
                  </a:lnTo>
                  <a:lnTo>
                    <a:pt x="679614" y="48270"/>
                  </a:lnTo>
                  <a:lnTo>
                    <a:pt x="637867" y="68466"/>
                  </a:lnTo>
                  <a:lnTo>
                    <a:pt x="598078" y="91771"/>
                  </a:lnTo>
                  <a:lnTo>
                    <a:pt x="560417" y="118010"/>
                  </a:lnTo>
                  <a:lnTo>
                    <a:pt x="525055" y="147010"/>
                  </a:lnTo>
                  <a:lnTo>
                    <a:pt x="492164" y="178597"/>
                  </a:lnTo>
                  <a:lnTo>
                    <a:pt x="461916" y="212598"/>
                  </a:lnTo>
                  <a:lnTo>
                    <a:pt x="434480" y="248838"/>
                  </a:lnTo>
                  <a:lnTo>
                    <a:pt x="410030" y="287143"/>
                  </a:lnTo>
                  <a:lnTo>
                    <a:pt x="388736" y="327340"/>
                  </a:lnTo>
                  <a:lnTo>
                    <a:pt x="370768" y="369256"/>
                  </a:lnTo>
                  <a:lnTo>
                    <a:pt x="356299" y="412715"/>
                  </a:lnTo>
                  <a:lnTo>
                    <a:pt x="345500" y="457545"/>
                  </a:lnTo>
                  <a:lnTo>
                    <a:pt x="338543" y="503571"/>
                  </a:lnTo>
                  <a:lnTo>
                    <a:pt x="335597" y="550621"/>
                  </a:lnTo>
                  <a:lnTo>
                    <a:pt x="291453" y="568318"/>
                  </a:lnTo>
                  <a:lnTo>
                    <a:pt x="249523" y="589812"/>
                  </a:lnTo>
                  <a:lnTo>
                    <a:pt x="210037" y="614872"/>
                  </a:lnTo>
                  <a:lnTo>
                    <a:pt x="173224" y="643264"/>
                  </a:lnTo>
                  <a:lnTo>
                    <a:pt x="139313" y="674757"/>
                  </a:lnTo>
                  <a:lnTo>
                    <a:pt x="108533" y="709118"/>
                  </a:lnTo>
                  <a:lnTo>
                    <a:pt x="81114" y="746115"/>
                  </a:lnTo>
                  <a:lnTo>
                    <a:pt x="57284" y="785514"/>
                  </a:lnTo>
                  <a:lnTo>
                    <a:pt x="37273" y="827084"/>
                  </a:lnTo>
                  <a:lnTo>
                    <a:pt x="21309" y="870593"/>
                  </a:lnTo>
                  <a:lnTo>
                    <a:pt x="9623" y="915807"/>
                  </a:lnTo>
                  <a:lnTo>
                    <a:pt x="2444" y="962495"/>
                  </a:lnTo>
                  <a:lnTo>
                    <a:pt x="0" y="1010424"/>
                  </a:lnTo>
                  <a:lnTo>
                    <a:pt x="2288" y="1056997"/>
                  </a:lnTo>
                  <a:lnTo>
                    <a:pt x="9016" y="1102413"/>
                  </a:lnTo>
                  <a:lnTo>
                    <a:pt x="19980" y="1146456"/>
                  </a:lnTo>
                  <a:lnTo>
                    <a:pt x="34974" y="1188912"/>
                  </a:lnTo>
                  <a:lnTo>
                    <a:pt x="53793" y="1229566"/>
                  </a:lnTo>
                  <a:lnTo>
                    <a:pt x="76232" y="1268202"/>
                  </a:lnTo>
                  <a:lnTo>
                    <a:pt x="102087" y="1304607"/>
                  </a:lnTo>
                  <a:lnTo>
                    <a:pt x="131152" y="1338564"/>
                  </a:lnTo>
                  <a:lnTo>
                    <a:pt x="163222" y="1369859"/>
                  </a:lnTo>
                  <a:lnTo>
                    <a:pt x="198093" y="1398277"/>
                  </a:lnTo>
                  <a:lnTo>
                    <a:pt x="235560" y="1423604"/>
                  </a:lnTo>
                  <a:lnTo>
                    <a:pt x="275417" y="1445624"/>
                  </a:lnTo>
                  <a:lnTo>
                    <a:pt x="317460" y="1464122"/>
                  </a:lnTo>
                  <a:lnTo>
                    <a:pt x="361484" y="1478883"/>
                  </a:lnTo>
                  <a:lnTo>
                    <a:pt x="407283" y="1489694"/>
                  </a:lnTo>
                  <a:lnTo>
                    <a:pt x="454653" y="1496337"/>
                  </a:lnTo>
                  <a:lnTo>
                    <a:pt x="503389" y="1498600"/>
                  </a:lnTo>
                  <a:lnTo>
                    <a:pt x="1655610" y="1498600"/>
                  </a:lnTo>
                  <a:lnTo>
                    <a:pt x="1704348" y="1496337"/>
                  </a:lnTo>
                  <a:lnTo>
                    <a:pt x="1751719" y="1489694"/>
                  </a:lnTo>
                  <a:lnTo>
                    <a:pt x="1797520" y="1478883"/>
                  </a:lnTo>
                  <a:lnTo>
                    <a:pt x="1841544" y="1464122"/>
                  </a:lnTo>
                  <a:lnTo>
                    <a:pt x="1883587" y="1445624"/>
                  </a:lnTo>
                  <a:lnTo>
                    <a:pt x="1923445" y="1423604"/>
                  </a:lnTo>
                  <a:lnTo>
                    <a:pt x="1960911" y="1398277"/>
                  </a:lnTo>
                  <a:lnTo>
                    <a:pt x="1995782" y="1369859"/>
                  </a:lnTo>
                  <a:lnTo>
                    <a:pt x="2027852" y="1338564"/>
                  </a:lnTo>
                  <a:lnTo>
                    <a:pt x="2056916" y="1304607"/>
                  </a:lnTo>
                  <a:lnTo>
                    <a:pt x="2082770" y="1268202"/>
                  </a:lnTo>
                  <a:lnTo>
                    <a:pt x="2105209" y="1229566"/>
                  </a:lnTo>
                  <a:lnTo>
                    <a:pt x="2124027" y="1188912"/>
                  </a:lnTo>
                  <a:lnTo>
                    <a:pt x="2139020" y="1146456"/>
                  </a:lnTo>
                  <a:lnTo>
                    <a:pt x="2149983" y="1102413"/>
                  </a:lnTo>
                  <a:lnTo>
                    <a:pt x="2156711" y="1056997"/>
                  </a:lnTo>
                  <a:lnTo>
                    <a:pt x="2158999" y="1010424"/>
                  </a:lnTo>
                  <a:lnTo>
                    <a:pt x="2156468" y="961274"/>
                  </a:lnTo>
                  <a:lnTo>
                    <a:pt x="2149004" y="913345"/>
                  </a:lnTo>
                  <a:lnTo>
                    <a:pt x="2136801" y="866914"/>
                  </a:lnTo>
                  <a:lnTo>
                    <a:pt x="2120054" y="822258"/>
                  </a:lnTo>
                  <a:lnTo>
                    <a:pt x="2098957" y="779651"/>
                  </a:lnTo>
                  <a:lnTo>
                    <a:pt x="2073703" y="739370"/>
                  </a:lnTo>
                  <a:lnTo>
                    <a:pt x="2044488" y="701690"/>
                  </a:lnTo>
                  <a:lnTo>
                    <a:pt x="2011505" y="666888"/>
                  </a:lnTo>
                  <a:lnTo>
                    <a:pt x="1974948" y="635240"/>
                  </a:lnTo>
                  <a:lnTo>
                    <a:pt x="1935012" y="607021"/>
                  </a:lnTo>
                  <a:lnTo>
                    <a:pt x="1891891" y="582507"/>
                  </a:lnTo>
                  <a:lnTo>
                    <a:pt x="1845779" y="561975"/>
                  </a:lnTo>
                  <a:lnTo>
                    <a:pt x="1840734" y="514908"/>
                  </a:lnTo>
                  <a:lnTo>
                    <a:pt x="1828980" y="470016"/>
                  </a:lnTo>
                  <a:lnTo>
                    <a:pt x="1811024" y="427786"/>
                  </a:lnTo>
                  <a:lnTo>
                    <a:pt x="1787369" y="388704"/>
                  </a:lnTo>
                  <a:lnTo>
                    <a:pt x="1758519" y="353255"/>
                  </a:lnTo>
                  <a:lnTo>
                    <a:pt x="1724980" y="321926"/>
                  </a:lnTo>
                  <a:lnTo>
                    <a:pt x="1687256" y="295202"/>
                  </a:lnTo>
                  <a:lnTo>
                    <a:pt x="1645851" y="273572"/>
                  </a:lnTo>
                  <a:lnTo>
                    <a:pt x="1611282" y="261124"/>
                  </a:lnTo>
                  <a:lnTo>
                    <a:pt x="1398320" y="261124"/>
                  </a:lnTo>
                  <a:lnTo>
                    <a:pt x="1370266" y="222598"/>
                  </a:lnTo>
                  <a:lnTo>
                    <a:pt x="1339358" y="186594"/>
                  </a:lnTo>
                  <a:lnTo>
                    <a:pt x="1305769" y="153270"/>
                  </a:lnTo>
                  <a:lnTo>
                    <a:pt x="1269675" y="122785"/>
                  </a:lnTo>
                  <a:lnTo>
                    <a:pt x="1231251" y="95295"/>
                  </a:lnTo>
                  <a:lnTo>
                    <a:pt x="1190671" y="70959"/>
                  </a:lnTo>
                  <a:lnTo>
                    <a:pt x="1148110" y="49934"/>
                  </a:lnTo>
                  <a:lnTo>
                    <a:pt x="1103742" y="32378"/>
                  </a:lnTo>
                  <a:lnTo>
                    <a:pt x="1057744" y="18449"/>
                  </a:lnTo>
                  <a:lnTo>
                    <a:pt x="1010289" y="8305"/>
                  </a:lnTo>
                  <a:lnTo>
                    <a:pt x="961551" y="2102"/>
                  </a:lnTo>
                  <a:lnTo>
                    <a:pt x="911707" y="0"/>
                  </a:lnTo>
                  <a:close/>
                </a:path>
                <a:path w="2159000" h="1498600">
                  <a:moveTo>
                    <a:pt x="1504594" y="244094"/>
                  </a:moveTo>
                  <a:lnTo>
                    <a:pt x="1476189" y="245158"/>
                  </a:lnTo>
                  <a:lnTo>
                    <a:pt x="1449357" y="248351"/>
                  </a:lnTo>
                  <a:lnTo>
                    <a:pt x="1423575" y="253673"/>
                  </a:lnTo>
                  <a:lnTo>
                    <a:pt x="1398320" y="261124"/>
                  </a:lnTo>
                  <a:lnTo>
                    <a:pt x="1611282" y="261124"/>
                  </a:lnTo>
                  <a:lnTo>
                    <a:pt x="1601269" y="257519"/>
                  </a:lnTo>
                  <a:lnTo>
                    <a:pt x="1554015" y="247531"/>
                  </a:lnTo>
                  <a:lnTo>
                    <a:pt x="1504594" y="244094"/>
                  </a:lnTo>
                  <a:close/>
                </a:path>
              </a:pathLst>
            </a:custGeom>
            <a:solidFill>
              <a:srgbClr val="0070C0"/>
            </a:solidFill>
            <a:ln>
              <a:noFill/>
            </a:ln>
          </p:spPr>
          <p:txBody>
            <a:bodyPr lIns="0" tIns="0" rIns="0" bIns="0"/>
            <a:lstStyle/>
            <a:p>
              <a:endParaRPr lang="zh-CN" altLang="en-US" sz="1327"/>
            </a:p>
          </p:txBody>
        </p:sp>
        <p:sp>
          <p:nvSpPr>
            <p:cNvPr id="247" name="圆角矩形 176">
              <a:extLst>
                <a:ext uri="{FF2B5EF4-FFF2-40B4-BE49-F238E27FC236}">
                  <a16:creationId xmlns:a16="http://schemas.microsoft.com/office/drawing/2014/main" id="{C07DCCDE-3431-4D3A-B7BE-1A5642FAB6EE}"/>
                </a:ext>
              </a:extLst>
            </p:cNvPr>
            <p:cNvSpPr/>
            <p:nvPr/>
          </p:nvSpPr>
          <p:spPr>
            <a:xfrm>
              <a:off x="3687859" y="1720788"/>
              <a:ext cx="921199"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a:latin typeface="微软雅黑" pitchFamily="34" charset="-122"/>
                  <a:ea typeface="微软雅黑" pitchFamily="34" charset="-122"/>
                </a:rPr>
                <a:t>工业监测</a:t>
              </a:r>
              <a:endParaRPr lang="zh-CN" altLang="en-US" sz="1067" kern="0" dirty="0">
                <a:latin typeface="微软雅黑" pitchFamily="34" charset="-122"/>
                <a:ea typeface="微软雅黑" pitchFamily="34" charset="-122"/>
              </a:endParaRPr>
            </a:p>
          </p:txBody>
        </p:sp>
        <p:sp>
          <p:nvSpPr>
            <p:cNvPr id="248" name="圆角矩形 177">
              <a:extLst>
                <a:ext uri="{FF2B5EF4-FFF2-40B4-BE49-F238E27FC236}">
                  <a16:creationId xmlns:a16="http://schemas.microsoft.com/office/drawing/2014/main" id="{B30DEEB5-6C09-43A8-BC4F-606F0C199D4C}"/>
                </a:ext>
              </a:extLst>
            </p:cNvPr>
            <p:cNvSpPr/>
            <p:nvPr/>
          </p:nvSpPr>
          <p:spPr>
            <a:xfrm>
              <a:off x="4739111" y="1722757"/>
              <a:ext cx="921199"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a:latin typeface="微软雅黑" pitchFamily="34" charset="-122"/>
                  <a:ea typeface="微软雅黑" pitchFamily="34" charset="-122"/>
                </a:rPr>
                <a:t>协同制造</a:t>
              </a:r>
              <a:endParaRPr lang="zh-CN" altLang="en-US" sz="1067" kern="0" dirty="0">
                <a:latin typeface="微软雅黑" pitchFamily="34" charset="-122"/>
                <a:ea typeface="微软雅黑" pitchFamily="34" charset="-122"/>
              </a:endParaRPr>
            </a:p>
          </p:txBody>
        </p:sp>
        <p:sp>
          <p:nvSpPr>
            <p:cNvPr id="249" name="圆角矩形 178">
              <a:extLst>
                <a:ext uri="{FF2B5EF4-FFF2-40B4-BE49-F238E27FC236}">
                  <a16:creationId xmlns:a16="http://schemas.microsoft.com/office/drawing/2014/main" id="{9F8E7C9D-68D7-4664-A915-934573DA939A}"/>
                </a:ext>
              </a:extLst>
            </p:cNvPr>
            <p:cNvSpPr/>
            <p:nvPr/>
          </p:nvSpPr>
          <p:spPr>
            <a:xfrm>
              <a:off x="3758273" y="2031909"/>
              <a:ext cx="1897498"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a:latin typeface="微软雅黑" pitchFamily="34" charset="-122"/>
                  <a:ea typeface="微软雅黑" pitchFamily="34" charset="-122"/>
                </a:rPr>
                <a:t>智能制造</a:t>
              </a:r>
              <a:endParaRPr lang="zh-CN" altLang="en-US" sz="1067" kern="0" dirty="0">
                <a:latin typeface="微软雅黑" pitchFamily="34" charset="-122"/>
                <a:ea typeface="微软雅黑" pitchFamily="34" charset="-122"/>
              </a:endParaRPr>
            </a:p>
          </p:txBody>
        </p:sp>
        <p:sp>
          <p:nvSpPr>
            <p:cNvPr id="250" name="圆角矩形 179">
              <a:extLst>
                <a:ext uri="{FF2B5EF4-FFF2-40B4-BE49-F238E27FC236}">
                  <a16:creationId xmlns:a16="http://schemas.microsoft.com/office/drawing/2014/main" id="{904E1F28-3472-4A2B-AAF3-950A66E89FC7}"/>
                </a:ext>
              </a:extLst>
            </p:cNvPr>
            <p:cNvSpPr/>
            <p:nvPr/>
          </p:nvSpPr>
          <p:spPr>
            <a:xfrm>
              <a:off x="3241999" y="2610638"/>
              <a:ext cx="1355932"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a:latin typeface="微软雅黑" pitchFamily="34" charset="-122"/>
                  <a:ea typeface="微软雅黑" pitchFamily="34" charset="-122"/>
                </a:rPr>
                <a:t>大数据服务</a:t>
              </a:r>
              <a:endParaRPr lang="zh-CN" altLang="en-US" sz="1067" kern="0" dirty="0">
                <a:latin typeface="微软雅黑" pitchFamily="34" charset="-122"/>
                <a:ea typeface="微软雅黑" pitchFamily="34" charset="-122"/>
              </a:endParaRPr>
            </a:p>
          </p:txBody>
        </p:sp>
        <p:sp>
          <p:nvSpPr>
            <p:cNvPr id="251" name="圆角矩形 180">
              <a:extLst>
                <a:ext uri="{FF2B5EF4-FFF2-40B4-BE49-F238E27FC236}">
                  <a16:creationId xmlns:a16="http://schemas.microsoft.com/office/drawing/2014/main" id="{0189A88D-7B1D-40C7-9CE0-973F00F3AC23}"/>
                </a:ext>
              </a:extLst>
            </p:cNvPr>
            <p:cNvSpPr/>
            <p:nvPr/>
          </p:nvSpPr>
          <p:spPr>
            <a:xfrm>
              <a:off x="4829226" y="2606025"/>
              <a:ext cx="1355932"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a:latin typeface="微软雅黑" pitchFamily="34" charset="-122"/>
                  <a:ea typeface="微软雅黑" pitchFamily="34" charset="-122"/>
                </a:rPr>
                <a:t>云计算</a:t>
              </a:r>
              <a:r>
                <a:rPr lang="zh-CN" altLang="en-US" sz="1067" kern="0" dirty="0">
                  <a:latin typeface="微软雅黑" pitchFamily="34" charset="-122"/>
                  <a:ea typeface="微软雅黑" pitchFamily="34" charset="-122"/>
                </a:rPr>
                <a:t>服务</a:t>
              </a:r>
            </a:p>
          </p:txBody>
        </p:sp>
        <p:sp>
          <p:nvSpPr>
            <p:cNvPr id="252" name="圆角矩形 193">
              <a:extLst>
                <a:ext uri="{FF2B5EF4-FFF2-40B4-BE49-F238E27FC236}">
                  <a16:creationId xmlns:a16="http://schemas.microsoft.com/office/drawing/2014/main" id="{7ED72F10-2144-4F8C-9C15-E65885E3F9D2}"/>
                </a:ext>
              </a:extLst>
            </p:cNvPr>
            <p:cNvSpPr/>
            <p:nvPr/>
          </p:nvSpPr>
          <p:spPr>
            <a:xfrm>
              <a:off x="3816677" y="2933329"/>
              <a:ext cx="1875585"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dirty="0">
                  <a:latin typeface="微软雅黑" pitchFamily="34" charset="-122"/>
                  <a:ea typeface="微软雅黑" pitchFamily="34" charset="-122"/>
                </a:rPr>
                <a:t>物联网</a:t>
              </a:r>
              <a:endParaRPr lang="en-US" altLang="zh-CN" sz="1067" kern="0" dirty="0">
                <a:latin typeface="微软雅黑" pitchFamily="34" charset="-122"/>
                <a:ea typeface="微软雅黑" pitchFamily="34" charset="-122"/>
              </a:endParaRPr>
            </a:p>
            <a:p>
              <a:pPr algn="ctr" defTabSz="1219170"/>
              <a:r>
                <a:rPr lang="zh-CN" altLang="en-US" sz="800" kern="0" dirty="0">
                  <a:latin typeface="微软雅黑" pitchFamily="34" charset="-122"/>
                  <a:ea typeface="微软雅黑" pitchFamily="34" charset="-122"/>
                </a:rPr>
                <a:t>连接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感知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安全</a:t>
              </a:r>
              <a:r>
                <a:rPr lang="en-US" altLang="zh-CN" sz="800" kern="0" dirty="0">
                  <a:latin typeface="微软雅黑" pitchFamily="34" charset="-122"/>
                  <a:ea typeface="微软雅黑" pitchFamily="34" charset="-122"/>
                </a:rPr>
                <a:t>&amp;</a:t>
              </a:r>
              <a:r>
                <a:rPr lang="zh-CN" altLang="en-US" sz="800" kern="0" dirty="0">
                  <a:latin typeface="微软雅黑" pitchFamily="34" charset="-122"/>
                  <a:ea typeface="微软雅黑" pitchFamily="34" charset="-122"/>
                </a:rPr>
                <a:t>隐私 </a:t>
              </a:r>
              <a:r>
                <a:rPr lang="en-US" altLang="zh-CN" sz="800" kern="0" dirty="0">
                  <a:latin typeface="微软雅黑" pitchFamily="34" charset="-122"/>
                  <a:ea typeface="微软雅黑" pitchFamily="34" charset="-122"/>
                </a:rPr>
                <a:t>|</a:t>
              </a:r>
              <a:r>
                <a:rPr lang="zh-CN" altLang="en-US" sz="800" kern="0" dirty="0">
                  <a:latin typeface="微软雅黑" pitchFamily="34" charset="-122"/>
                  <a:ea typeface="微软雅黑" pitchFamily="34" charset="-122"/>
                </a:rPr>
                <a:t> 资产管理</a:t>
              </a:r>
              <a:endParaRPr lang="en-US" altLang="zh-CN" sz="800" kern="0" dirty="0">
                <a:latin typeface="微软雅黑" pitchFamily="34" charset="-122"/>
                <a:ea typeface="微软雅黑" pitchFamily="34" charset="-122"/>
              </a:endParaRPr>
            </a:p>
          </p:txBody>
        </p:sp>
        <p:sp>
          <p:nvSpPr>
            <p:cNvPr id="253" name="圆角矩形 195">
              <a:extLst>
                <a:ext uri="{FF2B5EF4-FFF2-40B4-BE49-F238E27FC236}">
                  <a16:creationId xmlns:a16="http://schemas.microsoft.com/office/drawing/2014/main" id="{C1CF3A3F-DAB8-490C-B08B-6E066343F8C3}"/>
                </a:ext>
              </a:extLst>
            </p:cNvPr>
            <p:cNvSpPr/>
            <p:nvPr/>
          </p:nvSpPr>
          <p:spPr>
            <a:xfrm>
              <a:off x="3889336" y="1380795"/>
              <a:ext cx="973002" cy="252964"/>
            </a:xfrm>
            <a:prstGeom prst="roundRect">
              <a:avLst>
                <a:gd name="adj" fmla="val 50000"/>
              </a:avLst>
            </a:prstGeom>
            <a:solidFill>
              <a:schemeClr val="bg1">
                <a:alpha val="69000"/>
              </a:schemeClr>
            </a:solidFill>
            <a:ln w="12700" cap="flat" cmpd="sng" algn="ctr">
              <a:noFill/>
              <a:prstDash val="dash"/>
            </a:ln>
            <a:effectLst/>
          </p:spPr>
          <p:txBody>
            <a:bodyPr rtlCol="0" anchor="ctr"/>
            <a:lstStyle/>
            <a:p>
              <a:pPr algn="ctr" defTabSz="1219170"/>
              <a:r>
                <a:rPr lang="zh-CN" altLang="en-US" sz="1067" kern="0" dirty="0">
                  <a:latin typeface="微软雅黑" pitchFamily="34" charset="-122"/>
                  <a:ea typeface="微软雅黑" pitchFamily="34" charset="-122"/>
                </a:rPr>
                <a:t>提质增效</a:t>
              </a:r>
            </a:p>
          </p:txBody>
        </p:sp>
        <p:sp>
          <p:nvSpPr>
            <p:cNvPr id="254" name="圆角矩形 196">
              <a:extLst>
                <a:ext uri="{FF2B5EF4-FFF2-40B4-BE49-F238E27FC236}">
                  <a16:creationId xmlns:a16="http://schemas.microsoft.com/office/drawing/2014/main" id="{0D79A673-84F4-43D7-84A2-46682F30F248}"/>
                </a:ext>
              </a:extLst>
            </p:cNvPr>
            <p:cNvSpPr/>
            <p:nvPr/>
          </p:nvSpPr>
          <p:spPr>
            <a:xfrm>
              <a:off x="4153763" y="2335858"/>
              <a:ext cx="1106518" cy="252964"/>
            </a:xfrm>
            <a:prstGeom prst="roundRect">
              <a:avLst>
                <a:gd name="adj" fmla="val 50000"/>
              </a:avLst>
            </a:prstGeom>
            <a:noFill/>
            <a:ln w="12700" cap="flat" cmpd="sng" algn="ctr">
              <a:noFill/>
              <a:prstDash val="dash"/>
            </a:ln>
            <a:effectLst/>
          </p:spPr>
          <p:txBody>
            <a:bodyPr rtlCol="0" anchor="ctr"/>
            <a:lstStyle/>
            <a:p>
              <a:pPr algn="ctr" defTabSz="1219170"/>
              <a:r>
                <a:rPr lang="zh-CN" altLang="en-US" sz="1200" kern="0" dirty="0">
                  <a:solidFill>
                    <a:schemeClr val="bg1"/>
                  </a:solidFill>
                  <a:latin typeface="微软雅黑" pitchFamily="34" charset="-122"/>
                  <a:ea typeface="微软雅黑" pitchFamily="34" charset="-122"/>
                </a:rPr>
                <a:t>工业云引擎</a:t>
              </a:r>
            </a:p>
          </p:txBody>
        </p:sp>
        <p:sp>
          <p:nvSpPr>
            <p:cNvPr id="255" name="圆角矩形 197">
              <a:extLst>
                <a:ext uri="{FF2B5EF4-FFF2-40B4-BE49-F238E27FC236}">
                  <a16:creationId xmlns:a16="http://schemas.microsoft.com/office/drawing/2014/main" id="{773789EF-AB3C-49D7-B9BE-8A076AD8234D}"/>
                </a:ext>
              </a:extLst>
            </p:cNvPr>
            <p:cNvSpPr/>
            <p:nvPr/>
          </p:nvSpPr>
          <p:spPr>
            <a:xfrm>
              <a:off x="2921394" y="945172"/>
              <a:ext cx="1292778" cy="252964"/>
            </a:xfrm>
            <a:prstGeom prst="roundRect">
              <a:avLst>
                <a:gd name="adj" fmla="val 50000"/>
              </a:avLst>
            </a:prstGeom>
            <a:noFill/>
            <a:ln w="12700" cap="flat" cmpd="sng" algn="ctr">
              <a:noFill/>
              <a:prstDash val="dash"/>
            </a:ln>
            <a:effectLst/>
          </p:spPr>
          <p:txBody>
            <a:bodyPr lIns="0" tIns="0" rIns="0" bIns="0" rtlCol="0" anchor="ctr"/>
            <a:lstStyle/>
            <a:p>
              <a:pPr algn="ctr" defTabSz="1219170"/>
              <a:r>
                <a:rPr lang="en-US" altLang="zh-CN" sz="1200" kern="0" dirty="0">
                  <a:solidFill>
                    <a:srgbClr val="0070C0"/>
                  </a:solidFill>
                  <a:latin typeface="微软雅黑" pitchFamily="34" charset="-122"/>
                  <a:ea typeface="微软雅黑" pitchFamily="34" charset="-122"/>
                </a:rPr>
                <a:t>1</a:t>
              </a:r>
              <a:r>
                <a:rPr lang="zh-CN" altLang="en-US" sz="1200" kern="0" dirty="0">
                  <a:solidFill>
                    <a:srgbClr val="0070C0"/>
                  </a:solidFill>
                  <a:latin typeface="微软雅黑" pitchFamily="34" charset="-122"/>
                  <a:ea typeface="微软雅黑" pitchFamily="34" charset="-122"/>
                </a:rPr>
                <a:t>、连接与整合</a:t>
              </a:r>
            </a:p>
          </p:txBody>
        </p:sp>
        <p:sp>
          <p:nvSpPr>
            <p:cNvPr id="256" name="圆角矩形 198">
              <a:extLst>
                <a:ext uri="{FF2B5EF4-FFF2-40B4-BE49-F238E27FC236}">
                  <a16:creationId xmlns:a16="http://schemas.microsoft.com/office/drawing/2014/main" id="{C45E9338-1529-49B8-935D-48A335E9B8D4}"/>
                </a:ext>
              </a:extLst>
            </p:cNvPr>
            <p:cNvSpPr/>
            <p:nvPr/>
          </p:nvSpPr>
          <p:spPr>
            <a:xfrm>
              <a:off x="2837213" y="3266353"/>
              <a:ext cx="1016812" cy="252964"/>
            </a:xfrm>
            <a:prstGeom prst="roundRect">
              <a:avLst>
                <a:gd name="adj" fmla="val 50000"/>
              </a:avLst>
            </a:prstGeom>
            <a:noFill/>
            <a:ln w="12700" cap="flat" cmpd="sng" algn="ctr">
              <a:noFill/>
              <a:prstDash val="dash"/>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kern="0" dirty="0">
                  <a:solidFill>
                    <a:srgbClr val="0070C0"/>
                  </a:solidFill>
                  <a:latin typeface="微软雅黑" pitchFamily="34" charset="-122"/>
                  <a:ea typeface="微软雅黑" pitchFamily="34" charset="-122"/>
                </a:rPr>
                <a:t>2</a:t>
              </a:r>
              <a:r>
                <a:rPr lang="zh-CN" altLang="en-US" sz="1200" kern="0" dirty="0">
                  <a:solidFill>
                    <a:srgbClr val="0070C0"/>
                  </a:solidFill>
                  <a:latin typeface="微软雅黑" pitchFamily="34" charset="-122"/>
                  <a:ea typeface="微软雅黑" pitchFamily="34" charset="-122"/>
                </a:rPr>
                <a:t>、大数据</a:t>
              </a:r>
            </a:p>
          </p:txBody>
        </p:sp>
        <p:sp>
          <p:nvSpPr>
            <p:cNvPr id="257" name="圆角矩形 199">
              <a:extLst>
                <a:ext uri="{FF2B5EF4-FFF2-40B4-BE49-F238E27FC236}">
                  <a16:creationId xmlns:a16="http://schemas.microsoft.com/office/drawing/2014/main" id="{8D7CC31C-EFE8-46FE-89A8-EBF39FE05620}"/>
                </a:ext>
              </a:extLst>
            </p:cNvPr>
            <p:cNvSpPr/>
            <p:nvPr/>
          </p:nvSpPr>
          <p:spPr>
            <a:xfrm>
              <a:off x="4952544" y="1024509"/>
              <a:ext cx="1720820" cy="84106"/>
            </a:xfrm>
            <a:prstGeom prst="roundRect">
              <a:avLst>
                <a:gd name="adj" fmla="val 50000"/>
              </a:avLst>
            </a:prstGeom>
            <a:noFill/>
            <a:ln w="12700" cap="flat" cmpd="sng" algn="ctr">
              <a:noFill/>
              <a:prstDash val="dash"/>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kern="0" dirty="0">
                  <a:solidFill>
                    <a:srgbClr val="0070C0"/>
                  </a:solidFill>
                  <a:latin typeface="微软雅黑" pitchFamily="34" charset="-122"/>
                  <a:ea typeface="微软雅黑" pitchFamily="34" charset="-122"/>
                </a:rPr>
                <a:t>3</a:t>
              </a:r>
              <a:r>
                <a:rPr lang="zh-CN" altLang="en-US" sz="1200" kern="0" dirty="0">
                  <a:solidFill>
                    <a:srgbClr val="0070C0"/>
                  </a:solidFill>
                  <a:latin typeface="微软雅黑" pitchFamily="34" charset="-122"/>
                  <a:ea typeface="微软雅黑" pitchFamily="34" charset="-122"/>
                </a:rPr>
                <a:t>、云计算和平台服务</a:t>
              </a:r>
            </a:p>
          </p:txBody>
        </p:sp>
        <p:sp>
          <p:nvSpPr>
            <p:cNvPr id="258" name="圆角矩形 213">
              <a:extLst>
                <a:ext uri="{FF2B5EF4-FFF2-40B4-BE49-F238E27FC236}">
                  <a16:creationId xmlns:a16="http://schemas.microsoft.com/office/drawing/2014/main" id="{CF0AEEAD-6F1B-424E-BA75-6F426B067FAF}"/>
                </a:ext>
              </a:extLst>
            </p:cNvPr>
            <p:cNvSpPr/>
            <p:nvPr/>
          </p:nvSpPr>
          <p:spPr>
            <a:xfrm>
              <a:off x="5627874" y="3220074"/>
              <a:ext cx="909850" cy="252964"/>
            </a:xfrm>
            <a:prstGeom prst="roundRect">
              <a:avLst>
                <a:gd name="adj" fmla="val 50000"/>
              </a:avLst>
            </a:prstGeom>
            <a:noFill/>
            <a:ln w="12700" cap="flat" cmpd="sng" algn="ctr">
              <a:noFill/>
              <a:prstDash val="dash"/>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kern="0" dirty="0">
                  <a:solidFill>
                    <a:srgbClr val="0070C0"/>
                  </a:solidFill>
                  <a:latin typeface="微软雅黑" pitchFamily="34" charset="-122"/>
                  <a:ea typeface="微软雅黑" pitchFamily="34" charset="-122"/>
                </a:rPr>
                <a:t>4</a:t>
              </a:r>
              <a:r>
                <a:rPr lang="zh-CN" altLang="en-US" sz="1200" kern="0" dirty="0">
                  <a:solidFill>
                    <a:srgbClr val="0070C0"/>
                  </a:solidFill>
                  <a:latin typeface="微软雅黑" pitchFamily="34" charset="-122"/>
                  <a:ea typeface="微软雅黑" pitchFamily="34" charset="-122"/>
                </a:rPr>
                <a:t>、安全</a:t>
              </a:r>
            </a:p>
          </p:txBody>
        </p:sp>
        <p:sp>
          <p:nvSpPr>
            <p:cNvPr id="259" name="文本框 258">
              <a:extLst>
                <a:ext uri="{FF2B5EF4-FFF2-40B4-BE49-F238E27FC236}">
                  <a16:creationId xmlns:a16="http://schemas.microsoft.com/office/drawing/2014/main" id="{E53CCFE8-1A38-448C-A37D-DA3480F99C04}"/>
                </a:ext>
              </a:extLst>
            </p:cNvPr>
            <p:cNvSpPr txBox="1"/>
            <p:nvPr/>
          </p:nvSpPr>
          <p:spPr>
            <a:xfrm>
              <a:off x="5409549" y="1255264"/>
              <a:ext cx="588184"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合作伙伴</a:t>
              </a:r>
            </a:p>
          </p:txBody>
        </p:sp>
        <p:sp>
          <p:nvSpPr>
            <p:cNvPr id="260" name="文本框 259">
              <a:extLst>
                <a:ext uri="{FF2B5EF4-FFF2-40B4-BE49-F238E27FC236}">
                  <a16:creationId xmlns:a16="http://schemas.microsoft.com/office/drawing/2014/main" id="{75C88350-729B-4BA4-A13E-E860E3482BA1}"/>
                </a:ext>
              </a:extLst>
            </p:cNvPr>
            <p:cNvSpPr txBox="1"/>
            <p:nvPr/>
          </p:nvSpPr>
          <p:spPr>
            <a:xfrm>
              <a:off x="5653009" y="1366990"/>
              <a:ext cx="385361"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客户</a:t>
              </a:r>
            </a:p>
          </p:txBody>
        </p:sp>
        <p:sp>
          <p:nvSpPr>
            <p:cNvPr id="261" name="文本框 260">
              <a:extLst>
                <a:ext uri="{FF2B5EF4-FFF2-40B4-BE49-F238E27FC236}">
                  <a16:creationId xmlns:a16="http://schemas.microsoft.com/office/drawing/2014/main" id="{BDC3098F-9BB4-4120-9C65-4E2BFEACA920}"/>
                </a:ext>
              </a:extLst>
            </p:cNvPr>
            <p:cNvSpPr txBox="1"/>
            <p:nvPr/>
          </p:nvSpPr>
          <p:spPr>
            <a:xfrm>
              <a:off x="5811706" y="1478254"/>
              <a:ext cx="588184"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开发人员</a:t>
              </a:r>
            </a:p>
          </p:txBody>
        </p:sp>
        <p:sp>
          <p:nvSpPr>
            <p:cNvPr id="262" name="文本框 261">
              <a:extLst>
                <a:ext uri="{FF2B5EF4-FFF2-40B4-BE49-F238E27FC236}">
                  <a16:creationId xmlns:a16="http://schemas.microsoft.com/office/drawing/2014/main" id="{A2389C26-49E5-4D64-9F5F-7261F8619207}"/>
                </a:ext>
              </a:extLst>
            </p:cNvPr>
            <p:cNvSpPr txBox="1"/>
            <p:nvPr/>
          </p:nvSpPr>
          <p:spPr>
            <a:xfrm>
              <a:off x="5894335" y="1601890"/>
              <a:ext cx="385361"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员工</a:t>
              </a:r>
            </a:p>
          </p:txBody>
        </p:sp>
        <p:sp>
          <p:nvSpPr>
            <p:cNvPr id="263" name="文本框 262">
              <a:extLst>
                <a:ext uri="{FF2B5EF4-FFF2-40B4-BE49-F238E27FC236}">
                  <a16:creationId xmlns:a16="http://schemas.microsoft.com/office/drawing/2014/main" id="{129F1277-2A37-4841-B5A7-0EEA15EEE2C2}"/>
                </a:ext>
              </a:extLst>
            </p:cNvPr>
            <p:cNvSpPr txBox="1"/>
            <p:nvPr/>
          </p:nvSpPr>
          <p:spPr>
            <a:xfrm>
              <a:off x="5915795" y="1765671"/>
              <a:ext cx="588184" cy="212964"/>
            </a:xfrm>
            <a:prstGeom prst="rect">
              <a:avLst/>
            </a:prstGeom>
            <a:noFill/>
          </p:spPr>
          <p:txBody>
            <a:bodyPr wrap="none" rtlCol="0">
              <a:spAutoFit/>
            </a:bodyPr>
            <a:lstStyle/>
            <a:p>
              <a:r>
                <a:rPr kumimoji="1" lang="zh-CN" altLang="en-US" sz="800" dirty="0">
                  <a:latin typeface="Microsoft YaHei" charset="-122"/>
                  <a:ea typeface="Microsoft YaHei" charset="-122"/>
                  <a:cs typeface="Microsoft YaHei" charset="-122"/>
                </a:rPr>
                <a:t>其他人员</a:t>
              </a:r>
            </a:p>
          </p:txBody>
        </p:sp>
        <p:sp>
          <p:nvSpPr>
            <p:cNvPr id="264" name="圆角矩形 235">
              <a:extLst>
                <a:ext uri="{FF2B5EF4-FFF2-40B4-BE49-F238E27FC236}">
                  <a16:creationId xmlns:a16="http://schemas.microsoft.com/office/drawing/2014/main" id="{34C0C86B-983F-4A21-9469-E4E42E79227F}"/>
                </a:ext>
              </a:extLst>
            </p:cNvPr>
            <p:cNvSpPr/>
            <p:nvPr/>
          </p:nvSpPr>
          <p:spPr>
            <a:xfrm>
              <a:off x="5399421" y="1537653"/>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265" name="圆角矩形 236">
              <a:extLst>
                <a:ext uri="{FF2B5EF4-FFF2-40B4-BE49-F238E27FC236}">
                  <a16:creationId xmlns:a16="http://schemas.microsoft.com/office/drawing/2014/main" id="{9F3FBB82-89BD-4419-8234-E2A30D149D77}"/>
                </a:ext>
              </a:extLst>
            </p:cNvPr>
            <p:cNvSpPr/>
            <p:nvPr/>
          </p:nvSpPr>
          <p:spPr>
            <a:xfrm>
              <a:off x="5551029" y="1590068"/>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266" name="圆角矩形 249">
              <a:extLst>
                <a:ext uri="{FF2B5EF4-FFF2-40B4-BE49-F238E27FC236}">
                  <a16:creationId xmlns:a16="http://schemas.microsoft.com/office/drawing/2014/main" id="{48DDBC38-E9D8-4AB9-9DB2-42F65ADDECA3}"/>
                </a:ext>
              </a:extLst>
            </p:cNvPr>
            <p:cNvSpPr/>
            <p:nvPr/>
          </p:nvSpPr>
          <p:spPr>
            <a:xfrm>
              <a:off x="5646141" y="1669721"/>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267" name="圆角矩形 250">
              <a:extLst>
                <a:ext uri="{FF2B5EF4-FFF2-40B4-BE49-F238E27FC236}">
                  <a16:creationId xmlns:a16="http://schemas.microsoft.com/office/drawing/2014/main" id="{AFE71FB0-46AD-478A-BA61-24E859BE9DBC}"/>
                </a:ext>
              </a:extLst>
            </p:cNvPr>
            <p:cNvSpPr/>
            <p:nvPr/>
          </p:nvSpPr>
          <p:spPr>
            <a:xfrm>
              <a:off x="5726007" y="1766447"/>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sp>
          <p:nvSpPr>
            <p:cNvPr id="268" name="圆角矩形 251">
              <a:extLst>
                <a:ext uri="{FF2B5EF4-FFF2-40B4-BE49-F238E27FC236}">
                  <a16:creationId xmlns:a16="http://schemas.microsoft.com/office/drawing/2014/main" id="{001D64A7-33CE-482B-A67D-0C62FD3D18BE}"/>
                </a:ext>
              </a:extLst>
            </p:cNvPr>
            <p:cNvSpPr/>
            <p:nvPr/>
          </p:nvSpPr>
          <p:spPr>
            <a:xfrm>
              <a:off x="5758902" y="1880883"/>
              <a:ext cx="153690" cy="87381"/>
            </a:xfrm>
            <a:prstGeom prst="roundRect">
              <a:avLst>
                <a:gd name="adj" fmla="val 50000"/>
              </a:avLst>
            </a:prstGeom>
            <a:solidFill>
              <a:srgbClr val="FFC000">
                <a:alpha val="69000"/>
              </a:srgbClr>
            </a:solidFill>
            <a:ln w="12700" cap="flat" cmpd="sng" algn="ctr">
              <a:noFill/>
              <a:prstDash val="dash"/>
            </a:ln>
            <a:effectLst/>
          </p:spPr>
          <p:txBody>
            <a:bodyPr lIns="0" tIns="0" rIns="0" bIns="0" rtlCol="0" anchor="ctr"/>
            <a:lstStyle/>
            <a:p>
              <a:pPr algn="ctr" defTabSz="1219170"/>
              <a:r>
                <a:rPr lang="en-US" altLang="zh-CN" sz="533" kern="0" dirty="0">
                  <a:latin typeface="微软雅黑" pitchFamily="34" charset="-122"/>
                  <a:ea typeface="微软雅黑" pitchFamily="34" charset="-122"/>
                </a:rPr>
                <a:t>API</a:t>
              </a:r>
              <a:endParaRPr lang="zh-CN" altLang="en-US" sz="533" kern="0" dirty="0">
                <a:latin typeface="微软雅黑" pitchFamily="34" charset="-122"/>
                <a:ea typeface="微软雅黑" pitchFamily="34" charset="-122"/>
              </a:endParaRPr>
            </a:p>
          </p:txBody>
        </p:sp>
        <p:cxnSp>
          <p:nvCxnSpPr>
            <p:cNvPr id="269" name="直线箭头连接符 252">
              <a:extLst>
                <a:ext uri="{FF2B5EF4-FFF2-40B4-BE49-F238E27FC236}">
                  <a16:creationId xmlns:a16="http://schemas.microsoft.com/office/drawing/2014/main" id="{8DBCDE90-F20A-48A0-B576-A752CBD3345D}"/>
                </a:ext>
              </a:extLst>
            </p:cNvPr>
            <p:cNvCxnSpPr/>
            <p:nvPr/>
          </p:nvCxnSpPr>
          <p:spPr>
            <a:xfrm flipV="1">
              <a:off x="5476266" y="1402373"/>
              <a:ext cx="62888" cy="1352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53">
              <a:extLst>
                <a:ext uri="{FF2B5EF4-FFF2-40B4-BE49-F238E27FC236}">
                  <a16:creationId xmlns:a16="http://schemas.microsoft.com/office/drawing/2014/main" id="{5E811D1B-B5AC-4AD5-9C25-C0E8EB64DA07}"/>
                </a:ext>
              </a:extLst>
            </p:cNvPr>
            <p:cNvCxnSpPr/>
            <p:nvPr/>
          </p:nvCxnSpPr>
          <p:spPr>
            <a:xfrm flipV="1">
              <a:off x="5660818" y="1461288"/>
              <a:ext cx="62888" cy="1352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54">
              <a:extLst>
                <a:ext uri="{FF2B5EF4-FFF2-40B4-BE49-F238E27FC236}">
                  <a16:creationId xmlns:a16="http://schemas.microsoft.com/office/drawing/2014/main" id="{CCA687E8-0C5C-4CB6-834D-445415DA81BA}"/>
                </a:ext>
              </a:extLst>
            </p:cNvPr>
            <p:cNvCxnSpPr/>
            <p:nvPr/>
          </p:nvCxnSpPr>
          <p:spPr>
            <a:xfrm flipV="1">
              <a:off x="5769814" y="1581343"/>
              <a:ext cx="116432" cy="89925"/>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55">
              <a:extLst>
                <a:ext uri="{FF2B5EF4-FFF2-40B4-BE49-F238E27FC236}">
                  <a16:creationId xmlns:a16="http://schemas.microsoft.com/office/drawing/2014/main" id="{995E5669-05D1-4BC6-9E40-5DA43DEA2CC1}"/>
                </a:ext>
              </a:extLst>
            </p:cNvPr>
            <p:cNvCxnSpPr/>
            <p:nvPr/>
          </p:nvCxnSpPr>
          <p:spPr>
            <a:xfrm flipV="1">
              <a:off x="5861584" y="1685897"/>
              <a:ext cx="116432" cy="89925"/>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56">
              <a:extLst>
                <a:ext uri="{FF2B5EF4-FFF2-40B4-BE49-F238E27FC236}">
                  <a16:creationId xmlns:a16="http://schemas.microsoft.com/office/drawing/2014/main" id="{7DC9BE03-C700-4A45-9C97-D93EFD2E3EDE}"/>
                </a:ext>
              </a:extLst>
            </p:cNvPr>
            <p:cNvCxnSpPr/>
            <p:nvPr/>
          </p:nvCxnSpPr>
          <p:spPr>
            <a:xfrm flipV="1">
              <a:off x="5896832" y="1853828"/>
              <a:ext cx="95795" cy="49664"/>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274" name="Rectangle 55">
            <a:extLst>
              <a:ext uri="{FF2B5EF4-FFF2-40B4-BE49-F238E27FC236}">
                <a16:creationId xmlns:a16="http://schemas.microsoft.com/office/drawing/2014/main" id="{44C50461-30AC-450B-B3A9-FCE906BAE67A}"/>
              </a:ext>
            </a:extLst>
          </p:cNvPr>
          <p:cNvSpPr>
            <a:spLocks noChangeArrowheads="1"/>
          </p:cNvSpPr>
          <p:nvPr/>
        </p:nvSpPr>
        <p:spPr bwMode="auto">
          <a:xfrm>
            <a:off x="1111081" y="2670381"/>
            <a:ext cx="686085" cy="205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r>
              <a:rPr lang="zh-CN" altLang="en-US" sz="1333" dirty="0">
                <a:solidFill>
                  <a:srgbClr val="930583"/>
                </a:solidFill>
                <a:latin typeface="微软雅黑" panose="020B0503020204020204" pitchFamily="34" charset="-122"/>
                <a:ea typeface="微软雅黑" panose="020B0503020204020204" pitchFamily="34" charset="-122"/>
              </a:rPr>
              <a:t>运营能力</a:t>
            </a:r>
            <a:endParaRPr lang="zh-CN" altLang="zh-CN" sz="1333" dirty="0">
              <a:solidFill>
                <a:srgbClr val="930583"/>
              </a:solidFill>
              <a:latin typeface="微软雅黑" panose="020B0503020204020204" pitchFamily="34" charset="-122"/>
              <a:ea typeface="微软雅黑" panose="020B0503020204020204" pitchFamily="34" charset="-122"/>
            </a:endParaRPr>
          </a:p>
        </p:txBody>
      </p:sp>
      <p:sp>
        <p:nvSpPr>
          <p:cNvPr id="275" name="Rectangle 57">
            <a:extLst>
              <a:ext uri="{FF2B5EF4-FFF2-40B4-BE49-F238E27FC236}">
                <a16:creationId xmlns:a16="http://schemas.microsoft.com/office/drawing/2014/main" id="{A4398C9C-6DE5-4549-A3DD-9B49FB038936}"/>
              </a:ext>
            </a:extLst>
          </p:cNvPr>
          <p:cNvSpPr>
            <a:spLocks noChangeArrowheads="1"/>
          </p:cNvSpPr>
          <p:nvPr/>
        </p:nvSpPr>
        <p:spPr bwMode="auto">
          <a:xfrm>
            <a:off x="1145683" y="3759542"/>
            <a:ext cx="686085" cy="205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r>
              <a:rPr lang="zh-CN" altLang="en-US" sz="1333" dirty="0">
                <a:solidFill>
                  <a:srgbClr val="C00000"/>
                </a:solidFill>
                <a:latin typeface="微软雅黑" panose="020B0503020204020204" pitchFamily="34" charset="-122"/>
                <a:ea typeface="微软雅黑" panose="020B0503020204020204" pitchFamily="34" charset="-122"/>
              </a:rPr>
              <a:t>科技动力</a:t>
            </a:r>
            <a:endParaRPr lang="zh-CN" altLang="zh-CN" sz="1333" dirty="0">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09400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占位符 12">
            <a:extLst>
              <a:ext uri="{FF2B5EF4-FFF2-40B4-BE49-F238E27FC236}">
                <a16:creationId xmlns:a16="http://schemas.microsoft.com/office/drawing/2014/main" id="{4A3298B1-E221-4966-B00F-E9AA9233E17D}"/>
              </a:ext>
            </a:extLst>
          </p:cNvPr>
          <p:cNvSpPr txBox="1">
            <a:spLocks/>
          </p:cNvSpPr>
          <p:nvPr/>
        </p:nvSpPr>
        <p:spPr>
          <a:xfrm>
            <a:off x="660615" y="1348781"/>
            <a:ext cx="8047033" cy="4966993"/>
          </a:xfrm>
          <a:prstGeom prst="rect">
            <a:avLst/>
          </a:prstGeom>
          <a:noFill/>
          <a:ln w="9525">
            <a:noFill/>
          </a:ln>
        </p:spPr>
        <p:txBody>
          <a:bodyPr/>
          <a:lst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a:lstStyle>
          <a:p>
            <a:pPr marL="0" marR="0" lvl="0" indent="0" algn="just" defTabSz="914400" rtl="0" eaLnBrk="1" fontAlgn="base" latinLnBrk="0" hangingPunct="1">
              <a:lnSpc>
                <a:spcPct val="150000"/>
              </a:lnSpc>
              <a:spcBef>
                <a:spcPts val="0"/>
              </a:spcBef>
              <a:spcAft>
                <a:spcPts val="300"/>
              </a:spcAft>
              <a:buClrTx/>
              <a:buSzTx/>
              <a:buFontTx/>
              <a:buNone/>
              <a:tabLst/>
              <a:defRPr/>
            </a:pPr>
            <a:r>
              <a:rPr kumimoji="0" lang="en-US" altLang="zh-CN" sz="2400" b="0" i="0" u="none" strike="noStrike" kern="1200" cap="none" spc="0" normalizeH="0" baseline="0" noProof="0" dirty="0">
                <a:ln>
                  <a:noFill/>
                </a:ln>
                <a:solidFill>
                  <a:prstClr val="black"/>
                </a:solidFill>
                <a:uLnTx/>
                <a:uFillTx/>
                <a:cs typeface="+mn-ea"/>
                <a:sym typeface="+mn-lt"/>
              </a:rPr>
              <a:t>— </a:t>
            </a:r>
            <a:r>
              <a:rPr kumimoji="0" lang="zh-CN" altLang="en-US" sz="2400" b="1" i="0" u="none" strike="noStrike" kern="1200" cap="none" spc="0" normalizeH="0" baseline="0" noProof="0" dirty="0">
                <a:ln>
                  <a:noFill/>
                </a:ln>
                <a:solidFill>
                  <a:prstClr val="black"/>
                </a:solidFill>
                <a:uLnTx/>
                <a:uFillTx/>
                <a:cs typeface="+mn-ea"/>
                <a:sym typeface="+mn-lt"/>
              </a:rPr>
              <a:t>产业发展需求</a:t>
            </a:r>
          </a:p>
          <a:p>
            <a:pPr lvl="1" algn="just">
              <a:lnSpc>
                <a:spcPct val="150000"/>
              </a:lnSpc>
              <a:spcBef>
                <a:spcPts val="0"/>
              </a:spcBef>
              <a:spcAft>
                <a:spcPts val="300"/>
              </a:spcAft>
              <a:buFont typeface="Wingdings" panose="05000000000000000000" pitchFamily="2" charset="2"/>
              <a:buChar char="n"/>
              <a:defRPr/>
            </a:pPr>
            <a:r>
              <a:rPr lang="zh-CN" altLang="en-US" sz="2000" dirty="0">
                <a:solidFill>
                  <a:prstClr val="black"/>
                </a:solidFill>
                <a:cs typeface="+mn-ea"/>
                <a:sym typeface="+mn-lt"/>
              </a:rPr>
              <a:t>产业转型升级竞争加剧</a:t>
            </a:r>
            <a:r>
              <a:rPr kumimoji="0" lang="zh-CN" altLang="en-US" sz="2000" b="0" i="0" u="none" strike="noStrike" kern="1200" cap="none" spc="0" normalizeH="0" baseline="0" noProof="0" dirty="0">
                <a:ln>
                  <a:noFill/>
                </a:ln>
                <a:solidFill>
                  <a:prstClr val="black"/>
                </a:solidFill>
                <a:uLnTx/>
                <a:uFillTx/>
                <a:cs typeface="+mn-ea"/>
                <a:sym typeface="+mn-lt"/>
              </a:rPr>
              <a:t>，构建全链条、全流程技术体系需求迫切</a:t>
            </a:r>
          </a:p>
          <a:p>
            <a:pPr marL="742950" marR="0" lvl="1" indent="-285750" algn="just" defTabSz="914400" rtl="0" eaLnBrk="1" fontAlgn="base" latinLnBrk="0" hangingPunct="1">
              <a:lnSpc>
                <a:spcPct val="150000"/>
              </a:lnSpc>
              <a:spcBef>
                <a:spcPts val="0"/>
              </a:spcBef>
              <a:spcAft>
                <a:spcPts val="300"/>
              </a:spcAft>
              <a:buClrTx/>
              <a:buSzTx/>
              <a:buFont typeface="Wingdings" panose="05000000000000000000" pitchFamily="2" charset="2"/>
              <a:buChar char="n"/>
              <a:tabLst/>
              <a:defRPr/>
            </a:pPr>
            <a:r>
              <a:rPr kumimoji="0" lang="zh-CN" altLang="en-US" sz="2000" b="0" i="0" u="none" strike="noStrike" kern="1200" cap="none" spc="0" normalizeH="0" baseline="0" noProof="0" dirty="0">
                <a:ln>
                  <a:noFill/>
                </a:ln>
                <a:solidFill>
                  <a:prstClr val="black"/>
                </a:solidFill>
                <a:uLnTx/>
                <a:uFillTx/>
                <a:cs typeface="+mn-ea"/>
                <a:sym typeface="+mn-lt"/>
              </a:rPr>
              <a:t>工程系统技术要素复杂、集成度高，多学科融合日趋显著</a:t>
            </a:r>
            <a:endParaRPr kumimoji="0" lang="en-US" altLang="zh-CN" sz="2000" b="0" i="0" u="none" strike="noStrike" kern="1200" cap="none" spc="0" normalizeH="0" baseline="0" noProof="0" dirty="0">
              <a:ln>
                <a:noFill/>
              </a:ln>
              <a:solidFill>
                <a:prstClr val="black"/>
              </a:solidFill>
              <a:uLnTx/>
              <a:uFillTx/>
              <a:cs typeface="+mn-ea"/>
              <a:sym typeface="+mn-lt"/>
            </a:endParaRPr>
          </a:p>
          <a:p>
            <a:pPr marL="742950" marR="0" lvl="1" indent="-285750" algn="just" defTabSz="914400" rtl="0" eaLnBrk="1" fontAlgn="base" latinLnBrk="0" hangingPunct="1">
              <a:lnSpc>
                <a:spcPct val="150000"/>
              </a:lnSpc>
              <a:spcBef>
                <a:spcPts val="0"/>
              </a:spcBef>
              <a:spcAft>
                <a:spcPts val="300"/>
              </a:spcAft>
              <a:buClrTx/>
              <a:buSzTx/>
              <a:buFont typeface="Wingdings" panose="05000000000000000000" pitchFamily="2" charset="2"/>
              <a:buChar char="n"/>
              <a:tabLst/>
              <a:defRPr/>
            </a:pPr>
            <a:r>
              <a:rPr kumimoji="0" lang="zh-CN" altLang="en-US" sz="2000" b="0" i="0" u="none" strike="noStrike" kern="1200" cap="none" spc="0" normalizeH="0" baseline="0" noProof="0" dirty="0">
                <a:ln>
                  <a:noFill/>
                </a:ln>
                <a:solidFill>
                  <a:prstClr val="black"/>
                </a:solidFill>
                <a:uLnTx/>
                <a:uFillTx/>
                <a:cs typeface="+mn-ea"/>
                <a:sym typeface="+mn-lt"/>
              </a:rPr>
              <a:t>高端复合型工程人才需求巨大，综合能力素质要求高</a:t>
            </a:r>
            <a:endParaRPr kumimoji="0" lang="en-US" altLang="zh-CN" sz="2000" b="0" i="0" u="none" strike="noStrike" kern="1200" cap="none" spc="0" normalizeH="0" baseline="0" noProof="0" dirty="0">
              <a:ln>
                <a:noFill/>
              </a:ln>
              <a:solidFill>
                <a:prstClr val="black"/>
              </a:solidFill>
              <a:uLnTx/>
              <a:uFillTx/>
              <a:cs typeface="+mn-ea"/>
              <a:sym typeface="+mn-lt"/>
            </a:endParaRPr>
          </a:p>
          <a:p>
            <a:pPr marL="0" marR="0" lvl="0" indent="0" algn="just" defTabSz="914400" rtl="0" eaLnBrk="1" fontAlgn="base" latinLnBrk="0" hangingPunct="1">
              <a:lnSpc>
                <a:spcPct val="150000"/>
              </a:lnSpc>
              <a:spcBef>
                <a:spcPts val="1200"/>
              </a:spcBef>
              <a:spcAft>
                <a:spcPts val="300"/>
              </a:spcAft>
              <a:buClrTx/>
              <a:buSzTx/>
              <a:buFontTx/>
              <a:buNone/>
              <a:tabLst/>
              <a:defRPr/>
            </a:pPr>
            <a:r>
              <a:rPr kumimoji="0" lang="en-US" altLang="zh-CN" sz="2400" b="0" i="0" u="none" strike="noStrike" kern="1200" cap="none" spc="0" normalizeH="0" baseline="0" noProof="0" dirty="0">
                <a:ln>
                  <a:noFill/>
                </a:ln>
                <a:solidFill>
                  <a:prstClr val="black"/>
                </a:solidFill>
                <a:uLnTx/>
                <a:uFillTx/>
                <a:cs typeface="+mn-ea"/>
                <a:sym typeface="+mn-lt"/>
              </a:rPr>
              <a:t>— </a:t>
            </a:r>
            <a:r>
              <a:rPr kumimoji="0" lang="zh-CN" altLang="en-US" sz="2400" b="1" i="0" u="none" strike="noStrike" kern="1200" cap="none" spc="0" normalizeH="0" baseline="0" noProof="0" dirty="0">
                <a:ln>
                  <a:noFill/>
                </a:ln>
                <a:solidFill>
                  <a:prstClr val="black"/>
                </a:solidFill>
                <a:uLnTx/>
                <a:uFillTx/>
                <a:cs typeface="+mn-ea"/>
                <a:sym typeface="+mn-lt"/>
              </a:rPr>
              <a:t>工程人才培养现状</a:t>
            </a:r>
            <a:endParaRPr kumimoji="0" lang="en-US" altLang="zh-CN" sz="2400" b="1" i="0" u="none" strike="noStrike" kern="1200" cap="none" spc="0" normalizeH="0" baseline="0" noProof="0" dirty="0">
              <a:ln>
                <a:noFill/>
              </a:ln>
              <a:solidFill>
                <a:prstClr val="black"/>
              </a:solidFill>
              <a:uLnTx/>
              <a:uFillTx/>
              <a:cs typeface="+mn-ea"/>
              <a:sym typeface="+mn-lt"/>
            </a:endParaRPr>
          </a:p>
          <a:p>
            <a:pPr marL="742950" marR="0" lvl="1" indent="-285750" algn="just" defTabSz="914400" rtl="0" eaLnBrk="1" fontAlgn="base" latinLnBrk="0" hangingPunct="1">
              <a:lnSpc>
                <a:spcPct val="150000"/>
              </a:lnSpc>
              <a:spcBef>
                <a:spcPts val="0"/>
              </a:spcBef>
              <a:spcAft>
                <a:spcPts val="300"/>
              </a:spcAft>
              <a:buClrTx/>
              <a:buSzTx/>
              <a:buFont typeface="Wingdings" panose="05000000000000000000" pitchFamily="2" charset="2"/>
              <a:buChar char="n"/>
              <a:tabLst/>
              <a:defRPr/>
            </a:pPr>
            <a:r>
              <a:rPr kumimoji="0" lang="zh-CN" altLang="en-US" sz="2000" b="0" i="0" u="none" strike="noStrike" kern="1200" cap="none" spc="0" normalizeH="0" baseline="0" noProof="0" dirty="0">
                <a:ln>
                  <a:noFill/>
                </a:ln>
                <a:solidFill>
                  <a:prstClr val="black"/>
                </a:solidFill>
                <a:uLnTx/>
                <a:uFillTx/>
                <a:cs typeface="+mn-ea"/>
                <a:sym typeface="+mn-lt"/>
              </a:rPr>
              <a:t>专业知识结构单一、</a:t>
            </a:r>
            <a:r>
              <a:rPr kumimoji="0" lang="zh-CN" altLang="zh-CN" sz="2000" b="0" i="0" u="none" strike="noStrike" kern="1200" cap="none" spc="0" normalizeH="0" baseline="0" noProof="0" dirty="0">
                <a:ln>
                  <a:noFill/>
                </a:ln>
                <a:solidFill>
                  <a:prstClr val="black"/>
                </a:solidFill>
                <a:uLnTx/>
                <a:uFillTx/>
                <a:cs typeface="+mn-ea"/>
                <a:sym typeface="+mn-lt"/>
              </a:rPr>
              <a:t>理论与</a:t>
            </a:r>
            <a:r>
              <a:rPr kumimoji="0" lang="zh-CN" altLang="en-US" sz="2000" b="0" i="0" u="none" strike="noStrike" kern="1200" cap="none" spc="0" normalizeH="0" baseline="0" noProof="0" dirty="0">
                <a:ln>
                  <a:noFill/>
                </a:ln>
                <a:solidFill>
                  <a:prstClr val="black"/>
                </a:solidFill>
                <a:uLnTx/>
                <a:uFillTx/>
                <a:cs typeface="+mn-ea"/>
                <a:sym typeface="+mn-lt"/>
              </a:rPr>
              <a:t>实践</a:t>
            </a:r>
            <a:r>
              <a:rPr kumimoji="0" lang="zh-CN" altLang="zh-CN" sz="2000" b="0" i="0" u="none" strike="noStrike" kern="1200" cap="none" spc="0" normalizeH="0" baseline="0" noProof="0" dirty="0">
                <a:ln>
                  <a:noFill/>
                </a:ln>
                <a:solidFill>
                  <a:prstClr val="black"/>
                </a:solidFill>
                <a:uLnTx/>
                <a:uFillTx/>
                <a:cs typeface="+mn-ea"/>
                <a:sym typeface="+mn-lt"/>
              </a:rPr>
              <a:t>脱节</a:t>
            </a:r>
            <a:endParaRPr kumimoji="0" lang="en-US" altLang="zh-CN" sz="2000" b="0" i="0" u="none" strike="noStrike" kern="1200" cap="none" spc="0" normalizeH="0" baseline="0" noProof="0" dirty="0">
              <a:ln>
                <a:noFill/>
              </a:ln>
              <a:solidFill>
                <a:prstClr val="black"/>
              </a:solidFill>
              <a:uLnTx/>
              <a:uFillTx/>
              <a:cs typeface="+mn-ea"/>
              <a:sym typeface="+mn-lt"/>
            </a:endParaRPr>
          </a:p>
          <a:p>
            <a:pPr marL="742950" marR="0" lvl="1" indent="-285750" algn="just" defTabSz="914400" rtl="0" eaLnBrk="1" fontAlgn="base" latinLnBrk="0" hangingPunct="1">
              <a:lnSpc>
                <a:spcPct val="150000"/>
              </a:lnSpc>
              <a:spcBef>
                <a:spcPts val="0"/>
              </a:spcBef>
              <a:spcAft>
                <a:spcPts val="300"/>
              </a:spcAft>
              <a:buClrTx/>
              <a:buSzTx/>
              <a:buFont typeface="Wingdings" panose="05000000000000000000" pitchFamily="2" charset="2"/>
              <a:buChar char="n"/>
              <a:tabLst/>
              <a:defRPr/>
            </a:pPr>
            <a:r>
              <a:rPr kumimoji="0" lang="zh-CN" altLang="zh-CN" sz="2000" b="0" i="0" u="none" strike="noStrike" kern="1200" cap="none" spc="0" normalizeH="0" baseline="0" noProof="0" dirty="0">
                <a:ln>
                  <a:noFill/>
                </a:ln>
                <a:solidFill>
                  <a:prstClr val="black"/>
                </a:solidFill>
                <a:uLnTx/>
                <a:uFillTx/>
                <a:cs typeface="+mn-ea"/>
                <a:sym typeface="+mn-lt"/>
              </a:rPr>
              <a:t>工程</a:t>
            </a:r>
            <a:r>
              <a:rPr kumimoji="0" lang="zh-CN" altLang="en-US" sz="2000" b="0" i="0" u="none" strike="noStrike" kern="1200" cap="none" spc="0" normalizeH="0" baseline="0" noProof="0" dirty="0">
                <a:ln>
                  <a:noFill/>
                </a:ln>
                <a:solidFill>
                  <a:prstClr val="black"/>
                </a:solidFill>
                <a:uLnTx/>
                <a:uFillTx/>
                <a:cs typeface="+mn-ea"/>
                <a:sym typeface="+mn-lt"/>
              </a:rPr>
              <a:t>意识缺乏、工程综合技能欠缺</a:t>
            </a:r>
            <a:endParaRPr kumimoji="0" lang="zh-CN" altLang="zh-CN" sz="2000" b="0" i="0" u="none" strike="noStrike" kern="1200" cap="none" spc="0" normalizeH="0" baseline="0" noProof="0" dirty="0">
              <a:ln>
                <a:noFill/>
              </a:ln>
              <a:solidFill>
                <a:prstClr val="black"/>
              </a:solidFill>
              <a:uLnTx/>
              <a:uFillTx/>
              <a:cs typeface="+mn-ea"/>
              <a:sym typeface="+mn-lt"/>
            </a:endParaRPr>
          </a:p>
          <a:p>
            <a:pPr marL="742950" marR="0" lvl="1" indent="-285750" algn="just" defTabSz="914400" rtl="0" eaLnBrk="1" fontAlgn="base" latinLnBrk="0" hangingPunct="1">
              <a:lnSpc>
                <a:spcPct val="150000"/>
              </a:lnSpc>
              <a:spcBef>
                <a:spcPts val="0"/>
              </a:spcBef>
              <a:spcAft>
                <a:spcPts val="300"/>
              </a:spcAft>
              <a:buClrTx/>
              <a:buSzTx/>
              <a:buFont typeface="Wingdings" panose="05000000000000000000" pitchFamily="2" charset="2"/>
              <a:buChar char="n"/>
              <a:tabLst/>
              <a:defRPr/>
            </a:pPr>
            <a:r>
              <a:rPr kumimoji="0" lang="zh-CN" altLang="en-US" sz="2000" b="0" i="0" u="none" strike="noStrike" kern="1200" cap="none" spc="0" normalizeH="0" baseline="0" noProof="0" dirty="0">
                <a:ln>
                  <a:noFill/>
                </a:ln>
                <a:solidFill>
                  <a:prstClr val="black"/>
                </a:solidFill>
                <a:uLnTx/>
                <a:uFillTx/>
                <a:cs typeface="+mn-ea"/>
                <a:sym typeface="+mn-lt"/>
              </a:rPr>
              <a:t>缺乏系统性产业认知，创新学习动力不足</a:t>
            </a:r>
            <a:endParaRPr kumimoji="0" lang="en-US" altLang="zh-CN" sz="2000" b="0" i="0" u="none" strike="noStrike" kern="1200" cap="none" spc="0" normalizeH="0" baseline="0" noProof="0" dirty="0">
              <a:ln>
                <a:noFill/>
              </a:ln>
              <a:solidFill>
                <a:prstClr val="black"/>
              </a:solidFill>
              <a:uLnTx/>
              <a:uFillTx/>
              <a:cs typeface="+mn-ea"/>
              <a:sym typeface="+mn-lt"/>
            </a:endParaRPr>
          </a:p>
        </p:txBody>
      </p:sp>
      <p:sp>
        <p:nvSpPr>
          <p:cNvPr id="7" name="矩形 6">
            <a:extLst>
              <a:ext uri="{FF2B5EF4-FFF2-40B4-BE49-F238E27FC236}">
                <a16:creationId xmlns:a16="http://schemas.microsoft.com/office/drawing/2014/main" id="{AE48DB06-4996-4244-8A5A-E9A270DC83E4}"/>
              </a:ext>
            </a:extLst>
          </p:cNvPr>
          <p:cNvSpPr/>
          <p:nvPr/>
        </p:nvSpPr>
        <p:spPr>
          <a:xfrm>
            <a:off x="9323962" y="2073787"/>
            <a:ext cx="2321789" cy="2796856"/>
          </a:xfrm>
          <a:prstGeom prst="rect">
            <a:avLst/>
          </a:prstGeom>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uLnTx/>
                <a:uFillTx/>
                <a:cs typeface="+mn-ea"/>
                <a:sym typeface="+mn-lt"/>
              </a:rPr>
              <a:t>迫切需要</a:t>
            </a:r>
            <a:endParaRPr kumimoji="0" lang="en-US" altLang="zh-CN" sz="2400" b="0" i="0" u="none" strike="noStrike" kern="1200" cap="none" spc="0" normalizeH="0" baseline="0" noProof="0" dirty="0">
              <a:ln>
                <a:noFill/>
              </a:ln>
              <a:solidFill>
                <a:prstClr val="black"/>
              </a:solidFill>
              <a:uLnTx/>
              <a:uFillTx/>
              <a:cs typeface="+mn-ea"/>
              <a:sym typeface="+mn-lt"/>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uLnTx/>
                <a:uFillTx/>
                <a:cs typeface="+mn-ea"/>
                <a:sym typeface="+mn-lt"/>
              </a:rPr>
              <a:t>加深产业认知</a:t>
            </a:r>
            <a:endParaRPr kumimoji="0" lang="en-US" altLang="zh-CN" sz="2400" b="1" i="0" u="none" strike="noStrike" kern="1200" cap="none" spc="0" normalizeH="0" baseline="0" noProof="0" dirty="0">
              <a:ln>
                <a:noFill/>
              </a:ln>
              <a:solidFill>
                <a:prstClr val="black"/>
              </a:solidFill>
              <a:uLnTx/>
              <a:uFillTx/>
              <a:cs typeface="+mn-ea"/>
              <a:sym typeface="+mn-lt"/>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uLnTx/>
                <a:uFillTx/>
                <a:cs typeface="+mn-ea"/>
                <a:sym typeface="+mn-lt"/>
              </a:rPr>
              <a:t>强化工程意识</a:t>
            </a:r>
            <a:endParaRPr kumimoji="0" lang="en-US" altLang="zh-CN" sz="2400" b="1" i="0" u="none" strike="noStrike" kern="1200" cap="none" spc="0" normalizeH="0" baseline="0" noProof="0" dirty="0">
              <a:ln>
                <a:noFill/>
              </a:ln>
              <a:solidFill>
                <a:prstClr val="black"/>
              </a:solidFill>
              <a:uLnTx/>
              <a:uFillTx/>
              <a:cs typeface="+mn-ea"/>
              <a:sym typeface="+mn-lt"/>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uLnTx/>
                <a:uFillTx/>
                <a:cs typeface="+mn-ea"/>
                <a:sym typeface="+mn-lt"/>
              </a:rPr>
              <a:t>增强系统观念</a:t>
            </a:r>
            <a:endParaRPr kumimoji="0" lang="en-US" altLang="zh-CN" sz="2400" b="1" i="0" u="none" strike="noStrike" kern="1200" cap="none" spc="0" normalizeH="0" baseline="0" noProof="0" dirty="0">
              <a:ln>
                <a:noFill/>
              </a:ln>
              <a:solidFill>
                <a:prstClr val="black"/>
              </a:solidFill>
              <a:uLnTx/>
              <a:uFillTx/>
              <a:cs typeface="+mn-ea"/>
              <a:sym typeface="+mn-lt"/>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uLnTx/>
                <a:uFillTx/>
                <a:cs typeface="+mn-ea"/>
                <a:sym typeface="+mn-lt"/>
              </a:rPr>
              <a:t>掌握综合技能</a:t>
            </a:r>
            <a:endParaRPr kumimoji="0" lang="en-US" altLang="zh-CN" sz="2400" b="1" i="0" u="none" strike="noStrike" kern="1200" cap="none" spc="0" normalizeH="0" baseline="0" noProof="0" dirty="0">
              <a:ln>
                <a:noFill/>
              </a:ln>
              <a:solidFill>
                <a:prstClr val="black"/>
              </a:solidFill>
              <a:uLnTx/>
              <a:uFillTx/>
              <a:cs typeface="+mn-ea"/>
              <a:sym typeface="+mn-lt"/>
            </a:endParaRPr>
          </a:p>
        </p:txBody>
      </p:sp>
      <p:sp>
        <p:nvSpPr>
          <p:cNvPr id="20" name="Right Brace 3">
            <a:extLst>
              <a:ext uri="{FF2B5EF4-FFF2-40B4-BE49-F238E27FC236}">
                <a16:creationId xmlns:a16="http://schemas.microsoft.com/office/drawing/2014/main" id="{454E05BD-100C-4811-A33C-8DE63CC9BAD7}"/>
              </a:ext>
            </a:extLst>
          </p:cNvPr>
          <p:cNvSpPr/>
          <p:nvPr/>
        </p:nvSpPr>
        <p:spPr>
          <a:xfrm>
            <a:off x="8785580" y="2183120"/>
            <a:ext cx="460450" cy="3318865"/>
          </a:xfrm>
          <a:prstGeom prst="rightBrace">
            <a:avLst/>
          </a:prstGeom>
          <a:noFill/>
          <a:ln w="57150" cap="flat" cmpd="sng" algn="ctr">
            <a:solidFill>
              <a:srgbClr val="E90029"/>
            </a:solidFill>
            <a:prstDash val="solid"/>
          </a:ln>
          <a:effectLst>
            <a:outerShdw blurRad="40000" dist="23000" dir="5400000" rotWithShape="0">
              <a:srgbClr val="000000">
                <a:alpha val="35000"/>
              </a:srgb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cs typeface="+mn-ea"/>
              <a:sym typeface="+mn-lt"/>
            </a:endParaRPr>
          </a:p>
        </p:txBody>
      </p:sp>
      <p:sp>
        <p:nvSpPr>
          <p:cNvPr id="22" name="矩形 21">
            <a:extLst>
              <a:ext uri="{FF2B5EF4-FFF2-40B4-BE49-F238E27FC236}">
                <a16:creationId xmlns:a16="http://schemas.microsoft.com/office/drawing/2014/main" id="{8BC1FE6A-4F68-4C7F-B62F-E49ACC3FED22}"/>
              </a:ext>
            </a:extLst>
          </p:cNvPr>
          <p:cNvSpPr/>
          <p:nvPr/>
        </p:nvSpPr>
        <p:spPr>
          <a:xfrm>
            <a:off x="686031" y="6031318"/>
            <a:ext cx="10618750" cy="461665"/>
          </a:xfrm>
          <a:prstGeom prst="rect">
            <a:avLst/>
          </a:prstGeom>
          <a:solidFill>
            <a:srgbClr val="3E6C97"/>
          </a:solidFill>
          <a:ln w="12700" cap="flat" cmpd="sng" algn="ctr">
            <a:solidFill>
              <a:schemeClr val="accent6">
                <a:lumMod val="40000"/>
                <a:lumOff val="60000"/>
              </a:schemeClr>
            </a:solidFill>
            <a:prstDash val="solid"/>
            <a:miter lim="800000"/>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400" b="1" i="0" u="none" strike="noStrike" kern="0" cap="none" spc="0" normalizeH="0" baseline="0" noProof="0" dirty="0">
                <a:ln/>
                <a:solidFill>
                  <a:prstClr val="white"/>
                </a:solidFill>
                <a:effectLst>
                  <a:outerShdw blurRad="38100" dist="19050" dir="2700000" algn="tl" rotWithShape="0">
                    <a:srgbClr val="000000">
                      <a:alpha val="40000"/>
                    </a:srgbClr>
                  </a:outerShdw>
                </a:effectLst>
                <a:uLnTx/>
                <a:uFillTx/>
                <a:cs typeface="+mn-ea"/>
                <a:sym typeface="+mn-lt"/>
              </a:rPr>
              <a:t>开展工程类专业学位研究生工程认知实践教学是实现这一目标的重要途径</a:t>
            </a:r>
          </a:p>
        </p:txBody>
      </p:sp>
      <p:sp>
        <p:nvSpPr>
          <p:cNvPr id="2" name="标题 1">
            <a:extLst>
              <a:ext uri="{FF2B5EF4-FFF2-40B4-BE49-F238E27FC236}">
                <a16:creationId xmlns:a16="http://schemas.microsoft.com/office/drawing/2014/main" id="{63E3A343-FE65-4D69-8F5A-CF89381099DE}"/>
              </a:ext>
            </a:extLst>
          </p:cNvPr>
          <p:cNvSpPr>
            <a:spLocks noGrp="1"/>
          </p:cNvSpPr>
          <p:nvPr>
            <p:ph type="title"/>
          </p:nvPr>
        </p:nvSpPr>
        <p:spPr/>
        <p:txBody>
          <a:bodyPr/>
          <a:lstStyle/>
          <a:p>
            <a:r>
              <a:rPr lang="zh-CN" altLang="en-US" dirty="0"/>
              <a:t>课程背景与意义</a:t>
            </a:r>
          </a:p>
        </p:txBody>
      </p:sp>
    </p:spTree>
    <p:custDataLst>
      <p:tags r:id="rId1"/>
    </p:custDataLst>
    <p:extLst>
      <p:ext uri="{BB962C8B-B14F-4D97-AF65-F5344CB8AC3E}">
        <p14:creationId xmlns:p14="http://schemas.microsoft.com/office/powerpoint/2010/main" val="2777366531"/>
      </p:ext>
    </p:extLst>
  </p:cSld>
  <p:clrMapOvr>
    <a:masterClrMapping/>
  </p:clrMapOvr>
  <mc:AlternateContent xmlns:mc="http://schemas.openxmlformats.org/markup-compatibility/2006" xmlns:p14="http://schemas.microsoft.com/office/powerpoint/2010/main">
    <mc:Choice Requires="p14">
      <p:transition spd="slow" p14:dur="2000" advTm="16967"/>
    </mc:Choice>
    <mc:Fallback xmlns="">
      <p:transition spd="slow" advTm="16967"/>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D1E91C7-0FBF-4A8B-BD34-CB40DA7887F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0832" y="1088172"/>
            <a:ext cx="12192000" cy="5769828"/>
          </a:xfrm>
          <a:prstGeom prst="rect">
            <a:avLst/>
          </a:prstGeom>
        </p:spPr>
      </p:pic>
      <p:sp>
        <p:nvSpPr>
          <p:cNvPr id="2" name="文本框 1"/>
          <p:cNvSpPr txBox="1"/>
          <p:nvPr/>
        </p:nvSpPr>
        <p:spPr>
          <a:xfrm>
            <a:off x="4292629" y="3237051"/>
            <a:ext cx="1824203" cy="338554"/>
          </a:xfrm>
          <a:prstGeom prst="rect">
            <a:avLst/>
          </a:prstGeom>
          <a:solidFill>
            <a:srgbClr val="E8F6FC"/>
          </a:solidFill>
        </p:spPr>
        <p:txBody>
          <a:bodyPr wrap="square" rtlCol="0">
            <a:spAutoFit/>
          </a:bodyPr>
          <a:lstStyle/>
          <a:p>
            <a:pPr algn="ctr"/>
            <a:r>
              <a:rPr lang="zh-CN" altLang="en-US" sz="1600" dirty="0">
                <a:latin typeface="微软雅黑" panose="020B0503020204020204" pitchFamily="34" charset="-122"/>
                <a:ea typeface="微软雅黑" panose="020B0503020204020204" pitchFamily="34" charset="-122"/>
              </a:rPr>
              <a:t>新华三</a:t>
            </a:r>
          </a:p>
        </p:txBody>
      </p:sp>
      <p:sp>
        <p:nvSpPr>
          <p:cNvPr id="3" name="标题 3">
            <a:extLst>
              <a:ext uri="{FF2B5EF4-FFF2-40B4-BE49-F238E27FC236}">
                <a16:creationId xmlns:a16="http://schemas.microsoft.com/office/drawing/2014/main" id="{D6861554-00DF-4CAA-D8F7-FF612C06FBB4}"/>
              </a:ext>
            </a:extLst>
          </p:cNvPr>
          <p:cNvSpPr txBox="1">
            <a:spLocks/>
          </p:cNvSpPr>
          <p:nvPr/>
        </p:nvSpPr>
        <p:spPr bwMode="auto">
          <a:xfrm>
            <a:off x="0" y="243155"/>
            <a:ext cx="5726267" cy="609600"/>
          </a:xfrm>
          <a:prstGeom prst="rect">
            <a:avLst/>
          </a:prstGeom>
          <a:noFill/>
          <a:ln w="9525">
            <a:noFill/>
            <a:miter lim="800000"/>
            <a:headEnd/>
            <a:tailEnd/>
          </a:ln>
        </p:spPr>
        <p:txBody>
          <a:bodyPr vert="horz" wrap="square" lIns="121920" tIns="60960" rIns="121920" bIns="60960" numCol="1" anchor="ctr" anchorCtr="0" compatLnSpc="1">
            <a:prstTxWarp prst="textNoShape">
              <a:avLst/>
            </a:prstTxWarp>
          </a:bodyPr>
          <a:lstStyle>
            <a:lvl1pPr algn="ctr" rtl="0" eaLnBrk="1" fontAlgn="base" hangingPunct="1">
              <a:spcBef>
                <a:spcPct val="0"/>
              </a:spcBef>
              <a:spcAft>
                <a:spcPct val="0"/>
              </a:spcAft>
              <a:defRPr sz="28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vl2pPr algn="l" rtl="0" eaLnBrk="1" fontAlgn="base" hangingPunct="1">
              <a:spcBef>
                <a:spcPct val="0"/>
              </a:spcBef>
              <a:spcAft>
                <a:spcPct val="0"/>
              </a:spcAft>
              <a:defRPr sz="3200" b="1">
                <a:solidFill>
                  <a:srgbClr val="CC0000"/>
                </a:solidFill>
                <a:latin typeface="Arial" charset="0"/>
                <a:ea typeface="华文细黑" pitchFamily="2" charset="-122"/>
              </a:defRPr>
            </a:lvl2pPr>
            <a:lvl3pPr algn="l" rtl="0" eaLnBrk="1" fontAlgn="base" hangingPunct="1">
              <a:spcBef>
                <a:spcPct val="0"/>
              </a:spcBef>
              <a:spcAft>
                <a:spcPct val="0"/>
              </a:spcAft>
              <a:defRPr sz="3200" b="1">
                <a:solidFill>
                  <a:srgbClr val="CC0000"/>
                </a:solidFill>
                <a:latin typeface="Arial" charset="0"/>
                <a:ea typeface="华文细黑" pitchFamily="2" charset="-122"/>
              </a:defRPr>
            </a:lvl3pPr>
            <a:lvl4pPr algn="l" rtl="0" eaLnBrk="1" fontAlgn="base" hangingPunct="1">
              <a:spcBef>
                <a:spcPct val="0"/>
              </a:spcBef>
              <a:spcAft>
                <a:spcPct val="0"/>
              </a:spcAft>
              <a:defRPr sz="3200" b="1">
                <a:solidFill>
                  <a:srgbClr val="CC0000"/>
                </a:solidFill>
                <a:latin typeface="Arial" charset="0"/>
                <a:ea typeface="华文细黑" pitchFamily="2" charset="-122"/>
              </a:defRPr>
            </a:lvl4pPr>
            <a:lvl5pPr algn="l" rtl="0" eaLnBrk="1" fontAlgn="base" hangingPunct="1">
              <a:spcBef>
                <a:spcPct val="0"/>
              </a:spcBef>
              <a:spcAft>
                <a:spcPct val="0"/>
              </a:spcAft>
              <a:defRPr sz="3200" b="1">
                <a:solidFill>
                  <a:srgbClr val="CC0000"/>
                </a:solidFill>
                <a:latin typeface="Arial" charset="0"/>
                <a:ea typeface="华文细黑" pitchFamily="2" charset="-122"/>
              </a:defRPr>
            </a:lvl5pPr>
            <a:lvl6pPr marL="457200" algn="l" rtl="0" eaLnBrk="1" fontAlgn="base" hangingPunct="1">
              <a:spcBef>
                <a:spcPct val="0"/>
              </a:spcBef>
              <a:spcAft>
                <a:spcPct val="0"/>
              </a:spcAft>
              <a:defRPr sz="3200" b="1">
                <a:solidFill>
                  <a:srgbClr val="CC0000"/>
                </a:solidFill>
                <a:latin typeface="Arial" charset="0"/>
                <a:ea typeface="华文细黑" pitchFamily="2" charset="-122"/>
              </a:defRPr>
            </a:lvl6pPr>
            <a:lvl7pPr marL="914400" algn="l" rtl="0" eaLnBrk="1" fontAlgn="base" hangingPunct="1">
              <a:spcBef>
                <a:spcPct val="0"/>
              </a:spcBef>
              <a:spcAft>
                <a:spcPct val="0"/>
              </a:spcAft>
              <a:defRPr sz="3200" b="1">
                <a:solidFill>
                  <a:srgbClr val="CC0000"/>
                </a:solidFill>
                <a:latin typeface="Arial" charset="0"/>
                <a:ea typeface="华文细黑" pitchFamily="2" charset="-122"/>
              </a:defRPr>
            </a:lvl7pPr>
            <a:lvl8pPr marL="1371600" algn="l" rtl="0" eaLnBrk="1" fontAlgn="base" hangingPunct="1">
              <a:spcBef>
                <a:spcPct val="0"/>
              </a:spcBef>
              <a:spcAft>
                <a:spcPct val="0"/>
              </a:spcAft>
              <a:defRPr sz="3200" b="1">
                <a:solidFill>
                  <a:srgbClr val="CC0000"/>
                </a:solidFill>
                <a:latin typeface="Arial" charset="0"/>
                <a:ea typeface="华文细黑" pitchFamily="2" charset="-122"/>
              </a:defRPr>
            </a:lvl8pPr>
            <a:lvl9pPr marL="1828800" algn="l" rtl="0" eaLnBrk="1" fontAlgn="base" hangingPunct="1">
              <a:spcBef>
                <a:spcPct val="0"/>
              </a:spcBef>
              <a:spcAft>
                <a:spcPct val="0"/>
              </a:spcAft>
              <a:defRPr sz="3200" b="1">
                <a:solidFill>
                  <a:srgbClr val="CC0000"/>
                </a:solidFill>
                <a:latin typeface="Arial" charset="0"/>
                <a:ea typeface="华文细黑" pitchFamily="2" charset="-122"/>
              </a:defRPr>
            </a:lvl9pPr>
          </a:lstStyle>
          <a:p>
            <a:r>
              <a:rPr kumimoji="1" lang="zh-CN" altLang="en-US" sz="3200" dirty="0">
                <a:solidFill>
                  <a:srgbClr val="5182E4"/>
                </a:solidFill>
              </a:rPr>
              <a:t>工业互联网案例分析</a:t>
            </a:r>
          </a:p>
        </p:txBody>
      </p:sp>
    </p:spTree>
    <p:extLst>
      <p:ext uri="{BB962C8B-B14F-4D97-AF65-F5344CB8AC3E}">
        <p14:creationId xmlns:p14="http://schemas.microsoft.com/office/powerpoint/2010/main" val="26792100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工业互联网案例分析</a:t>
            </a:r>
            <a:r>
              <a:rPr kumimoji="1" lang="en-US" altLang="zh-CN" dirty="0"/>
              <a:t>—</a:t>
            </a:r>
            <a:r>
              <a:rPr kumimoji="1" lang="zh-CN" altLang="en-US" dirty="0"/>
              <a:t> 智慧赋能北京大兴国际机场</a:t>
            </a:r>
          </a:p>
        </p:txBody>
      </p:sp>
      <p:sp>
        <p:nvSpPr>
          <p:cNvPr id="3" name="文本框 2"/>
          <p:cNvSpPr txBox="1"/>
          <p:nvPr/>
        </p:nvSpPr>
        <p:spPr>
          <a:xfrm>
            <a:off x="5761033" y="918165"/>
            <a:ext cx="5957570" cy="2169825"/>
          </a:xfrm>
          <a:prstGeom prst="rect">
            <a:avLst/>
          </a:prstGeom>
          <a:noFill/>
        </p:spPr>
        <p:txBody>
          <a:bodyPr wrap="square" rtlCol="0" anchor="t">
            <a:spAutoFit/>
          </a:bodyPr>
          <a:lstStyle/>
          <a:p>
            <a:pPr algn="just"/>
            <a:r>
              <a:rPr lang="zh-CN" altLang="en-US" sz="1500" dirty="0">
                <a:latin typeface="Microsoft YaHei Light" panose="020B0503020204020204" pitchFamily="34" charset="-122"/>
                <a:ea typeface="Microsoft YaHei Light" panose="020B0503020204020204" pitchFamily="34" charset="-122"/>
              </a:rPr>
              <a:t>以</a:t>
            </a:r>
            <a:r>
              <a:rPr lang="zh-CN" altLang="en-US" sz="1500" b="1" dirty="0">
                <a:solidFill>
                  <a:srgbClr val="FF0000"/>
                </a:solidFill>
                <a:latin typeface="Microsoft YaHei Light" panose="020B0503020204020204" pitchFamily="34" charset="-122"/>
                <a:ea typeface="Microsoft YaHei Light" panose="020B0503020204020204" pitchFamily="34" charset="-122"/>
              </a:rPr>
              <a:t>数字孪生</a:t>
            </a:r>
            <a:r>
              <a:rPr lang="zh-CN" altLang="en-US" sz="1500" dirty="0">
                <a:latin typeface="Microsoft YaHei Light" panose="020B0503020204020204" pitchFamily="34" charset="-122"/>
                <a:ea typeface="Microsoft YaHei Light" panose="020B0503020204020204" pitchFamily="34" charset="-122"/>
              </a:rPr>
              <a:t>智慧机场总体规划为蓝图，针对能源系统中对信息关联度及组织管理能力要求较高的电力资源，利用BIM模型编码系统唯一性的特点，编制建筑构件、电力机房、电气干线、末端电箱等基础构建ID，将真实世界的电力资源分布情况一一映射在BIM模型和数据库中，实现电力资源的</a:t>
            </a:r>
            <a:r>
              <a:rPr lang="zh-CN" altLang="en-US" sz="1500" b="1" dirty="0">
                <a:solidFill>
                  <a:srgbClr val="FF0000"/>
                </a:solidFill>
                <a:latin typeface="Microsoft YaHei Light" panose="020B0503020204020204" pitchFamily="34" charset="-122"/>
                <a:ea typeface="Microsoft YaHei Light" panose="020B0503020204020204" pitchFamily="34" charset="-122"/>
              </a:rPr>
              <a:t>三维可视化展示</a:t>
            </a:r>
            <a:r>
              <a:rPr lang="zh-CN" altLang="en-US" sz="1500" dirty="0">
                <a:latin typeface="Microsoft YaHei Light" panose="020B0503020204020204" pitchFamily="34" charset="-122"/>
                <a:ea typeface="Microsoft YaHei Light" panose="020B0503020204020204" pitchFamily="34" charset="-122"/>
              </a:rPr>
              <a:t>；与此同时，打破航站楼电力运行监控系统与配电系统的数据壁垒，在完成数据清洗、治理、分类的基础上，建立电力系统专项数据库，不仅将各类构件整合在一个三维空间里，更可以随时对电力系统做</a:t>
            </a:r>
            <a:r>
              <a:rPr lang="zh-CN" altLang="en-US" sz="1500" b="1" dirty="0">
                <a:solidFill>
                  <a:srgbClr val="FF0000"/>
                </a:solidFill>
                <a:latin typeface="Microsoft YaHei Light" panose="020B0503020204020204" pitchFamily="34" charset="-122"/>
                <a:ea typeface="Microsoft YaHei Light" panose="020B0503020204020204" pitchFamily="34" charset="-122"/>
              </a:rPr>
              <a:t>“三维彩超”</a:t>
            </a:r>
            <a:r>
              <a:rPr lang="zh-CN" altLang="en-US" sz="1500" dirty="0">
                <a:latin typeface="Microsoft YaHei Light" panose="020B0503020204020204" pitchFamily="34" charset="-122"/>
                <a:ea typeface="Microsoft YaHei Light" panose="020B0503020204020204" pitchFamily="34" charset="-122"/>
              </a:rPr>
              <a:t>，精准、直观地展现第一现场原貌并作出诊断分析，辅助人工进行控制决策。</a:t>
            </a:r>
          </a:p>
        </p:txBody>
      </p:sp>
      <p:pic>
        <p:nvPicPr>
          <p:cNvPr id="102" name="图片 101"/>
          <p:cNvPicPr/>
          <p:nvPr/>
        </p:nvPicPr>
        <p:blipFill>
          <a:blip r:embed="rId3"/>
          <a:stretch>
            <a:fillRect/>
          </a:stretch>
        </p:blipFill>
        <p:spPr>
          <a:xfrm>
            <a:off x="374015" y="764540"/>
            <a:ext cx="5264150" cy="3216910"/>
          </a:xfrm>
          <a:prstGeom prst="rect">
            <a:avLst/>
          </a:prstGeom>
          <a:noFill/>
          <a:ln w="9525">
            <a:noFill/>
          </a:ln>
        </p:spPr>
      </p:pic>
      <p:pic>
        <p:nvPicPr>
          <p:cNvPr id="103" name="图片 102"/>
          <p:cNvPicPr/>
          <p:nvPr/>
        </p:nvPicPr>
        <p:blipFill>
          <a:blip r:embed="rId4"/>
          <a:stretch>
            <a:fillRect/>
          </a:stretch>
        </p:blipFill>
        <p:spPr>
          <a:xfrm>
            <a:off x="6480810" y="3981450"/>
            <a:ext cx="4898390" cy="2519680"/>
          </a:xfrm>
          <a:prstGeom prst="rect">
            <a:avLst/>
          </a:prstGeom>
          <a:noFill/>
          <a:ln w="9525">
            <a:noFill/>
          </a:ln>
        </p:spPr>
      </p:pic>
      <p:sp>
        <p:nvSpPr>
          <p:cNvPr id="4" name="文本框 3"/>
          <p:cNvSpPr txBox="1"/>
          <p:nvPr/>
        </p:nvSpPr>
        <p:spPr>
          <a:xfrm>
            <a:off x="805189" y="4514480"/>
            <a:ext cx="5348605" cy="1246495"/>
          </a:xfrm>
          <a:prstGeom prst="rect">
            <a:avLst/>
          </a:prstGeom>
          <a:noFill/>
        </p:spPr>
        <p:txBody>
          <a:bodyPr wrap="square" rtlCol="0" anchor="t">
            <a:spAutoFit/>
          </a:bodyPr>
          <a:lstStyle/>
          <a:p>
            <a:r>
              <a:rPr lang="zh-CN" altLang="en-US" sz="1500" dirty="0">
                <a:latin typeface="Microsoft YaHei Light" panose="020B0503020204020204" pitchFamily="34" charset="-122"/>
                <a:ea typeface="Microsoft YaHei Light" panose="020B0503020204020204" pitchFamily="34" charset="-122"/>
              </a:rPr>
              <a:t>在搭建可视化平台的基础上，将照明系统迁移到</a:t>
            </a:r>
            <a:r>
              <a:rPr lang="zh-CN" altLang="en-US" sz="1500" b="1" dirty="0">
                <a:solidFill>
                  <a:srgbClr val="FF0000"/>
                </a:solidFill>
                <a:latin typeface="Microsoft YaHei Light" panose="020B0503020204020204" pitchFamily="34" charset="-122"/>
                <a:ea typeface="Microsoft YaHei Light" panose="020B0503020204020204" pitchFamily="34" charset="-122"/>
              </a:rPr>
              <a:t>数字化空间</a:t>
            </a:r>
            <a:r>
              <a:rPr lang="zh-CN" altLang="en-US" sz="1500" dirty="0">
                <a:latin typeface="Microsoft YaHei Light" panose="020B0503020204020204" pitchFamily="34" charset="-122"/>
                <a:ea typeface="Microsoft YaHei Light" panose="020B0503020204020204" pitchFamily="34" charset="-122"/>
              </a:rPr>
              <a:t>，在三维场景中进行自然光照算法模拟，运用Revit、Rhino、Grasshopper等多种辅助工具建立了自适应无极调光控制模型，既实现了航站楼照明系统光源远程控制，又可依托算法的可靠性实现根据时段、光照、人流等预设数据的自动调节。</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工业互联网案例分析</a:t>
            </a:r>
            <a:r>
              <a:rPr kumimoji="1" lang="en-US" altLang="zh-CN" dirty="0"/>
              <a:t>—</a:t>
            </a:r>
            <a:r>
              <a:rPr kumimoji="1" lang="zh-CN" altLang="en-US" dirty="0"/>
              <a:t> 构建数字孪生工厂应用</a:t>
            </a:r>
            <a:endParaRPr lang="zh-CN" altLang="en-US" dirty="0"/>
          </a:p>
        </p:txBody>
      </p:sp>
      <p:sp>
        <p:nvSpPr>
          <p:cNvPr id="7" name="内容占位符 2"/>
          <p:cNvSpPr txBox="1"/>
          <p:nvPr/>
        </p:nvSpPr>
        <p:spPr>
          <a:xfrm>
            <a:off x="702410" y="5133639"/>
            <a:ext cx="10936967" cy="941600"/>
          </a:xfrm>
          <a:prstGeom prst="rect">
            <a:avLst/>
          </a:prstGeom>
          <a:extLst>
            <a:ext uri="{909E8E84-426E-40DD-AFC4-6F175D3DCCD1}">
              <a14:hiddenFill xmlns:a14="http://schemas.microsoft.com/office/drawing/2010/main">
                <a:solidFill>
                  <a:srgbClr val="FFFFFF"/>
                </a:solidFill>
              </a14:hiddenFill>
            </a:ext>
          </a:extLst>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600" dirty="0">
                <a:latin typeface="Microsoft YaHei Light" panose="020B0503020204020204" pitchFamily="34" charset="-122"/>
                <a:ea typeface="Microsoft YaHei Light" panose="020B0503020204020204" pitchFamily="34" charset="-122"/>
              </a:rPr>
              <a:t>打通了抽象模型到数据呈现之间的桥梁，赋予以“类</a:t>
            </a:r>
            <a:r>
              <a:rPr lang="en-US" altLang="zh-CN" sz="1600" dirty="0">
                <a:latin typeface="Microsoft YaHei Light" panose="020B0503020204020204" pitchFamily="34" charset="-122"/>
                <a:ea typeface="Microsoft YaHei Light" panose="020B0503020204020204" pitchFamily="34" charset="-122"/>
              </a:rPr>
              <a:t>/</a:t>
            </a:r>
            <a:r>
              <a:rPr lang="zh-CN" altLang="en-US" sz="1600" dirty="0">
                <a:latin typeface="Microsoft YaHei Light" panose="020B0503020204020204" pitchFamily="34" charset="-122"/>
                <a:ea typeface="Microsoft YaHei Light" panose="020B0503020204020204" pitchFamily="34" charset="-122"/>
              </a:rPr>
              <a:t>对象“”形式表达的“设备模型</a:t>
            </a:r>
            <a:r>
              <a:rPr lang="en-US" altLang="zh-CN" sz="1600" dirty="0">
                <a:latin typeface="Microsoft YaHei Light" panose="020B0503020204020204" pitchFamily="34" charset="-122"/>
                <a:ea typeface="Microsoft YaHei Light" panose="020B0503020204020204" pitchFamily="34" charset="-122"/>
              </a:rPr>
              <a:t>/</a:t>
            </a:r>
            <a:r>
              <a:rPr lang="zh-CN" altLang="en-US" sz="1600" dirty="0">
                <a:latin typeface="Microsoft YaHei Light" panose="020B0503020204020204" pitchFamily="34" charset="-122"/>
                <a:ea typeface="Microsoft YaHei Light" panose="020B0503020204020204" pitchFamily="34" charset="-122"/>
              </a:rPr>
              <a:t>设备实例”仿真可视化的效果。面板数据来自</a:t>
            </a:r>
            <a:r>
              <a:rPr lang="en-GB" altLang="zh-CN" sz="1600" dirty="0">
                <a:latin typeface="Microsoft YaHei Light" panose="020B0503020204020204" pitchFamily="34" charset="-122"/>
                <a:ea typeface="Microsoft YaHei Light" panose="020B0503020204020204" pitchFamily="34" charset="-122"/>
              </a:rPr>
              <a:t>IoT </a:t>
            </a:r>
            <a:r>
              <a:rPr lang="zh-CN" altLang="en-US" sz="1600" dirty="0">
                <a:latin typeface="Microsoft YaHei Light" panose="020B0503020204020204" pitchFamily="34" charset="-122"/>
                <a:ea typeface="Microsoft YaHei Light" panose="020B0503020204020204" pitchFamily="34" charset="-122"/>
              </a:rPr>
              <a:t>基础平台，映射了抽象的数字孪生体产线模型，实现了数字模型的数据驱动和交互效果。</a:t>
            </a:r>
            <a:endParaRPr kumimoji="1" lang="zh-CN" altLang="en-US" sz="1600" dirty="0">
              <a:solidFill>
                <a:srgbClr val="FF0000"/>
              </a:solidFill>
              <a:latin typeface="Microsoft YaHei Light" panose="020B0503020204020204" pitchFamily="34" charset="-122"/>
              <a:ea typeface="Microsoft YaHei Light" panose="020B0503020204020204" pitchFamily="34" charset="-122"/>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7123" y="1284118"/>
            <a:ext cx="3677790" cy="2876687"/>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552624" y="1530275"/>
            <a:ext cx="139192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工业现场设备</a:t>
            </a:r>
          </a:p>
        </p:txBody>
      </p:sp>
      <p:sp>
        <p:nvSpPr>
          <p:cNvPr id="15" name="矩形 14"/>
          <p:cNvSpPr/>
          <p:nvPr/>
        </p:nvSpPr>
        <p:spPr>
          <a:xfrm>
            <a:off x="552624" y="3197292"/>
            <a:ext cx="1391924" cy="633931"/>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工业数据采集</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rPr>
              <a:t>（边缘网关）</a:t>
            </a:r>
          </a:p>
        </p:txBody>
      </p:sp>
      <p:sp>
        <p:nvSpPr>
          <p:cNvPr id="17" name="矩形 16"/>
          <p:cNvSpPr/>
          <p:nvPr/>
        </p:nvSpPr>
        <p:spPr>
          <a:xfrm>
            <a:off x="2740369" y="1412112"/>
            <a:ext cx="3939501" cy="3453814"/>
          </a:xfrm>
          <a:prstGeom prst="rect">
            <a:avLst/>
          </a:prstGeom>
          <a:noFill/>
          <a:ln>
            <a:prstDash val="dash"/>
          </a:ln>
        </p:spPr>
        <p:style>
          <a:lnRef idx="1">
            <a:schemeClr val="accent3"/>
          </a:lnRef>
          <a:fillRef idx="2">
            <a:schemeClr val="accent3"/>
          </a:fillRef>
          <a:effectRef idx="1">
            <a:schemeClr val="accent3"/>
          </a:effectRef>
          <a:fontRef idx="minor">
            <a:schemeClr val="dk1"/>
          </a:fontRef>
        </p:style>
        <p:txBody>
          <a:bodyPr rtlCol="0" anchor="t"/>
          <a:lstStyle/>
          <a:p>
            <a:r>
              <a:rPr kumimoji="1" lang="zh-CN" altLang="en-US" sz="1400" dirty="0">
                <a:latin typeface="Microsoft YaHei Light" panose="020B0503020204020204" pitchFamily="34" charset="-122"/>
                <a:ea typeface="Microsoft YaHei Light" panose="020B0503020204020204" pitchFamily="34" charset="-122"/>
              </a:rPr>
              <a:t>工业物联网平台</a:t>
            </a:r>
          </a:p>
        </p:txBody>
      </p:sp>
      <p:sp>
        <p:nvSpPr>
          <p:cNvPr id="3" name="直接访问存储器 2"/>
          <p:cNvSpPr/>
          <p:nvPr/>
        </p:nvSpPr>
        <p:spPr>
          <a:xfrm>
            <a:off x="3053492" y="3311049"/>
            <a:ext cx="1489693" cy="406417"/>
          </a:xfrm>
          <a:prstGeom prst="flowChartMagneticDrum">
            <a:avLst/>
          </a:prstGeom>
        </p:spPr>
        <p:style>
          <a:lnRef idx="1">
            <a:schemeClr val="accent3"/>
          </a:lnRef>
          <a:fillRef idx="2">
            <a:schemeClr val="accent3"/>
          </a:fillRef>
          <a:effectRef idx="1">
            <a:schemeClr val="accent3"/>
          </a:effectRef>
          <a:fontRef idx="minor">
            <a:schemeClr val="dk1"/>
          </a:fontRef>
        </p:style>
        <p:txBody>
          <a:bodyPr lIns="0" tIns="0" rIns="0" bIns="0" rtlCol="0" anchor="ctr"/>
          <a:lstStyle/>
          <a:p>
            <a:pPr algn="ctr"/>
            <a:r>
              <a:rPr kumimoji="1" lang="zh-CN" altLang="en-US" sz="1400" dirty="0">
                <a:solidFill>
                  <a:schemeClr val="dk1"/>
                </a:solidFill>
                <a:latin typeface="Microsoft YaHei Light" panose="020B0503020204020204" pitchFamily="34" charset="-122"/>
                <a:ea typeface="Microsoft YaHei Light" panose="020B0503020204020204" pitchFamily="34" charset="-122"/>
              </a:rPr>
              <a:t>数据通道</a:t>
            </a:r>
          </a:p>
        </p:txBody>
      </p:sp>
      <p:sp>
        <p:nvSpPr>
          <p:cNvPr id="5" name="下箭头 4"/>
          <p:cNvSpPr/>
          <p:nvPr/>
        </p:nvSpPr>
        <p:spPr>
          <a:xfrm>
            <a:off x="1111169" y="1943459"/>
            <a:ext cx="180000" cy="126000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6" name="右箭头 5"/>
          <p:cNvSpPr/>
          <p:nvPr/>
        </p:nvSpPr>
        <p:spPr>
          <a:xfrm>
            <a:off x="1954151" y="3424257"/>
            <a:ext cx="1080000" cy="180000"/>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9" name="文本框 8"/>
          <p:cNvSpPr txBox="1"/>
          <p:nvPr/>
        </p:nvSpPr>
        <p:spPr>
          <a:xfrm>
            <a:off x="1202737" y="2326109"/>
            <a:ext cx="858586" cy="461665"/>
          </a:xfrm>
          <a:prstGeom prst="rect">
            <a:avLst/>
          </a:prstGeom>
          <a:noFill/>
        </p:spPr>
        <p:txBody>
          <a:bodyPr wrap="square" rtlCol="0">
            <a:spAutoFit/>
          </a:bodyPr>
          <a:lstStyle/>
          <a:p>
            <a:r>
              <a:rPr kumimoji="1" lang="zh-CN" altLang="en-US" sz="1200" dirty="0">
                <a:latin typeface="Microsoft YaHei Light" panose="020B0503020204020204" pitchFamily="34" charset="-122"/>
                <a:ea typeface="Microsoft YaHei Light" panose="020B0503020204020204" pitchFamily="34" charset="-122"/>
              </a:rPr>
              <a:t>工业现场总线</a:t>
            </a:r>
            <a:r>
              <a:rPr kumimoji="1" lang="en-US" altLang="zh-CN" sz="1200" dirty="0">
                <a:latin typeface="Microsoft YaHei Light" panose="020B0503020204020204" pitchFamily="34" charset="-122"/>
                <a:ea typeface="Microsoft YaHei Light" panose="020B0503020204020204" pitchFamily="34" charset="-122"/>
              </a:rPr>
              <a:t>/</a:t>
            </a:r>
            <a:r>
              <a:rPr kumimoji="1" lang="zh-CN" altLang="en-US" sz="1200" dirty="0">
                <a:latin typeface="Microsoft YaHei Light" panose="020B0503020204020204" pitchFamily="34" charset="-122"/>
                <a:ea typeface="Microsoft YaHei Light" panose="020B0503020204020204" pitchFamily="34" charset="-122"/>
              </a:rPr>
              <a:t>协议</a:t>
            </a:r>
          </a:p>
        </p:txBody>
      </p:sp>
      <p:sp>
        <p:nvSpPr>
          <p:cNvPr id="21" name="文本框 20"/>
          <p:cNvSpPr txBox="1"/>
          <p:nvPr/>
        </p:nvSpPr>
        <p:spPr>
          <a:xfrm>
            <a:off x="2210611" y="3228749"/>
            <a:ext cx="616760" cy="276999"/>
          </a:xfrm>
          <a:prstGeom prst="rect">
            <a:avLst/>
          </a:prstGeom>
          <a:noFill/>
        </p:spPr>
        <p:txBody>
          <a:bodyPr wrap="square" rtlCol="0">
            <a:spAutoFit/>
          </a:bodyPr>
          <a:lstStyle/>
          <a:p>
            <a:r>
              <a:rPr kumimoji="1" lang="en-US" altLang="zh-CN" sz="1200" dirty="0">
                <a:latin typeface="Microsoft YaHei Light" panose="020B0503020204020204" pitchFamily="34" charset="-122"/>
                <a:ea typeface="Microsoft YaHei Light" panose="020B0503020204020204" pitchFamily="34" charset="-122"/>
              </a:rPr>
              <a:t>MQTT</a:t>
            </a:r>
            <a:endParaRPr kumimoji="1" lang="zh-CN" altLang="en-US" sz="1200" dirty="0">
              <a:latin typeface="Microsoft YaHei Light" panose="020B0503020204020204" pitchFamily="34" charset="-122"/>
              <a:ea typeface="Microsoft YaHei Light" panose="020B0503020204020204" pitchFamily="34" charset="-122"/>
            </a:endParaRPr>
          </a:p>
        </p:txBody>
      </p:sp>
      <p:sp>
        <p:nvSpPr>
          <p:cNvPr id="22" name="文本框 21"/>
          <p:cNvSpPr txBox="1"/>
          <p:nvPr/>
        </p:nvSpPr>
        <p:spPr>
          <a:xfrm>
            <a:off x="1888175" y="3548882"/>
            <a:ext cx="1157845" cy="276999"/>
          </a:xfrm>
          <a:prstGeom prst="rect">
            <a:avLst/>
          </a:prstGeom>
          <a:noFill/>
        </p:spPr>
        <p:txBody>
          <a:bodyPr wrap="square" rtlCol="0">
            <a:spAutoFit/>
          </a:bodyPr>
          <a:lstStyle/>
          <a:p>
            <a:r>
              <a:rPr kumimoji="1" lang="zh-CN" altLang="en-US" sz="1200" dirty="0">
                <a:latin typeface="Microsoft YaHei Light" panose="020B0503020204020204" pitchFamily="34" charset="-122"/>
                <a:ea typeface="Microsoft YaHei Light" panose="020B0503020204020204" pitchFamily="34" charset="-122"/>
              </a:rPr>
              <a:t>设备属性</a:t>
            </a:r>
            <a:r>
              <a:rPr kumimoji="1" lang="en-US" altLang="zh-CN" sz="1200" dirty="0">
                <a:latin typeface="Microsoft YaHei Light" panose="020B0503020204020204" pitchFamily="34" charset="-122"/>
                <a:ea typeface="Microsoft YaHei Light" panose="020B0503020204020204" pitchFamily="34" charset="-122"/>
              </a:rPr>
              <a:t>/</a:t>
            </a:r>
            <a:r>
              <a:rPr kumimoji="1" lang="zh-CN" altLang="en-US" sz="1200" dirty="0">
                <a:latin typeface="Microsoft YaHei Light" panose="020B0503020204020204" pitchFamily="34" charset="-122"/>
                <a:ea typeface="Microsoft YaHei Light" panose="020B0503020204020204" pitchFamily="34" charset="-122"/>
              </a:rPr>
              <a:t>消息</a:t>
            </a:r>
          </a:p>
        </p:txBody>
      </p:sp>
      <p:sp>
        <p:nvSpPr>
          <p:cNvPr id="23" name="矩形 22"/>
          <p:cNvSpPr/>
          <p:nvPr/>
        </p:nvSpPr>
        <p:spPr>
          <a:xfrm>
            <a:off x="4997957" y="1652482"/>
            <a:ext cx="139192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设备建模</a:t>
            </a:r>
          </a:p>
        </p:txBody>
      </p:sp>
      <p:sp>
        <p:nvSpPr>
          <p:cNvPr id="24" name="矩形 23"/>
          <p:cNvSpPr/>
          <p:nvPr/>
        </p:nvSpPr>
        <p:spPr>
          <a:xfrm>
            <a:off x="4997957" y="2486288"/>
            <a:ext cx="139192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设备资产</a:t>
            </a:r>
          </a:p>
        </p:txBody>
      </p:sp>
      <p:sp>
        <p:nvSpPr>
          <p:cNvPr id="25" name="矩形 24"/>
          <p:cNvSpPr/>
          <p:nvPr/>
        </p:nvSpPr>
        <p:spPr>
          <a:xfrm>
            <a:off x="4997957" y="3318694"/>
            <a:ext cx="139192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设备资产分析</a:t>
            </a:r>
          </a:p>
        </p:txBody>
      </p:sp>
      <p:sp>
        <p:nvSpPr>
          <p:cNvPr id="26" name="右箭头 25"/>
          <p:cNvSpPr/>
          <p:nvPr/>
        </p:nvSpPr>
        <p:spPr>
          <a:xfrm>
            <a:off x="4565957" y="3424257"/>
            <a:ext cx="432000" cy="180000"/>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27" name="下箭头 26"/>
          <p:cNvSpPr/>
          <p:nvPr/>
        </p:nvSpPr>
        <p:spPr>
          <a:xfrm>
            <a:off x="5601727" y="2055934"/>
            <a:ext cx="180000" cy="434437"/>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29" name="下箭头 28"/>
          <p:cNvSpPr/>
          <p:nvPr/>
        </p:nvSpPr>
        <p:spPr>
          <a:xfrm>
            <a:off x="5601727" y="2884257"/>
            <a:ext cx="180000" cy="434437"/>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30" name="矩形 29"/>
          <p:cNvSpPr/>
          <p:nvPr/>
        </p:nvSpPr>
        <p:spPr>
          <a:xfrm>
            <a:off x="4997957" y="4202151"/>
            <a:ext cx="139192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资产数据存储</a:t>
            </a:r>
          </a:p>
        </p:txBody>
      </p:sp>
      <p:sp>
        <p:nvSpPr>
          <p:cNvPr id="31" name="下箭头 30"/>
          <p:cNvSpPr/>
          <p:nvPr/>
        </p:nvSpPr>
        <p:spPr>
          <a:xfrm>
            <a:off x="5601727" y="3739813"/>
            <a:ext cx="180000" cy="434437"/>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32" name="右箭头 31"/>
          <p:cNvSpPr/>
          <p:nvPr/>
        </p:nvSpPr>
        <p:spPr>
          <a:xfrm>
            <a:off x="6463870" y="4307714"/>
            <a:ext cx="1332000" cy="180000"/>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33" name="文本框 32"/>
          <p:cNvSpPr txBox="1"/>
          <p:nvPr/>
        </p:nvSpPr>
        <p:spPr>
          <a:xfrm>
            <a:off x="6640147" y="4047325"/>
            <a:ext cx="1138961" cy="276999"/>
          </a:xfrm>
          <a:prstGeom prst="rect">
            <a:avLst/>
          </a:prstGeom>
          <a:noFill/>
        </p:spPr>
        <p:txBody>
          <a:bodyPr wrap="square" rtlCol="0">
            <a:spAutoFit/>
          </a:bodyPr>
          <a:lstStyle/>
          <a:p>
            <a:r>
              <a:rPr kumimoji="1" lang="en-US" altLang="zh-CN" sz="1200" dirty="0">
                <a:latin typeface="Microsoft YaHei Light" panose="020B0503020204020204" pitchFamily="34" charset="-122"/>
                <a:ea typeface="Microsoft YaHei Light" panose="020B0503020204020204" pitchFamily="34" charset="-122"/>
              </a:rPr>
              <a:t>API</a:t>
            </a:r>
            <a:r>
              <a:rPr kumimoji="1" lang="zh-CN" altLang="en-US" sz="1200" dirty="0">
                <a:latin typeface="Microsoft YaHei Light" panose="020B0503020204020204" pitchFamily="34" charset="-122"/>
                <a:ea typeface="Microsoft YaHei Light" panose="020B0503020204020204" pitchFamily="34" charset="-122"/>
              </a:rPr>
              <a:t>数据开放</a:t>
            </a:r>
          </a:p>
        </p:txBody>
      </p:sp>
      <p:sp>
        <p:nvSpPr>
          <p:cNvPr id="34" name="矩形 33"/>
          <p:cNvSpPr/>
          <p:nvPr/>
        </p:nvSpPr>
        <p:spPr>
          <a:xfrm>
            <a:off x="7857122" y="4202151"/>
            <a:ext cx="3677789"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数字孪生工厂引擎</a:t>
            </a:r>
          </a:p>
        </p:txBody>
      </p:sp>
      <p:sp>
        <p:nvSpPr>
          <p:cNvPr id="35" name="五角星 34"/>
          <p:cNvSpPr>
            <a:spLocks noChangeAspect="1"/>
          </p:cNvSpPr>
          <p:nvPr/>
        </p:nvSpPr>
        <p:spPr>
          <a:xfrm>
            <a:off x="575331" y="6172290"/>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6" name="矩形 35"/>
          <p:cNvSpPr/>
          <p:nvPr/>
        </p:nvSpPr>
        <p:spPr>
          <a:xfrm>
            <a:off x="861710" y="6124354"/>
            <a:ext cx="1684720" cy="3838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rgbClr val="FF0000"/>
                </a:solidFill>
                <a:latin typeface="Microsoft YaHei Light" panose="020B0503020204020204" pitchFamily="34" charset="-122"/>
                <a:ea typeface="Microsoft YaHei Light" panose="020B0503020204020204" pitchFamily="34" charset="-122"/>
              </a:rPr>
              <a:t>本实训课程涉及</a:t>
            </a:r>
          </a:p>
        </p:txBody>
      </p:sp>
      <p:sp>
        <p:nvSpPr>
          <p:cNvPr id="37" name="五角星 36"/>
          <p:cNvSpPr>
            <a:spLocks noChangeAspect="1"/>
          </p:cNvSpPr>
          <p:nvPr/>
        </p:nvSpPr>
        <p:spPr>
          <a:xfrm>
            <a:off x="1248593" y="2898581"/>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8" name="五角星 37"/>
          <p:cNvSpPr>
            <a:spLocks noChangeAspect="1"/>
          </p:cNvSpPr>
          <p:nvPr/>
        </p:nvSpPr>
        <p:spPr>
          <a:xfrm>
            <a:off x="3206642" y="3050981"/>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9" name="五角星 38"/>
          <p:cNvSpPr>
            <a:spLocks noChangeAspect="1"/>
          </p:cNvSpPr>
          <p:nvPr/>
        </p:nvSpPr>
        <p:spPr>
          <a:xfrm>
            <a:off x="5037368" y="3050981"/>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40" name="五角星 39"/>
          <p:cNvSpPr>
            <a:spLocks noChangeAspect="1"/>
          </p:cNvSpPr>
          <p:nvPr/>
        </p:nvSpPr>
        <p:spPr>
          <a:xfrm>
            <a:off x="5074019" y="3911362"/>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dirty="0"/>
              <a:t>工业互联网案例分析 </a:t>
            </a:r>
            <a:r>
              <a:rPr kumimoji="1" lang="en-US" altLang="zh-CN" dirty="0"/>
              <a:t>—</a:t>
            </a:r>
            <a:r>
              <a:rPr kumimoji="1" lang="zh-CN" altLang="en-US" dirty="0"/>
              <a:t> 生产过程全域感知可视化</a:t>
            </a:r>
            <a:endParaRPr lang="zh-CN" altLang="en-US" dirty="0"/>
          </a:p>
        </p:txBody>
      </p:sp>
      <p:sp>
        <p:nvSpPr>
          <p:cNvPr id="7" name="内容占位符 2"/>
          <p:cNvSpPr txBox="1"/>
          <p:nvPr/>
        </p:nvSpPr>
        <p:spPr>
          <a:xfrm>
            <a:off x="702410" y="5135313"/>
            <a:ext cx="10936967" cy="939926"/>
          </a:xfrm>
          <a:prstGeom prst="rect">
            <a:avLst/>
          </a:prstGeom>
          <a:extLst>
            <a:ext uri="{909E8E84-426E-40DD-AFC4-6F175D3DCCD1}">
              <a14:hiddenFill xmlns:a14="http://schemas.microsoft.com/office/drawing/2010/main">
                <a:solidFill>
                  <a:srgbClr val="FFFFFF"/>
                </a:solidFill>
              </a14:hiddenFill>
            </a:ext>
          </a:extLst>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600" dirty="0">
                <a:latin typeface="Microsoft YaHei Light" panose="020B0503020204020204" pitchFamily="34" charset="-122"/>
                <a:ea typeface="Microsoft YaHei Light" panose="020B0503020204020204" pitchFamily="34" charset="-122"/>
              </a:rPr>
              <a:t>实时跟踪生产状态；监测员工职业安全；加速故障处理；减少产线宕机时间；建立设备实时效率状况分析；全量采集生产数据，实现产线数字透明化，搭建精细化数字管理基础，利用数字分析辅助工厂测算各类调整和计划实施效果。</a:t>
            </a:r>
            <a:endParaRPr kumimoji="1" lang="zh-CN" altLang="en-US" sz="1600" dirty="0">
              <a:solidFill>
                <a:srgbClr val="FF0000"/>
              </a:solidFill>
              <a:latin typeface="Microsoft YaHei Light" panose="020B0503020204020204" pitchFamily="34" charset="-122"/>
              <a:ea typeface="Microsoft YaHei Light" panose="020B0503020204020204" pitchFamily="34" charset="-122"/>
            </a:endParaRPr>
          </a:p>
        </p:txBody>
      </p:sp>
      <p:sp>
        <p:nvSpPr>
          <p:cNvPr id="15" name="矩形 14"/>
          <p:cNvSpPr/>
          <p:nvPr/>
        </p:nvSpPr>
        <p:spPr>
          <a:xfrm>
            <a:off x="575331" y="3620022"/>
            <a:ext cx="3640268" cy="80205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工业标准协议</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sym typeface="Wingdings" panose="05000000000000000000" pitchFamily="2" charset="2"/>
              </a:rPr>
              <a:t>（</a:t>
            </a:r>
            <a:r>
              <a:rPr kumimoji="1" lang="en-GB" altLang="zh-CN" sz="1400" dirty="0" err="1">
                <a:latin typeface="Microsoft YaHei Light" panose="020B0503020204020204" pitchFamily="34" charset="-122"/>
                <a:ea typeface="Microsoft YaHei Light" panose="020B0503020204020204" pitchFamily="34" charset="-122"/>
              </a:rPr>
              <a:t>ModBUS</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PPI</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MPI</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PROFIBUS</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PROFINET</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CAN Open</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a:t>
            </a:r>
            <a:r>
              <a:rPr kumimoji="1" lang="en-US" altLang="zh-CN" sz="1400" dirty="0">
                <a:latin typeface="Microsoft YaHei Light" panose="020B0503020204020204" pitchFamily="34" charset="-122"/>
                <a:ea typeface="Microsoft YaHei Light" panose="020B0503020204020204" pitchFamily="34" charset="-122"/>
              </a:rPr>
              <a:t>…</a:t>
            </a:r>
            <a:r>
              <a:rPr kumimoji="1" lang="zh-CN" altLang="en-US" sz="1400" dirty="0">
                <a:latin typeface="Microsoft YaHei Light" panose="020B0503020204020204" pitchFamily="34" charset="-122"/>
                <a:ea typeface="Microsoft YaHei Light" panose="020B0503020204020204" pitchFamily="34" charset="-122"/>
              </a:rPr>
              <a:t>）</a:t>
            </a:r>
          </a:p>
        </p:txBody>
      </p:sp>
      <p:sp>
        <p:nvSpPr>
          <p:cNvPr id="17" name="矩形 16"/>
          <p:cNvSpPr/>
          <p:nvPr/>
        </p:nvSpPr>
        <p:spPr>
          <a:xfrm>
            <a:off x="575331" y="1852032"/>
            <a:ext cx="10897338" cy="1670939"/>
          </a:xfrm>
          <a:prstGeom prst="rect">
            <a:avLst/>
          </a:prstGeom>
          <a:noFill/>
          <a:ln>
            <a:prstDash val="dash"/>
          </a:ln>
        </p:spPr>
        <p:style>
          <a:lnRef idx="1">
            <a:schemeClr val="accent3"/>
          </a:lnRef>
          <a:fillRef idx="2">
            <a:schemeClr val="accent3"/>
          </a:fillRef>
          <a:effectRef idx="1">
            <a:schemeClr val="accent3"/>
          </a:effectRef>
          <a:fontRef idx="minor">
            <a:schemeClr val="dk1"/>
          </a:fontRef>
        </p:style>
        <p:txBody>
          <a:bodyPr rtlCol="0" anchor="t"/>
          <a:lstStyle/>
          <a:p>
            <a:r>
              <a:rPr kumimoji="1" lang="zh-CN" altLang="en-US" sz="1400" dirty="0">
                <a:latin typeface="Microsoft YaHei Light" panose="020B0503020204020204" pitchFamily="34" charset="-122"/>
                <a:ea typeface="Microsoft YaHei Light" panose="020B0503020204020204" pitchFamily="34" charset="-122"/>
              </a:rPr>
              <a:t>工业物联网平台</a:t>
            </a:r>
          </a:p>
        </p:txBody>
      </p:sp>
      <p:sp>
        <p:nvSpPr>
          <p:cNvPr id="23" name="矩形 22"/>
          <p:cNvSpPr/>
          <p:nvPr/>
        </p:nvSpPr>
        <p:spPr>
          <a:xfrm>
            <a:off x="719331" y="2243826"/>
            <a:ext cx="2119740" cy="61536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变量映射</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rPr>
              <a:t>（工业参数转逻辑变量）</a:t>
            </a:r>
          </a:p>
        </p:txBody>
      </p:sp>
      <p:sp>
        <p:nvSpPr>
          <p:cNvPr id="24" name="矩形 23"/>
          <p:cNvSpPr/>
          <p:nvPr/>
        </p:nvSpPr>
        <p:spPr>
          <a:xfrm>
            <a:off x="2979319" y="2247151"/>
            <a:ext cx="2018638" cy="61204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数据过滤</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rPr>
              <a:t>（有效识别价值数据）</a:t>
            </a:r>
          </a:p>
        </p:txBody>
      </p:sp>
      <p:sp>
        <p:nvSpPr>
          <p:cNvPr id="35" name="五角星 34"/>
          <p:cNvSpPr>
            <a:spLocks noChangeAspect="1"/>
          </p:cNvSpPr>
          <p:nvPr/>
        </p:nvSpPr>
        <p:spPr>
          <a:xfrm>
            <a:off x="575331" y="6172290"/>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6" name="矩形 35"/>
          <p:cNvSpPr/>
          <p:nvPr/>
        </p:nvSpPr>
        <p:spPr>
          <a:xfrm>
            <a:off x="861710" y="6124354"/>
            <a:ext cx="1684720" cy="3838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rgbClr val="FF0000"/>
                </a:solidFill>
                <a:latin typeface="Microsoft YaHei Light" panose="020B0503020204020204" pitchFamily="34" charset="-122"/>
                <a:ea typeface="Microsoft YaHei Light" panose="020B0503020204020204" pitchFamily="34" charset="-122"/>
              </a:rPr>
              <a:t>本实训课程涉及</a:t>
            </a:r>
          </a:p>
        </p:txBody>
      </p:sp>
      <p:sp>
        <p:nvSpPr>
          <p:cNvPr id="40" name="五角星 39"/>
          <p:cNvSpPr>
            <a:spLocks noChangeAspect="1"/>
          </p:cNvSpPr>
          <p:nvPr/>
        </p:nvSpPr>
        <p:spPr>
          <a:xfrm>
            <a:off x="2668069" y="2571195"/>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41" name="矩形 40"/>
          <p:cNvSpPr/>
          <p:nvPr/>
        </p:nvSpPr>
        <p:spPr>
          <a:xfrm>
            <a:off x="5138204" y="2237768"/>
            <a:ext cx="2278179" cy="61204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协议转换</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rPr>
              <a:t>（第三方协议转标准协议）</a:t>
            </a:r>
          </a:p>
        </p:txBody>
      </p:sp>
      <p:sp>
        <p:nvSpPr>
          <p:cNvPr id="42" name="矩形 41"/>
          <p:cNvSpPr/>
          <p:nvPr/>
        </p:nvSpPr>
        <p:spPr>
          <a:xfrm>
            <a:off x="7524860" y="2229784"/>
            <a:ext cx="1937949" cy="61204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设备组合</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rPr>
              <a:t>（设备抽象为对象）</a:t>
            </a:r>
          </a:p>
        </p:txBody>
      </p:sp>
      <p:sp>
        <p:nvSpPr>
          <p:cNvPr id="43" name="矩形 42"/>
          <p:cNvSpPr/>
          <p:nvPr/>
        </p:nvSpPr>
        <p:spPr>
          <a:xfrm>
            <a:off x="719331" y="3008776"/>
            <a:ext cx="1061228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工业数据采集（边缘网关）</a:t>
            </a:r>
          </a:p>
        </p:txBody>
      </p:sp>
      <p:sp>
        <p:nvSpPr>
          <p:cNvPr id="44" name="矩形 43"/>
          <p:cNvSpPr/>
          <p:nvPr/>
        </p:nvSpPr>
        <p:spPr>
          <a:xfrm>
            <a:off x="4325656" y="3621953"/>
            <a:ext cx="3540688" cy="80205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工业互联网络</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sym typeface="Wingdings" panose="05000000000000000000" pitchFamily="2" charset="2"/>
              </a:rPr>
              <a:t>（</a:t>
            </a:r>
            <a:r>
              <a:rPr kumimoji="1" lang="en-US" altLang="zh-CN" sz="1400" dirty="0">
                <a:latin typeface="Microsoft YaHei Light" panose="020B0503020204020204" pitchFamily="34" charset="-122"/>
                <a:ea typeface="Microsoft YaHei Light" panose="020B0503020204020204" pitchFamily="34" charset="-122"/>
                <a:sym typeface="Wingdings" panose="05000000000000000000" pitchFamily="2" charset="2"/>
              </a:rPr>
              <a:t>5G</a:t>
            </a:r>
            <a:r>
              <a:rPr kumimoji="1" lang="zh-CN" altLang="en-US" sz="1400" dirty="0">
                <a:latin typeface="Microsoft YaHei Light" panose="020B0503020204020204" pitchFamily="34" charset="-122"/>
                <a:ea typeface="Microsoft YaHei Light" panose="020B0503020204020204" pitchFamily="34" charset="-122"/>
                <a:sym typeface="Wingdings" panose="05000000000000000000" pitchFamily="2" charset="2"/>
              </a:rPr>
              <a:t>、</a:t>
            </a:r>
            <a:r>
              <a:rPr kumimoji="1" lang="en-US" altLang="zh-CN" sz="1400" dirty="0">
                <a:latin typeface="Microsoft YaHei Light" panose="020B0503020204020204" pitchFamily="34" charset="-122"/>
                <a:ea typeface="Microsoft YaHei Light" panose="020B0503020204020204" pitchFamily="34" charset="-122"/>
                <a:sym typeface="Wingdings" panose="05000000000000000000" pitchFamily="2" charset="2"/>
              </a:rPr>
              <a:t>NB-IOT</a:t>
            </a:r>
            <a:r>
              <a:rPr kumimoji="1" lang="zh-CN" altLang="en-US" sz="1400" dirty="0">
                <a:latin typeface="Microsoft YaHei Light" panose="020B0503020204020204" pitchFamily="34" charset="-122"/>
                <a:ea typeface="Microsoft YaHei Light" panose="020B0503020204020204" pitchFamily="34" charset="-122"/>
                <a:sym typeface="Wingdings" panose="05000000000000000000" pitchFamily="2" charset="2"/>
              </a:rPr>
              <a:t>、</a:t>
            </a:r>
            <a:r>
              <a:rPr kumimoji="1" lang="en-GB" altLang="zh-CN" sz="1400" dirty="0">
                <a:latin typeface="Microsoft YaHei Light" panose="020B0503020204020204" pitchFamily="34" charset="-122"/>
                <a:ea typeface="Microsoft YaHei Light" panose="020B0503020204020204" pitchFamily="34" charset="-122"/>
              </a:rPr>
              <a:t>GSM</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FDD-LTE</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TDD-LTE</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err="1">
                <a:latin typeface="Microsoft YaHei Light" panose="020B0503020204020204" pitchFamily="34" charset="-122"/>
                <a:ea typeface="Microsoft YaHei Light" panose="020B0503020204020204" pitchFamily="34" charset="-122"/>
              </a:rPr>
              <a:t>WiFi</a:t>
            </a:r>
            <a:r>
              <a:rPr kumimoji="1" lang="zh-CN" altLang="en-GB" sz="1400" dirty="0">
                <a:latin typeface="Microsoft YaHei Light" panose="020B0503020204020204" pitchFamily="34" charset="-122"/>
                <a:ea typeface="Microsoft YaHei Light" panose="020B0503020204020204" pitchFamily="34" charset="-122"/>
              </a:rPr>
              <a:t>、</a:t>
            </a:r>
            <a:r>
              <a:rPr kumimoji="1" lang="zh-CN" altLang="en-US" sz="1400" dirty="0">
                <a:latin typeface="Microsoft YaHei Light" panose="020B0503020204020204" pitchFamily="34" charset="-122"/>
                <a:ea typeface="Microsoft YaHei Light" panose="020B0503020204020204" pitchFamily="34" charset="-122"/>
              </a:rPr>
              <a:t>以太网、</a:t>
            </a:r>
            <a:r>
              <a:rPr kumimoji="1" lang="en-US" altLang="zh-CN" sz="1400" dirty="0">
                <a:latin typeface="Microsoft YaHei Light" panose="020B0503020204020204" pitchFamily="34" charset="-122"/>
                <a:ea typeface="Microsoft YaHei Light" panose="020B0503020204020204" pitchFamily="34" charset="-122"/>
              </a:rPr>
              <a:t>......</a:t>
            </a:r>
            <a:r>
              <a:rPr kumimoji="1" lang="zh-CN" altLang="en-US" sz="1400" dirty="0">
                <a:latin typeface="Microsoft YaHei Light" panose="020B0503020204020204" pitchFamily="34" charset="-122"/>
                <a:ea typeface="Microsoft YaHei Light" panose="020B0503020204020204" pitchFamily="34" charset="-122"/>
              </a:rPr>
              <a:t>）</a:t>
            </a:r>
          </a:p>
        </p:txBody>
      </p:sp>
      <p:sp>
        <p:nvSpPr>
          <p:cNvPr id="45" name="矩形 44"/>
          <p:cNvSpPr/>
          <p:nvPr/>
        </p:nvSpPr>
        <p:spPr>
          <a:xfrm>
            <a:off x="9603862" y="2222504"/>
            <a:ext cx="1727754" cy="61204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边缘计算</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rPr>
              <a:t>（超越原始数据）</a:t>
            </a:r>
          </a:p>
        </p:txBody>
      </p:sp>
      <p:sp>
        <p:nvSpPr>
          <p:cNvPr id="46" name="矩形 45"/>
          <p:cNvSpPr/>
          <p:nvPr/>
        </p:nvSpPr>
        <p:spPr>
          <a:xfrm>
            <a:off x="575331" y="1135778"/>
            <a:ext cx="2052000" cy="615369"/>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zh-CN" altLang="en-US" dirty="0">
                <a:latin typeface="Microsoft YaHei Light" panose="020B0503020204020204" pitchFamily="34" charset="-122"/>
                <a:ea typeface="Microsoft YaHei Light" panose="020B0503020204020204" pitchFamily="34" charset="-122"/>
              </a:rPr>
              <a:t>生产状态跟踪</a:t>
            </a:r>
          </a:p>
        </p:txBody>
      </p:sp>
      <p:sp>
        <p:nvSpPr>
          <p:cNvPr id="48" name="矩形 47"/>
          <p:cNvSpPr/>
          <p:nvPr/>
        </p:nvSpPr>
        <p:spPr>
          <a:xfrm>
            <a:off x="2786666" y="1135778"/>
            <a:ext cx="2052000" cy="615369"/>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zh-CN" altLang="en-US" dirty="0">
                <a:latin typeface="Microsoft YaHei Light" panose="020B0503020204020204" pitchFamily="34" charset="-122"/>
                <a:ea typeface="Microsoft YaHei Light" panose="020B0503020204020204" pitchFamily="34" charset="-122"/>
              </a:rPr>
              <a:t>设备故障告警</a:t>
            </a:r>
          </a:p>
        </p:txBody>
      </p:sp>
      <p:sp>
        <p:nvSpPr>
          <p:cNvPr id="49" name="矩形 48"/>
          <p:cNvSpPr/>
          <p:nvPr/>
        </p:nvSpPr>
        <p:spPr>
          <a:xfrm>
            <a:off x="4998001" y="1135778"/>
            <a:ext cx="2052000" cy="615369"/>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zh-CN" altLang="en-US" dirty="0">
                <a:latin typeface="Microsoft YaHei Light" panose="020B0503020204020204" pitchFamily="34" charset="-122"/>
                <a:ea typeface="Microsoft YaHei Light" panose="020B0503020204020204" pitchFamily="34" charset="-122"/>
              </a:rPr>
              <a:t>实时效率能耗</a:t>
            </a:r>
          </a:p>
        </p:txBody>
      </p:sp>
      <p:sp>
        <p:nvSpPr>
          <p:cNvPr id="50" name="矩形 49"/>
          <p:cNvSpPr/>
          <p:nvPr/>
        </p:nvSpPr>
        <p:spPr>
          <a:xfrm>
            <a:off x="9420669" y="1135778"/>
            <a:ext cx="2052000" cy="615369"/>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zh-CN" altLang="en-US" dirty="0">
                <a:latin typeface="Microsoft YaHei Light" panose="020B0503020204020204" pitchFamily="34" charset="-122"/>
                <a:ea typeface="Microsoft YaHei Light" panose="020B0503020204020204" pitchFamily="34" charset="-122"/>
              </a:rPr>
              <a:t>车间电子看板</a:t>
            </a:r>
          </a:p>
        </p:txBody>
      </p:sp>
      <p:sp>
        <p:nvSpPr>
          <p:cNvPr id="51" name="矩形 50"/>
          <p:cNvSpPr/>
          <p:nvPr/>
        </p:nvSpPr>
        <p:spPr>
          <a:xfrm>
            <a:off x="7209336" y="1135778"/>
            <a:ext cx="2052000" cy="615369"/>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zh-CN" altLang="en-US" dirty="0">
                <a:latin typeface="Microsoft YaHei Light" panose="020B0503020204020204" pitchFamily="34" charset="-122"/>
                <a:ea typeface="Microsoft YaHei Light" panose="020B0503020204020204" pitchFamily="34" charset="-122"/>
              </a:rPr>
              <a:t>物流远程监控</a:t>
            </a:r>
          </a:p>
        </p:txBody>
      </p:sp>
      <p:sp>
        <p:nvSpPr>
          <p:cNvPr id="52" name="矩形 51"/>
          <p:cNvSpPr/>
          <p:nvPr/>
        </p:nvSpPr>
        <p:spPr>
          <a:xfrm>
            <a:off x="7976401" y="3621014"/>
            <a:ext cx="3496268" cy="80205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工业标准</a:t>
            </a:r>
            <a:r>
              <a:rPr kumimoji="1" lang="en-US" altLang="zh-CN" sz="1400" dirty="0">
                <a:latin typeface="Microsoft YaHei Light" panose="020B0503020204020204" pitchFamily="34" charset="-122"/>
                <a:ea typeface="Microsoft YaHei Light" panose="020B0503020204020204" pitchFamily="34" charset="-122"/>
              </a:rPr>
              <a:t>I/O</a:t>
            </a:r>
            <a:r>
              <a:rPr kumimoji="1" lang="zh-CN" altLang="en-US" sz="1400" dirty="0">
                <a:latin typeface="Microsoft YaHei Light" panose="020B0503020204020204" pitchFamily="34" charset="-122"/>
                <a:ea typeface="Microsoft YaHei Light" panose="020B0503020204020204" pitchFamily="34" charset="-122"/>
              </a:rPr>
              <a:t>数据交互</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sym typeface="Wingdings" panose="05000000000000000000" pitchFamily="2" charset="2"/>
              </a:rPr>
              <a:t>（</a:t>
            </a:r>
            <a:r>
              <a:rPr kumimoji="1" lang="en-GB" altLang="zh-CN" sz="1400" dirty="0">
                <a:latin typeface="Microsoft YaHei Light" panose="020B0503020204020204" pitchFamily="34" charset="-122"/>
                <a:ea typeface="Microsoft YaHei Light" panose="020B0503020204020204" pitchFamily="34" charset="-122"/>
              </a:rPr>
              <a:t>RS-485</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RS-232</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CAN</a:t>
            </a:r>
            <a:r>
              <a:rPr kumimoji="1" lang="zh-CN" altLang="en-US" sz="1400" dirty="0">
                <a:latin typeface="Microsoft YaHei Light" panose="020B0503020204020204" pitchFamily="34" charset="-122"/>
                <a:ea typeface="Microsoft YaHei Light" panose="020B0503020204020204" pitchFamily="34" charset="-122"/>
              </a:rPr>
              <a:t>总线、</a:t>
            </a:r>
            <a:r>
              <a:rPr kumimoji="1" lang="en-GB" altLang="zh-CN" sz="1400" dirty="0">
                <a:latin typeface="Microsoft YaHei Light" panose="020B0503020204020204" pitchFamily="34" charset="-122"/>
                <a:ea typeface="Microsoft YaHei Light" panose="020B0503020204020204" pitchFamily="34" charset="-122"/>
              </a:rPr>
              <a:t>SPI</a:t>
            </a:r>
            <a:r>
              <a:rPr kumimoji="1" lang="zh-CN" altLang="en-GB" sz="1400" dirty="0">
                <a:latin typeface="Microsoft YaHei Light" panose="020B0503020204020204" pitchFamily="34" charset="-122"/>
                <a:ea typeface="Microsoft YaHei Light" panose="020B0503020204020204" pitchFamily="34" charset="-122"/>
              </a:rPr>
              <a:t>、</a:t>
            </a:r>
            <a:r>
              <a:rPr kumimoji="1" lang="en-GB" altLang="zh-CN" sz="1400" dirty="0">
                <a:latin typeface="Microsoft YaHei Light" panose="020B0503020204020204" pitchFamily="34" charset="-122"/>
                <a:ea typeface="Microsoft YaHei Light" panose="020B0503020204020204" pitchFamily="34" charset="-122"/>
              </a:rPr>
              <a:t>IIC</a:t>
            </a:r>
            <a:r>
              <a:rPr kumimoji="1" lang="zh-CN" altLang="en-US" sz="1400" dirty="0">
                <a:latin typeface="Microsoft YaHei Light" panose="020B0503020204020204" pitchFamily="34" charset="-122"/>
                <a:ea typeface="Microsoft YaHei Light" panose="020B0503020204020204" pitchFamily="34" charset="-122"/>
              </a:rPr>
              <a:t>、</a:t>
            </a:r>
            <a:r>
              <a:rPr kumimoji="1" lang="en-US" altLang="zh-CN" sz="1400" dirty="0">
                <a:latin typeface="Microsoft YaHei Light" panose="020B0503020204020204" pitchFamily="34" charset="-122"/>
                <a:ea typeface="Microsoft YaHei Light" panose="020B0503020204020204" pitchFamily="34" charset="-122"/>
              </a:rPr>
              <a:t>……</a:t>
            </a:r>
            <a:r>
              <a:rPr kumimoji="1" lang="zh-CN" altLang="en-US" sz="1400" dirty="0">
                <a:latin typeface="Microsoft YaHei Light" panose="020B0503020204020204" pitchFamily="34" charset="-122"/>
                <a:ea typeface="Microsoft YaHei Light" panose="020B0503020204020204" pitchFamily="34" charset="-122"/>
              </a:rPr>
              <a:t>）</a:t>
            </a:r>
          </a:p>
        </p:txBody>
      </p:sp>
      <p:sp>
        <p:nvSpPr>
          <p:cNvPr id="54" name="矩形 53"/>
          <p:cNvSpPr/>
          <p:nvPr/>
        </p:nvSpPr>
        <p:spPr>
          <a:xfrm>
            <a:off x="575331" y="4513847"/>
            <a:ext cx="1172446"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en-US" altLang="zh-CN" sz="1400" dirty="0">
                <a:latin typeface="Microsoft YaHei Light" panose="020B0503020204020204" pitchFamily="34" charset="-122"/>
                <a:ea typeface="Microsoft YaHei Light" panose="020B0503020204020204" pitchFamily="34" charset="-122"/>
              </a:rPr>
              <a:t>CNC</a:t>
            </a:r>
            <a:r>
              <a:rPr kumimoji="1" lang="zh-CN" altLang="en-US" sz="1400" dirty="0">
                <a:latin typeface="Microsoft YaHei Light" panose="020B0503020204020204" pitchFamily="34" charset="-122"/>
                <a:ea typeface="Microsoft YaHei Light" panose="020B0503020204020204" pitchFamily="34" charset="-122"/>
              </a:rPr>
              <a:t>机床</a:t>
            </a:r>
          </a:p>
        </p:txBody>
      </p:sp>
      <p:sp>
        <p:nvSpPr>
          <p:cNvPr id="55" name="矩形 54"/>
          <p:cNvSpPr/>
          <p:nvPr/>
        </p:nvSpPr>
        <p:spPr>
          <a:xfrm>
            <a:off x="1843380" y="4513847"/>
            <a:ext cx="1172446"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en-US" altLang="zh-CN" sz="1400" dirty="0">
                <a:latin typeface="Microsoft YaHei Light" panose="020B0503020204020204" pitchFamily="34" charset="-122"/>
                <a:ea typeface="Microsoft YaHei Light" panose="020B0503020204020204" pitchFamily="34" charset="-122"/>
              </a:rPr>
              <a:t>PLC/PAC</a:t>
            </a:r>
            <a:endParaRPr kumimoji="1" lang="zh-CN" altLang="en-US" sz="1400" dirty="0">
              <a:latin typeface="Microsoft YaHei Light" panose="020B0503020204020204" pitchFamily="34" charset="-122"/>
              <a:ea typeface="Microsoft YaHei Light" panose="020B0503020204020204" pitchFamily="34" charset="-122"/>
            </a:endParaRPr>
          </a:p>
        </p:txBody>
      </p:sp>
      <p:sp>
        <p:nvSpPr>
          <p:cNvPr id="56" name="矩形 55"/>
          <p:cNvSpPr/>
          <p:nvPr/>
        </p:nvSpPr>
        <p:spPr>
          <a:xfrm>
            <a:off x="3111429" y="4513847"/>
            <a:ext cx="1172446"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量具量仪</a:t>
            </a:r>
          </a:p>
        </p:txBody>
      </p:sp>
      <p:sp>
        <p:nvSpPr>
          <p:cNvPr id="57" name="矩形 56"/>
          <p:cNvSpPr/>
          <p:nvPr/>
        </p:nvSpPr>
        <p:spPr>
          <a:xfrm>
            <a:off x="4379478" y="4513847"/>
            <a:ext cx="1172446"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能源仪表</a:t>
            </a:r>
          </a:p>
        </p:txBody>
      </p:sp>
      <p:sp>
        <p:nvSpPr>
          <p:cNvPr id="58" name="矩形 57"/>
          <p:cNvSpPr/>
          <p:nvPr/>
        </p:nvSpPr>
        <p:spPr>
          <a:xfrm>
            <a:off x="5647527" y="4513847"/>
            <a:ext cx="1172446"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外置传感器</a:t>
            </a:r>
          </a:p>
        </p:txBody>
      </p:sp>
      <p:sp>
        <p:nvSpPr>
          <p:cNvPr id="59" name="矩形 58"/>
          <p:cNvSpPr/>
          <p:nvPr/>
        </p:nvSpPr>
        <p:spPr>
          <a:xfrm>
            <a:off x="6915576" y="4513847"/>
            <a:ext cx="927707"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en-US" altLang="zh-CN" sz="1400" dirty="0">
                <a:latin typeface="Microsoft YaHei Light" panose="020B0503020204020204" pitchFamily="34" charset="-122"/>
                <a:ea typeface="Microsoft YaHei Light" panose="020B0503020204020204" pitchFamily="34" charset="-122"/>
              </a:rPr>
              <a:t>RFID</a:t>
            </a:r>
            <a:endParaRPr kumimoji="1" lang="zh-CN" altLang="en-US" sz="1400" dirty="0">
              <a:latin typeface="Microsoft YaHei Light" panose="020B0503020204020204" pitchFamily="34" charset="-122"/>
              <a:ea typeface="Microsoft YaHei Light" panose="020B0503020204020204" pitchFamily="34" charset="-122"/>
            </a:endParaRPr>
          </a:p>
        </p:txBody>
      </p:sp>
      <p:sp>
        <p:nvSpPr>
          <p:cNvPr id="60" name="矩形 59"/>
          <p:cNvSpPr/>
          <p:nvPr/>
        </p:nvSpPr>
        <p:spPr>
          <a:xfrm>
            <a:off x="7938886" y="4513847"/>
            <a:ext cx="927707"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物流车辆</a:t>
            </a:r>
          </a:p>
        </p:txBody>
      </p:sp>
      <p:sp>
        <p:nvSpPr>
          <p:cNvPr id="61" name="矩形 60"/>
          <p:cNvSpPr/>
          <p:nvPr/>
        </p:nvSpPr>
        <p:spPr>
          <a:xfrm>
            <a:off x="8962196" y="4513847"/>
            <a:ext cx="927707"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工程机械</a:t>
            </a:r>
          </a:p>
        </p:txBody>
      </p:sp>
      <p:sp>
        <p:nvSpPr>
          <p:cNvPr id="62" name="矩形 61"/>
          <p:cNvSpPr/>
          <p:nvPr/>
        </p:nvSpPr>
        <p:spPr>
          <a:xfrm>
            <a:off x="9985506" y="4513847"/>
            <a:ext cx="927707"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工艺设备</a:t>
            </a:r>
          </a:p>
        </p:txBody>
      </p:sp>
      <p:sp>
        <p:nvSpPr>
          <p:cNvPr id="63" name="矩形 62"/>
          <p:cNvSpPr/>
          <p:nvPr/>
        </p:nvSpPr>
        <p:spPr>
          <a:xfrm>
            <a:off x="11008816" y="4513847"/>
            <a:ext cx="463854" cy="391126"/>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en-US" altLang="zh-CN" sz="1400" dirty="0">
                <a:latin typeface="Microsoft YaHei Light" panose="020B0503020204020204" pitchFamily="34" charset="-122"/>
                <a:ea typeface="Microsoft YaHei Light" panose="020B0503020204020204" pitchFamily="34" charset="-122"/>
              </a:rPr>
              <a:t>……</a:t>
            </a:r>
            <a:endParaRPr kumimoji="1" lang="zh-CN" altLang="en-US" sz="1400" dirty="0">
              <a:latin typeface="Microsoft YaHei Light" panose="020B0503020204020204" pitchFamily="34" charset="-122"/>
              <a:ea typeface="Microsoft YaHei Light" panose="020B0503020204020204" pitchFamily="34" charset="-122"/>
            </a:endParaRPr>
          </a:p>
        </p:txBody>
      </p:sp>
      <p:sp>
        <p:nvSpPr>
          <p:cNvPr id="64" name="五角星 63"/>
          <p:cNvSpPr>
            <a:spLocks noChangeAspect="1"/>
          </p:cNvSpPr>
          <p:nvPr/>
        </p:nvSpPr>
        <p:spPr>
          <a:xfrm>
            <a:off x="4818434" y="2550738"/>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65" name="五角星 64"/>
          <p:cNvSpPr>
            <a:spLocks noChangeAspect="1"/>
          </p:cNvSpPr>
          <p:nvPr/>
        </p:nvSpPr>
        <p:spPr>
          <a:xfrm>
            <a:off x="7235429" y="2586370"/>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66" name="五角星 65"/>
          <p:cNvSpPr>
            <a:spLocks noChangeAspect="1"/>
          </p:cNvSpPr>
          <p:nvPr/>
        </p:nvSpPr>
        <p:spPr>
          <a:xfrm>
            <a:off x="9560830" y="2553828"/>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67" name="五角星 66"/>
          <p:cNvSpPr>
            <a:spLocks noChangeAspect="1"/>
          </p:cNvSpPr>
          <p:nvPr/>
        </p:nvSpPr>
        <p:spPr>
          <a:xfrm>
            <a:off x="2373618" y="1442136"/>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68" name="五角星 67"/>
          <p:cNvSpPr>
            <a:spLocks noChangeAspect="1"/>
          </p:cNvSpPr>
          <p:nvPr/>
        </p:nvSpPr>
        <p:spPr>
          <a:xfrm>
            <a:off x="11240743" y="1431644"/>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69" name="五角星 68"/>
          <p:cNvSpPr>
            <a:spLocks noChangeAspect="1"/>
          </p:cNvSpPr>
          <p:nvPr/>
        </p:nvSpPr>
        <p:spPr>
          <a:xfrm>
            <a:off x="7050001" y="3145031"/>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dirty="0"/>
              <a:t>工业互联网案例分析 </a:t>
            </a:r>
            <a:r>
              <a:rPr kumimoji="1" lang="en-US" altLang="zh-CN" dirty="0"/>
              <a:t>—</a:t>
            </a:r>
            <a:r>
              <a:rPr kumimoji="1" lang="zh-CN" altLang="en-US" dirty="0"/>
              <a:t> 质量</a:t>
            </a:r>
            <a:r>
              <a:rPr kumimoji="1" lang="en-US" altLang="zh-CN" dirty="0"/>
              <a:t>/</a:t>
            </a:r>
            <a:r>
              <a:rPr kumimoji="1" lang="zh-CN" altLang="en-US" dirty="0"/>
              <a:t>能耗过程分析优化</a:t>
            </a:r>
            <a:endParaRPr lang="zh-CN" altLang="en-US" dirty="0"/>
          </a:p>
        </p:txBody>
      </p:sp>
      <p:sp>
        <p:nvSpPr>
          <p:cNvPr id="7" name="内容占位符 2"/>
          <p:cNvSpPr txBox="1"/>
          <p:nvPr/>
        </p:nvSpPr>
        <p:spPr>
          <a:xfrm>
            <a:off x="702410" y="5135313"/>
            <a:ext cx="10936967" cy="939926"/>
          </a:xfrm>
          <a:prstGeom prst="rect">
            <a:avLst/>
          </a:prstGeom>
          <a:extLst>
            <a:ext uri="{909E8E84-426E-40DD-AFC4-6F175D3DCCD1}">
              <a14:hiddenFill xmlns:a14="http://schemas.microsoft.com/office/drawing/2010/main">
                <a:solidFill>
                  <a:srgbClr val="FFFFFF"/>
                </a:solidFill>
              </a14:hiddenFill>
            </a:ext>
          </a:extLst>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600" dirty="0">
                <a:latin typeface="Microsoft YaHei Light" panose="020B0503020204020204" pitchFamily="34" charset="-122"/>
                <a:ea typeface="Microsoft YaHei Light" panose="020B0503020204020204" pitchFamily="34" charset="-122"/>
              </a:rPr>
              <a:t>多维度数据解读，各角色自助分析。构建故障树图谱，提供丰富的历史数据时序统计能力（最小，最大，方差等），不断优化及设定合理的理想数值范围；实时对比根因参数的实测数据与理想数值范围，获得质量问题的可能原因。</a:t>
            </a:r>
            <a:endParaRPr kumimoji="1" lang="zh-CN" altLang="en-US" sz="1600" dirty="0">
              <a:solidFill>
                <a:srgbClr val="FF0000"/>
              </a:solidFill>
              <a:latin typeface="Microsoft YaHei Light" panose="020B0503020204020204" pitchFamily="34" charset="-122"/>
              <a:ea typeface="Microsoft YaHei Light" panose="020B0503020204020204" pitchFamily="34" charset="-122"/>
            </a:endParaRPr>
          </a:p>
        </p:txBody>
      </p:sp>
      <p:sp>
        <p:nvSpPr>
          <p:cNvPr id="35" name="五角星 34"/>
          <p:cNvSpPr>
            <a:spLocks noChangeAspect="1"/>
          </p:cNvSpPr>
          <p:nvPr/>
        </p:nvSpPr>
        <p:spPr>
          <a:xfrm>
            <a:off x="575331" y="6172290"/>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6" name="矩形 35"/>
          <p:cNvSpPr/>
          <p:nvPr/>
        </p:nvSpPr>
        <p:spPr>
          <a:xfrm>
            <a:off x="861710" y="6124354"/>
            <a:ext cx="1684720" cy="3838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1400" dirty="0">
                <a:solidFill>
                  <a:srgbClr val="FF0000"/>
                </a:solidFill>
                <a:latin typeface="Microsoft YaHei Light" panose="020B0503020204020204" pitchFamily="34" charset="-122"/>
                <a:ea typeface="Microsoft YaHei Light" panose="020B0503020204020204" pitchFamily="34" charset="-122"/>
              </a:rPr>
              <a:t>本实训课程涉及</a:t>
            </a:r>
          </a:p>
        </p:txBody>
      </p:sp>
      <p:pic>
        <p:nvPicPr>
          <p:cNvPr id="38" name="Picture 2" descr="图片"/>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54800" y="1657606"/>
            <a:ext cx="3683825" cy="260864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9" name="矩形 38"/>
          <p:cNvSpPr/>
          <p:nvPr/>
        </p:nvSpPr>
        <p:spPr>
          <a:xfrm>
            <a:off x="645224" y="1923824"/>
            <a:ext cx="139192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工业现场设备</a:t>
            </a:r>
          </a:p>
        </p:txBody>
      </p:sp>
      <p:sp>
        <p:nvSpPr>
          <p:cNvPr id="47" name="矩形 46"/>
          <p:cNvSpPr/>
          <p:nvPr/>
        </p:nvSpPr>
        <p:spPr>
          <a:xfrm>
            <a:off x="622074" y="2977386"/>
            <a:ext cx="1391924" cy="633931"/>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工业数据采集</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rPr>
              <a:t>（边缘网关）</a:t>
            </a:r>
          </a:p>
        </p:txBody>
      </p:sp>
      <p:sp>
        <p:nvSpPr>
          <p:cNvPr id="70" name="直接访问存储器 69"/>
          <p:cNvSpPr/>
          <p:nvPr/>
        </p:nvSpPr>
        <p:spPr>
          <a:xfrm>
            <a:off x="3146092" y="3067994"/>
            <a:ext cx="1489693" cy="406417"/>
          </a:xfrm>
          <a:prstGeom prst="flowChartMagneticDrum">
            <a:avLst/>
          </a:prstGeom>
        </p:spPr>
        <p:style>
          <a:lnRef idx="1">
            <a:schemeClr val="accent3"/>
          </a:lnRef>
          <a:fillRef idx="2">
            <a:schemeClr val="accent3"/>
          </a:fillRef>
          <a:effectRef idx="1">
            <a:schemeClr val="accent3"/>
          </a:effectRef>
          <a:fontRef idx="minor">
            <a:schemeClr val="dk1"/>
          </a:fontRef>
        </p:style>
        <p:txBody>
          <a:bodyPr lIns="0" tIns="0" rIns="0" bIns="0" rtlCol="0" anchor="ctr"/>
          <a:lstStyle/>
          <a:p>
            <a:pPr algn="ctr"/>
            <a:r>
              <a:rPr kumimoji="1" lang="zh-CN" altLang="en-US" sz="1400" dirty="0">
                <a:solidFill>
                  <a:schemeClr val="dk1"/>
                </a:solidFill>
                <a:latin typeface="Microsoft YaHei Light" panose="020B0503020204020204" pitchFamily="34" charset="-122"/>
                <a:ea typeface="Microsoft YaHei Light" panose="020B0503020204020204" pitchFamily="34" charset="-122"/>
              </a:rPr>
              <a:t>数据通道</a:t>
            </a:r>
          </a:p>
        </p:txBody>
      </p:sp>
      <p:sp>
        <p:nvSpPr>
          <p:cNvPr id="71" name="下箭头 70"/>
          <p:cNvSpPr/>
          <p:nvPr/>
        </p:nvSpPr>
        <p:spPr>
          <a:xfrm>
            <a:off x="1203769" y="2337008"/>
            <a:ext cx="180000" cy="61200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72" name="右箭头 71"/>
          <p:cNvSpPr/>
          <p:nvPr/>
        </p:nvSpPr>
        <p:spPr>
          <a:xfrm>
            <a:off x="2046751" y="3181202"/>
            <a:ext cx="1080000" cy="180000"/>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73" name="文本框 72"/>
          <p:cNvSpPr txBox="1"/>
          <p:nvPr/>
        </p:nvSpPr>
        <p:spPr>
          <a:xfrm>
            <a:off x="1366229" y="2347703"/>
            <a:ext cx="858586" cy="461665"/>
          </a:xfrm>
          <a:prstGeom prst="rect">
            <a:avLst/>
          </a:prstGeom>
          <a:noFill/>
        </p:spPr>
        <p:txBody>
          <a:bodyPr wrap="square" rtlCol="0">
            <a:spAutoFit/>
          </a:bodyPr>
          <a:lstStyle/>
          <a:p>
            <a:r>
              <a:rPr kumimoji="1" lang="zh-CN" altLang="en-US" sz="1200" dirty="0">
                <a:latin typeface="Microsoft YaHei Light" panose="020B0503020204020204" pitchFamily="34" charset="-122"/>
                <a:ea typeface="Microsoft YaHei Light" panose="020B0503020204020204" pitchFamily="34" charset="-122"/>
              </a:rPr>
              <a:t>工业现场总线</a:t>
            </a:r>
            <a:r>
              <a:rPr kumimoji="1" lang="en-US" altLang="zh-CN" sz="1200" dirty="0">
                <a:latin typeface="Microsoft YaHei Light" panose="020B0503020204020204" pitchFamily="34" charset="-122"/>
                <a:ea typeface="Microsoft YaHei Light" panose="020B0503020204020204" pitchFamily="34" charset="-122"/>
              </a:rPr>
              <a:t>/</a:t>
            </a:r>
            <a:r>
              <a:rPr kumimoji="1" lang="zh-CN" altLang="en-US" sz="1200" dirty="0">
                <a:latin typeface="Microsoft YaHei Light" panose="020B0503020204020204" pitchFamily="34" charset="-122"/>
                <a:ea typeface="Microsoft YaHei Light" panose="020B0503020204020204" pitchFamily="34" charset="-122"/>
              </a:rPr>
              <a:t>协议</a:t>
            </a:r>
          </a:p>
        </p:txBody>
      </p:sp>
      <p:sp>
        <p:nvSpPr>
          <p:cNvPr id="74" name="文本框 73"/>
          <p:cNvSpPr txBox="1"/>
          <p:nvPr/>
        </p:nvSpPr>
        <p:spPr>
          <a:xfrm>
            <a:off x="2303211" y="2985694"/>
            <a:ext cx="616760" cy="276999"/>
          </a:xfrm>
          <a:prstGeom prst="rect">
            <a:avLst/>
          </a:prstGeom>
          <a:noFill/>
        </p:spPr>
        <p:txBody>
          <a:bodyPr wrap="square" rtlCol="0">
            <a:spAutoFit/>
          </a:bodyPr>
          <a:lstStyle/>
          <a:p>
            <a:r>
              <a:rPr kumimoji="1" lang="en-US" altLang="zh-CN" sz="1200" dirty="0">
                <a:latin typeface="Microsoft YaHei Light" panose="020B0503020204020204" pitchFamily="34" charset="-122"/>
                <a:ea typeface="Microsoft YaHei Light" panose="020B0503020204020204" pitchFamily="34" charset="-122"/>
              </a:rPr>
              <a:t>MQTT</a:t>
            </a:r>
            <a:endParaRPr kumimoji="1" lang="zh-CN" altLang="en-US" sz="1200" dirty="0">
              <a:latin typeface="Microsoft YaHei Light" panose="020B0503020204020204" pitchFamily="34" charset="-122"/>
              <a:ea typeface="Microsoft YaHei Light" panose="020B0503020204020204" pitchFamily="34" charset="-122"/>
            </a:endParaRPr>
          </a:p>
        </p:txBody>
      </p:sp>
      <p:sp>
        <p:nvSpPr>
          <p:cNvPr id="75" name="文本框 74"/>
          <p:cNvSpPr txBox="1"/>
          <p:nvPr/>
        </p:nvSpPr>
        <p:spPr>
          <a:xfrm>
            <a:off x="1980775" y="3305827"/>
            <a:ext cx="1157845" cy="276999"/>
          </a:xfrm>
          <a:prstGeom prst="rect">
            <a:avLst/>
          </a:prstGeom>
          <a:noFill/>
        </p:spPr>
        <p:txBody>
          <a:bodyPr wrap="square" rtlCol="0">
            <a:spAutoFit/>
          </a:bodyPr>
          <a:lstStyle/>
          <a:p>
            <a:r>
              <a:rPr kumimoji="1" lang="zh-CN" altLang="en-US" sz="1200" dirty="0">
                <a:latin typeface="Microsoft YaHei Light" panose="020B0503020204020204" pitchFamily="34" charset="-122"/>
                <a:ea typeface="Microsoft YaHei Light" panose="020B0503020204020204" pitchFamily="34" charset="-122"/>
              </a:rPr>
              <a:t>设备属性</a:t>
            </a:r>
            <a:r>
              <a:rPr kumimoji="1" lang="en-US" altLang="zh-CN" sz="1200" dirty="0">
                <a:latin typeface="Microsoft YaHei Light" panose="020B0503020204020204" pitchFamily="34" charset="-122"/>
                <a:ea typeface="Microsoft YaHei Light" panose="020B0503020204020204" pitchFamily="34" charset="-122"/>
              </a:rPr>
              <a:t>/</a:t>
            </a:r>
            <a:r>
              <a:rPr kumimoji="1" lang="zh-CN" altLang="en-US" sz="1200" dirty="0">
                <a:latin typeface="Microsoft YaHei Light" panose="020B0503020204020204" pitchFamily="34" charset="-122"/>
                <a:ea typeface="Microsoft YaHei Light" panose="020B0503020204020204" pitchFamily="34" charset="-122"/>
              </a:rPr>
              <a:t>消息</a:t>
            </a:r>
          </a:p>
        </p:txBody>
      </p:sp>
      <p:sp>
        <p:nvSpPr>
          <p:cNvPr id="76" name="矩形 75"/>
          <p:cNvSpPr/>
          <p:nvPr/>
        </p:nvSpPr>
        <p:spPr>
          <a:xfrm>
            <a:off x="3512131" y="1798011"/>
            <a:ext cx="139192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生产指标数据</a:t>
            </a:r>
          </a:p>
        </p:txBody>
      </p:sp>
      <p:sp>
        <p:nvSpPr>
          <p:cNvPr id="80" name="下箭头 79"/>
          <p:cNvSpPr/>
          <p:nvPr/>
        </p:nvSpPr>
        <p:spPr>
          <a:xfrm>
            <a:off x="4724833" y="2213177"/>
            <a:ext cx="180000" cy="169200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81" name="下箭头 80"/>
          <p:cNvSpPr/>
          <p:nvPr/>
        </p:nvSpPr>
        <p:spPr>
          <a:xfrm rot="10800000">
            <a:off x="3786513" y="2261135"/>
            <a:ext cx="180000" cy="75600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82" name="矩形 81"/>
          <p:cNvSpPr/>
          <p:nvPr/>
        </p:nvSpPr>
        <p:spPr>
          <a:xfrm>
            <a:off x="3703343" y="3925402"/>
            <a:ext cx="1391924" cy="998453"/>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en-US" altLang="zh-CN" sz="1400" dirty="0">
                <a:latin typeface="Microsoft YaHei Light" panose="020B0503020204020204" pitchFamily="34" charset="-122"/>
                <a:ea typeface="Microsoft YaHei Light" panose="020B0503020204020204" pitchFamily="34" charset="-122"/>
              </a:rPr>
              <a:t>OT</a:t>
            </a:r>
            <a:r>
              <a:rPr kumimoji="1" lang="zh-CN" altLang="en-US" sz="1400" dirty="0">
                <a:latin typeface="Microsoft YaHei Light" panose="020B0503020204020204" pitchFamily="34" charset="-122"/>
                <a:ea typeface="Microsoft YaHei Light" panose="020B0503020204020204" pitchFamily="34" charset="-122"/>
              </a:rPr>
              <a:t>数据仓库</a:t>
            </a:r>
          </a:p>
        </p:txBody>
      </p:sp>
      <p:sp>
        <p:nvSpPr>
          <p:cNvPr id="84" name="右箭头 83"/>
          <p:cNvSpPr/>
          <p:nvPr/>
        </p:nvSpPr>
        <p:spPr>
          <a:xfrm>
            <a:off x="5179078" y="4435045"/>
            <a:ext cx="1332000" cy="180000"/>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85" name="文本框 84"/>
          <p:cNvSpPr txBox="1"/>
          <p:nvPr/>
        </p:nvSpPr>
        <p:spPr>
          <a:xfrm>
            <a:off x="5355355" y="4174656"/>
            <a:ext cx="1138961" cy="276999"/>
          </a:xfrm>
          <a:prstGeom prst="rect">
            <a:avLst/>
          </a:prstGeom>
          <a:noFill/>
        </p:spPr>
        <p:txBody>
          <a:bodyPr wrap="square" rtlCol="0">
            <a:spAutoFit/>
          </a:bodyPr>
          <a:lstStyle/>
          <a:p>
            <a:r>
              <a:rPr kumimoji="1" lang="en-US" altLang="zh-CN" sz="1200" dirty="0">
                <a:latin typeface="Microsoft YaHei Light" panose="020B0503020204020204" pitchFamily="34" charset="-122"/>
                <a:ea typeface="Microsoft YaHei Light" panose="020B0503020204020204" pitchFamily="34" charset="-122"/>
              </a:rPr>
              <a:t>API</a:t>
            </a:r>
            <a:r>
              <a:rPr kumimoji="1" lang="zh-CN" altLang="en-US" sz="1200" dirty="0">
                <a:latin typeface="Microsoft YaHei Light" panose="020B0503020204020204" pitchFamily="34" charset="-122"/>
                <a:ea typeface="Microsoft YaHei Light" panose="020B0503020204020204" pitchFamily="34" charset="-122"/>
              </a:rPr>
              <a:t>数据开放</a:t>
            </a:r>
          </a:p>
        </p:txBody>
      </p:sp>
      <p:sp>
        <p:nvSpPr>
          <p:cNvPr id="86" name="矩形 85"/>
          <p:cNvSpPr/>
          <p:nvPr/>
        </p:nvSpPr>
        <p:spPr>
          <a:xfrm>
            <a:off x="6572330" y="4329482"/>
            <a:ext cx="3677789"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zh-CN" altLang="en-US" sz="1400" dirty="0">
                <a:solidFill>
                  <a:srgbClr val="333333"/>
                </a:solidFill>
                <a:latin typeface="微软雅黑" panose="020B0503020204020204" pitchFamily="34" charset="-122"/>
                <a:ea typeface="微软雅黑" panose="020B0503020204020204" pitchFamily="34" charset="-122"/>
              </a:rPr>
              <a:t>探索性数据分析</a:t>
            </a:r>
            <a:r>
              <a:rPr lang="en-US" altLang="zh-CN" sz="1400" dirty="0">
                <a:solidFill>
                  <a:srgbClr val="333333"/>
                </a:solidFill>
                <a:latin typeface="微软雅黑" panose="020B0503020204020204" pitchFamily="34" charset="-122"/>
                <a:ea typeface="微软雅黑" panose="020B0503020204020204" pitchFamily="34" charset="-122"/>
              </a:rPr>
              <a:t>/</a:t>
            </a:r>
            <a:r>
              <a:rPr lang="zh-CN" altLang="en-US" sz="1400" dirty="0">
                <a:solidFill>
                  <a:srgbClr val="333333"/>
                </a:solidFill>
                <a:latin typeface="微软雅黑" panose="020B0503020204020204" pitchFamily="34" charset="-122"/>
                <a:ea typeface="微软雅黑" panose="020B0503020204020204" pitchFamily="34" charset="-122"/>
              </a:rPr>
              <a:t>机器学习</a:t>
            </a:r>
            <a:r>
              <a:rPr lang="en-US" altLang="zh-CN" sz="1400" dirty="0">
                <a:solidFill>
                  <a:srgbClr val="333333"/>
                </a:solidFill>
                <a:latin typeface="微软雅黑" panose="020B0503020204020204" pitchFamily="34" charset="-122"/>
                <a:ea typeface="微软雅黑" panose="020B0503020204020204" pitchFamily="34" charset="-122"/>
              </a:rPr>
              <a:t>/</a:t>
            </a:r>
            <a:r>
              <a:rPr lang="zh-CN" altLang="en-US" sz="1400" dirty="0">
                <a:solidFill>
                  <a:srgbClr val="333333"/>
                </a:solidFill>
                <a:latin typeface="微软雅黑" panose="020B0503020204020204" pitchFamily="34" charset="-122"/>
                <a:ea typeface="微软雅黑" panose="020B0503020204020204" pitchFamily="34" charset="-122"/>
              </a:rPr>
              <a:t>人工智能</a:t>
            </a:r>
            <a:endParaRPr kumimoji="1" lang="zh-CN" altLang="en-US" sz="1400" dirty="0">
              <a:latin typeface="Microsoft YaHei Light" panose="020B0503020204020204" pitchFamily="34" charset="-122"/>
              <a:ea typeface="Microsoft YaHei Light" panose="020B0503020204020204" pitchFamily="34" charset="-122"/>
            </a:endParaRPr>
          </a:p>
        </p:txBody>
      </p:sp>
      <p:sp>
        <p:nvSpPr>
          <p:cNvPr id="87" name="五角星 86"/>
          <p:cNvSpPr>
            <a:spLocks noChangeAspect="1"/>
          </p:cNvSpPr>
          <p:nvPr/>
        </p:nvSpPr>
        <p:spPr>
          <a:xfrm>
            <a:off x="1413160" y="2758632"/>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88" name="五角星 87"/>
          <p:cNvSpPr>
            <a:spLocks noChangeAspect="1"/>
          </p:cNvSpPr>
          <p:nvPr/>
        </p:nvSpPr>
        <p:spPr>
          <a:xfrm>
            <a:off x="3299242" y="2807926"/>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91" name="矩形 90"/>
          <p:cNvSpPr/>
          <p:nvPr/>
        </p:nvSpPr>
        <p:spPr>
          <a:xfrm>
            <a:off x="471163" y="1527869"/>
            <a:ext cx="4602856" cy="2204662"/>
          </a:xfrm>
          <a:prstGeom prst="rect">
            <a:avLst/>
          </a:prstGeom>
          <a:noFill/>
          <a:ln>
            <a:prstDash val="dash"/>
          </a:ln>
        </p:spPr>
        <p:style>
          <a:lnRef idx="1">
            <a:schemeClr val="accent3"/>
          </a:lnRef>
          <a:fillRef idx="2">
            <a:schemeClr val="accent3"/>
          </a:fillRef>
          <a:effectRef idx="1">
            <a:schemeClr val="accent3"/>
          </a:effectRef>
          <a:fontRef idx="minor">
            <a:schemeClr val="dk1"/>
          </a:fontRef>
        </p:style>
        <p:txBody>
          <a:bodyPr rtlCol="0" anchor="t"/>
          <a:lstStyle/>
          <a:p>
            <a:r>
              <a:rPr kumimoji="1" lang="zh-CN" altLang="en-US" sz="1400" dirty="0">
                <a:latin typeface="Microsoft YaHei Light" panose="020B0503020204020204" pitchFamily="34" charset="-122"/>
                <a:ea typeface="Microsoft YaHei Light" panose="020B0503020204020204" pitchFamily="34" charset="-122"/>
              </a:rPr>
              <a:t>生产数据采集</a:t>
            </a:r>
          </a:p>
        </p:txBody>
      </p:sp>
      <p:sp>
        <p:nvSpPr>
          <p:cNvPr id="93" name="右箭头 92"/>
          <p:cNvSpPr/>
          <p:nvPr/>
        </p:nvSpPr>
        <p:spPr>
          <a:xfrm>
            <a:off x="2036781" y="4109294"/>
            <a:ext cx="1584000" cy="180000"/>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94" name="矩形 93"/>
          <p:cNvSpPr/>
          <p:nvPr/>
        </p:nvSpPr>
        <p:spPr>
          <a:xfrm>
            <a:off x="585559" y="3993266"/>
            <a:ext cx="139192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en-US" altLang="zh-CN" sz="1400" dirty="0">
                <a:latin typeface="Microsoft YaHei Light" panose="020B0503020204020204" pitchFamily="34" charset="-122"/>
                <a:ea typeface="Microsoft YaHei Light" panose="020B0503020204020204" pitchFamily="34" charset="-122"/>
              </a:rPr>
              <a:t>ERP</a:t>
            </a:r>
            <a:r>
              <a:rPr kumimoji="1" lang="zh-CN" altLang="en-US" sz="1400" dirty="0">
                <a:latin typeface="Microsoft YaHei Light" panose="020B0503020204020204" pitchFamily="34" charset="-122"/>
                <a:ea typeface="Microsoft YaHei Light" panose="020B0503020204020204" pitchFamily="34" charset="-122"/>
              </a:rPr>
              <a:t>系统</a:t>
            </a:r>
          </a:p>
        </p:txBody>
      </p:sp>
      <p:sp>
        <p:nvSpPr>
          <p:cNvPr id="95" name="矩形 94"/>
          <p:cNvSpPr/>
          <p:nvPr/>
        </p:nvSpPr>
        <p:spPr>
          <a:xfrm>
            <a:off x="597807" y="4538601"/>
            <a:ext cx="1391924" cy="391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en-US" altLang="zh-CN" sz="1400" dirty="0">
                <a:latin typeface="Microsoft YaHei Light" panose="020B0503020204020204" pitchFamily="34" charset="-122"/>
                <a:ea typeface="Microsoft YaHei Light" panose="020B0503020204020204" pitchFamily="34" charset="-122"/>
              </a:rPr>
              <a:t>CRM</a:t>
            </a:r>
            <a:r>
              <a:rPr kumimoji="1" lang="zh-CN" altLang="en-US" sz="1400" dirty="0">
                <a:latin typeface="Microsoft YaHei Light" panose="020B0503020204020204" pitchFamily="34" charset="-122"/>
                <a:ea typeface="Microsoft YaHei Light" panose="020B0503020204020204" pitchFamily="34" charset="-122"/>
              </a:rPr>
              <a:t>系统</a:t>
            </a:r>
          </a:p>
        </p:txBody>
      </p:sp>
      <p:sp>
        <p:nvSpPr>
          <p:cNvPr id="96" name="右箭头 95"/>
          <p:cNvSpPr/>
          <p:nvPr/>
        </p:nvSpPr>
        <p:spPr>
          <a:xfrm>
            <a:off x="2036781" y="4644164"/>
            <a:ext cx="1584000" cy="180000"/>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zh-CN" altLang="en-US" sz="1400">
              <a:solidFill>
                <a:schemeClr val="dk1"/>
              </a:solidFill>
              <a:latin typeface="Microsoft YaHei Light" panose="020B0503020204020204" pitchFamily="34" charset="-122"/>
              <a:ea typeface="Microsoft YaHei Light" panose="020B0503020204020204" pitchFamily="34" charset="-122"/>
            </a:endParaRPr>
          </a:p>
        </p:txBody>
      </p:sp>
      <p:sp>
        <p:nvSpPr>
          <p:cNvPr id="97" name="矩形 96"/>
          <p:cNvSpPr/>
          <p:nvPr/>
        </p:nvSpPr>
        <p:spPr>
          <a:xfrm>
            <a:off x="10339745" y="1657606"/>
            <a:ext cx="1391924" cy="784658"/>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生产情况分析</a:t>
            </a:r>
            <a:endParaRPr kumimoji="1" lang="en-US" altLang="zh-CN" sz="1400" dirty="0">
              <a:latin typeface="Microsoft YaHei Light" panose="020B0503020204020204" pitchFamily="34" charset="-122"/>
              <a:ea typeface="Microsoft YaHei Light" panose="020B0503020204020204" pitchFamily="34" charset="-122"/>
            </a:endParaRPr>
          </a:p>
          <a:p>
            <a:pPr algn="ctr"/>
            <a:r>
              <a:rPr kumimoji="1" lang="zh-CN" altLang="en-US" sz="1400" dirty="0">
                <a:latin typeface="Microsoft YaHei Light" panose="020B0503020204020204" pitchFamily="34" charset="-122"/>
                <a:ea typeface="Microsoft YaHei Light" panose="020B0503020204020204" pitchFamily="34" charset="-122"/>
              </a:rPr>
              <a:t>（人、设备、工艺）</a:t>
            </a:r>
          </a:p>
        </p:txBody>
      </p:sp>
      <p:sp>
        <p:nvSpPr>
          <p:cNvPr id="98" name="矩形 97"/>
          <p:cNvSpPr/>
          <p:nvPr/>
        </p:nvSpPr>
        <p:spPr>
          <a:xfrm>
            <a:off x="10339745" y="2538997"/>
            <a:ext cx="1391924" cy="64220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质量缺陷走势分析</a:t>
            </a:r>
          </a:p>
        </p:txBody>
      </p:sp>
      <p:sp>
        <p:nvSpPr>
          <p:cNvPr id="99" name="矩形 98"/>
          <p:cNvSpPr/>
          <p:nvPr/>
        </p:nvSpPr>
        <p:spPr>
          <a:xfrm>
            <a:off x="10339745" y="3261723"/>
            <a:ext cx="1391924" cy="64220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能耗过程对比分析</a:t>
            </a:r>
          </a:p>
        </p:txBody>
      </p:sp>
      <p:sp>
        <p:nvSpPr>
          <p:cNvPr id="101" name="矩形 100"/>
          <p:cNvSpPr/>
          <p:nvPr/>
        </p:nvSpPr>
        <p:spPr>
          <a:xfrm>
            <a:off x="448461" y="1034909"/>
            <a:ext cx="11283208" cy="438983"/>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zh-CN" altLang="en-US" sz="1400" dirty="0">
                <a:solidFill>
                  <a:schemeClr val="tx1"/>
                </a:solidFill>
                <a:latin typeface="微软雅黑" panose="020B0503020204020204" pitchFamily="34" charset="-122"/>
                <a:ea typeface="微软雅黑" panose="020B0503020204020204" pitchFamily="34" charset="-122"/>
              </a:rPr>
              <a:t>通过产品全生命周期关联分析，找到次品产生根本原因，提升生产质量，降低生产成本。</a:t>
            </a:r>
          </a:p>
        </p:txBody>
      </p:sp>
      <p:sp>
        <p:nvSpPr>
          <p:cNvPr id="102" name="矩形 101"/>
          <p:cNvSpPr/>
          <p:nvPr/>
        </p:nvSpPr>
        <p:spPr>
          <a:xfrm>
            <a:off x="10339745" y="3968191"/>
            <a:ext cx="1391924" cy="64220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zh-CN" altLang="en-US" sz="1400" dirty="0">
                <a:latin typeface="Microsoft YaHei Light" panose="020B0503020204020204" pitchFamily="34" charset="-122"/>
                <a:ea typeface="Microsoft YaHei Light" panose="020B0503020204020204" pitchFamily="34" charset="-122"/>
              </a:rPr>
              <a:t>设备故障与备件分析</a:t>
            </a:r>
          </a:p>
        </p:txBody>
      </p:sp>
      <p:sp>
        <p:nvSpPr>
          <p:cNvPr id="103" name="五角星 102"/>
          <p:cNvSpPr>
            <a:spLocks noChangeAspect="1"/>
          </p:cNvSpPr>
          <p:nvPr/>
        </p:nvSpPr>
        <p:spPr>
          <a:xfrm>
            <a:off x="6952735" y="4568304"/>
            <a:ext cx="288000" cy="288000"/>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9610111-40D1-80C0-3AE4-C937507C3D70}"/>
              </a:ext>
            </a:extLst>
          </p:cNvPr>
          <p:cNvSpPr/>
          <p:nvPr/>
        </p:nvSpPr>
        <p:spPr>
          <a:xfrm>
            <a:off x="4118540" y="2977402"/>
            <a:ext cx="3954929" cy="903132"/>
          </a:xfrm>
          <a:prstGeom prst="rect">
            <a:avLst/>
          </a:prstGeom>
        </p:spPr>
        <p:txBody>
          <a:bodyPr wrap="none">
            <a:spAutoFit/>
          </a:bodyPr>
          <a:lstStyle/>
          <a:p>
            <a:pPr algn="ctr">
              <a:lnSpc>
                <a:spcPct val="120000"/>
              </a:lnSpc>
            </a:pPr>
            <a:r>
              <a:rPr lang="zh-CN" altLang="en-US" sz="4800" b="1" kern="0" spc="100" dirty="0">
                <a:solidFill>
                  <a:srgbClr val="920000"/>
                </a:solidFill>
                <a:effectLst>
                  <a:outerShdw blurRad="50800" dist="38100" dir="5400000" algn="t" rotWithShape="0">
                    <a:prstClr val="black">
                      <a:alpha val="40000"/>
                    </a:prstClr>
                  </a:outerShdw>
                </a:effectLst>
                <a:cs typeface="+mn-ea"/>
                <a:sym typeface="+mn-lt"/>
              </a:rPr>
              <a:t>工程实践简介</a:t>
            </a:r>
            <a:endParaRPr lang="en-US" altLang="zh-CN" sz="4800" b="1" kern="0" spc="100" dirty="0">
              <a:solidFill>
                <a:srgbClr val="920000"/>
              </a:solidFill>
              <a:effectLst>
                <a:outerShdw blurRad="50800" dist="38100" dir="5400000" algn="t" rotWithShape="0">
                  <a:prstClr val="black">
                    <a:alpha val="40000"/>
                  </a:prstClr>
                </a:outerShdw>
              </a:effectLst>
              <a:cs typeface="+mn-ea"/>
              <a:sym typeface="+mn-lt"/>
            </a:endParaRPr>
          </a:p>
        </p:txBody>
      </p:sp>
    </p:spTree>
    <p:extLst>
      <p:ext uri="{BB962C8B-B14F-4D97-AF65-F5344CB8AC3E}">
        <p14:creationId xmlns:p14="http://schemas.microsoft.com/office/powerpoint/2010/main" val="18292145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dirty="0"/>
              <a:t>工程认知实践 </a:t>
            </a:r>
            <a:r>
              <a:rPr kumimoji="1" lang="en-US" altLang="zh-CN" dirty="0"/>
              <a:t>—</a:t>
            </a:r>
            <a:r>
              <a:rPr kumimoji="1" lang="zh-CN" altLang="en-US" dirty="0"/>
              <a:t> 实训</a:t>
            </a:r>
            <a:r>
              <a:rPr lang="zh-CN" altLang="en-US" dirty="0"/>
              <a:t>课程体系</a:t>
            </a:r>
            <a:endParaRPr kumimoji="1" lang="zh-CN" altLang="en-US" dirty="0"/>
          </a:p>
        </p:txBody>
      </p:sp>
      <p:pic>
        <p:nvPicPr>
          <p:cNvPr id="4" name="图片 3"/>
          <p:cNvPicPr>
            <a:picLocks noChangeAspect="1"/>
          </p:cNvPicPr>
          <p:nvPr/>
        </p:nvPicPr>
        <p:blipFill>
          <a:blip r:embed="rId2" cstate="print"/>
          <a:stretch>
            <a:fillRect/>
          </a:stretch>
        </p:blipFill>
        <p:spPr>
          <a:xfrm>
            <a:off x="2159413" y="980029"/>
            <a:ext cx="7873174" cy="4119797"/>
          </a:xfrm>
          <a:prstGeom prst="rect">
            <a:avLst/>
          </a:prstGeom>
          <a:noFill/>
          <a:ln>
            <a:noFill/>
          </a:ln>
        </p:spPr>
      </p:pic>
      <p:sp>
        <p:nvSpPr>
          <p:cNvPr id="2" name="矩形 1"/>
          <p:cNvSpPr/>
          <p:nvPr/>
        </p:nvSpPr>
        <p:spPr>
          <a:xfrm>
            <a:off x="648182" y="5325558"/>
            <a:ext cx="10958101" cy="1158459"/>
          </a:xfrm>
          <a:prstGeom prst="rect">
            <a:avLst/>
          </a:prstGeom>
        </p:spPr>
        <p:txBody>
          <a:bodyPr wrap="square">
            <a:spAutoFit/>
          </a:bodyPr>
          <a:lstStyle/>
          <a:p>
            <a:pPr>
              <a:lnSpc>
                <a:spcPct val="150000"/>
              </a:lnSpc>
            </a:pPr>
            <a:r>
              <a:rPr lang="zh-CN" altLang="zh-CN" sz="1600" kern="100" dirty="0">
                <a:latin typeface="Microsoft YaHei Light" panose="020B0503020204020204" pitchFamily="34" charset="-122"/>
                <a:ea typeface="Microsoft YaHei Light" panose="020B0503020204020204" pitchFamily="34" charset="-122"/>
                <a:cs typeface="Times New Roman" panose="02020603050405020304" pitchFamily="18" charset="0"/>
              </a:rPr>
              <a:t>课程内容分为两个个部分，分别是理论课程介绍工业传感互联与云计算实训系统平台架构讲解；实验课程从平台的传感层、传输层、云平台应用层，主要涉及以下内容：数据采集类、底层组网类、网络传输对比类、网络配置及优化类、策略控制类、通信协议类、数据计算处理类实验。</a:t>
            </a:r>
            <a:r>
              <a:rPr lang="zh-CN" altLang="zh-CN" sz="1600" dirty="0">
                <a:latin typeface="Microsoft YaHei Light" panose="020B0503020204020204" pitchFamily="34" charset="-122"/>
                <a:ea typeface="Microsoft YaHei Light" panose="020B0503020204020204" pitchFamily="34" charset="-122"/>
              </a:rPr>
              <a:t> </a:t>
            </a:r>
            <a:endParaRPr lang="zh-CN" altLang="en-US" sz="1600" dirty="0">
              <a:latin typeface="Microsoft YaHei Light" panose="020B0503020204020204" pitchFamily="34" charset="-122"/>
              <a:ea typeface="Microsoft YaHei Light" panose="020B0503020204020204" pitchFamily="34"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dirty="0"/>
              <a:t>工程认知实践 </a:t>
            </a:r>
            <a:r>
              <a:rPr kumimoji="1" lang="en-US" altLang="zh-CN" dirty="0"/>
              <a:t>—</a:t>
            </a:r>
            <a:r>
              <a:rPr kumimoji="1" lang="zh-CN" altLang="en-US" dirty="0"/>
              <a:t> </a:t>
            </a:r>
            <a:r>
              <a:rPr lang="zh-CN" altLang="en-US" dirty="0"/>
              <a:t>系统组成</a:t>
            </a:r>
            <a:endParaRPr kumimoji="1" lang="zh-CN" altLang="en-US" dirty="0"/>
          </a:p>
        </p:txBody>
      </p:sp>
      <p:sp>
        <p:nvSpPr>
          <p:cNvPr id="2" name="Rectangle 2"/>
          <p:cNvSpPr>
            <a:spLocks noChangeArrowheads="1"/>
          </p:cNvSpPr>
          <p:nvPr/>
        </p:nvSpPr>
        <p:spPr bwMode="auto">
          <a:xfrm>
            <a:off x="471162" y="116904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4" name="对象 3"/>
          <p:cNvGraphicFramePr/>
          <p:nvPr/>
        </p:nvGraphicFramePr>
        <p:xfrm>
          <a:off x="517242" y="1169043"/>
          <a:ext cx="4991100" cy="4711700"/>
        </p:xfrm>
        <a:graphic>
          <a:graphicData uri="http://schemas.openxmlformats.org/presentationml/2006/ole">
            <mc:AlternateContent xmlns:mc="http://schemas.openxmlformats.org/markup-compatibility/2006">
              <mc:Choice xmlns:v="urn:schemas-microsoft-com:vml" Requires="v">
                <p:oleObj spid="_x0000_s1038" r:id="rId3" imgW="5311140" imgH="6835140" progId="PBrush">
                  <p:embed/>
                </p:oleObj>
              </mc:Choice>
              <mc:Fallback>
                <p:oleObj r:id="rId3" imgW="5311140" imgH="6835140" progId="PBrush">
                  <p:embed/>
                  <p:pic>
                    <p:nvPicPr>
                      <p:cNvPr id="4" name="对象 3"/>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7242" y="1169043"/>
                        <a:ext cx="4991100" cy="47117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5" name="图片 4"/>
          <p:cNvPicPr>
            <a:picLocks noChangeAspect="1"/>
          </p:cNvPicPr>
          <p:nvPr/>
        </p:nvPicPr>
        <p:blipFill>
          <a:blip r:embed="rId5" cstate="print"/>
          <a:stretch>
            <a:fillRect/>
          </a:stretch>
        </p:blipFill>
        <p:spPr>
          <a:xfrm>
            <a:off x="8333771" y="4328933"/>
            <a:ext cx="3234201" cy="1460897"/>
          </a:xfrm>
          <a:prstGeom prst="rect">
            <a:avLst/>
          </a:prstGeom>
          <a:noFill/>
          <a:ln w="9525">
            <a:noFill/>
          </a:ln>
        </p:spPr>
      </p:pic>
      <p:sp>
        <p:nvSpPr>
          <p:cNvPr id="6" name="矩形 5"/>
          <p:cNvSpPr/>
          <p:nvPr/>
        </p:nvSpPr>
        <p:spPr>
          <a:xfrm>
            <a:off x="5578758" y="4328933"/>
            <a:ext cx="2755014" cy="1600438"/>
          </a:xfrm>
          <a:prstGeom prst="rect">
            <a:avLst/>
          </a:prstGeom>
        </p:spPr>
        <p:txBody>
          <a:bodyPr wrap="square">
            <a:spAutoFit/>
          </a:bodyPr>
          <a:lstStyle/>
          <a:p>
            <a:r>
              <a:rPr lang="zh-CN" altLang="en-US" sz="1400" b="1" dirty="0">
                <a:solidFill>
                  <a:srgbClr val="FF0000"/>
                </a:solidFill>
                <a:latin typeface="Microsoft YaHei Light" panose="020B0503020204020204" pitchFamily="34" charset="-122"/>
                <a:ea typeface="Microsoft YaHei Light" panose="020B0503020204020204" pitchFamily="34" charset="-122"/>
              </a:rPr>
              <a:t>传感层</a:t>
            </a:r>
            <a:r>
              <a:rPr lang="zh-CN" altLang="en-US" sz="1400" dirty="0">
                <a:latin typeface="Microsoft YaHei Light" panose="020B0503020204020204" pitchFamily="34" charset="-122"/>
                <a:ea typeface="Microsoft YaHei Light" panose="020B0503020204020204" pitchFamily="34" charset="-122"/>
              </a:rPr>
              <a:t>由多维传感智能综合MCU检测实验设备组成，包含典型的工业互联网传感器设备包含采集类、实时反馈控制类传感器。能够构建基于点对点、点对多点以及无线自组网通信底层传感器网络。</a:t>
            </a:r>
          </a:p>
        </p:txBody>
      </p:sp>
      <p:sp>
        <p:nvSpPr>
          <p:cNvPr id="7" name="矩形 6"/>
          <p:cNvSpPr/>
          <p:nvPr/>
        </p:nvSpPr>
        <p:spPr>
          <a:xfrm>
            <a:off x="5554422" y="2389530"/>
            <a:ext cx="2755014" cy="1815882"/>
          </a:xfrm>
          <a:prstGeom prst="rect">
            <a:avLst/>
          </a:prstGeom>
        </p:spPr>
        <p:txBody>
          <a:bodyPr wrap="square">
            <a:spAutoFit/>
          </a:bodyPr>
          <a:lstStyle/>
          <a:p>
            <a:r>
              <a:rPr lang="zh-CN" altLang="en-US" sz="1400" b="1" dirty="0">
                <a:solidFill>
                  <a:srgbClr val="FF0000"/>
                </a:solidFill>
                <a:latin typeface="Microsoft YaHei Light" panose="020B0503020204020204" pitchFamily="34" charset="-122"/>
                <a:ea typeface="Microsoft YaHei Light" panose="020B0503020204020204" pitchFamily="34" charset="-122"/>
              </a:rPr>
              <a:t>传输层</a:t>
            </a:r>
            <a:r>
              <a:rPr lang="zh-CN" altLang="en-US" sz="1400" dirty="0">
                <a:latin typeface="Microsoft YaHei Light" panose="020B0503020204020204" pitchFamily="34" charset="-122"/>
                <a:ea typeface="Microsoft YaHei Light" panose="020B0503020204020204" pitchFamily="34" charset="-122"/>
              </a:rPr>
              <a:t>由WiFi/4G/NB-IOT/5G传输平台组成，平台基于先进的TD-LTE及NB-IOT技术，配套大唐移动的软件平台、教学管理平台、测试平台，经过系统化、网络化集成，在学校实验室内搭建一个功能齐全、性能先进的移动通信实验网络。</a:t>
            </a:r>
          </a:p>
        </p:txBody>
      </p:sp>
      <p:sp>
        <p:nvSpPr>
          <p:cNvPr id="8" name="矩形 7"/>
          <p:cNvSpPr/>
          <p:nvPr/>
        </p:nvSpPr>
        <p:spPr>
          <a:xfrm>
            <a:off x="5508343" y="912201"/>
            <a:ext cx="2755014" cy="1384995"/>
          </a:xfrm>
          <a:prstGeom prst="rect">
            <a:avLst/>
          </a:prstGeom>
        </p:spPr>
        <p:txBody>
          <a:bodyPr wrap="square">
            <a:spAutoFit/>
          </a:bodyPr>
          <a:lstStyle/>
          <a:p>
            <a:r>
              <a:rPr lang="zh-CN" altLang="zh-CN" sz="1400" b="1" kern="100" dirty="0">
                <a:solidFill>
                  <a:srgbClr val="FF0000"/>
                </a:solidFill>
                <a:latin typeface="Microsoft YaHei Light" panose="020B0503020204020204" pitchFamily="34" charset="-122"/>
                <a:ea typeface="Microsoft YaHei Light" panose="020B0503020204020204" pitchFamily="34" charset="-122"/>
                <a:cs typeface="Times New Roman" panose="02020603050405020304" pitchFamily="18" charset="0"/>
              </a:rPr>
              <a:t>应用层</a:t>
            </a:r>
            <a:r>
              <a:rPr lang="zh-CN" altLang="zh-CN" sz="1400" kern="100" dirty="0">
                <a:latin typeface="Microsoft YaHei Light" panose="020B0503020204020204" pitchFamily="34" charset="-122"/>
                <a:ea typeface="Microsoft YaHei Light" panose="020B0503020204020204" pitchFamily="34" charset="-122"/>
                <a:cs typeface="Times New Roman" panose="02020603050405020304" pitchFamily="18" charset="0"/>
              </a:rPr>
              <a:t>由工业互联网平台组成，平台完成针对采集数据的存储、指标计算及可视化管理，并能完成网络节点管理和应用场景的构建。</a:t>
            </a:r>
            <a:r>
              <a:rPr lang="zh-CN" altLang="en-US" sz="1400" dirty="0">
                <a:latin typeface="Microsoft YaHei Light" panose="020B0503020204020204" pitchFamily="34" charset="-122"/>
                <a:ea typeface="Microsoft YaHei Light" panose="020B0503020204020204" pitchFamily="34" charset="-122"/>
              </a:rPr>
              <a:t>方便学生根据应用场景要求构建最终的工业应用</a:t>
            </a:r>
          </a:p>
        </p:txBody>
      </p:sp>
      <p:pic>
        <p:nvPicPr>
          <p:cNvPr id="9" name="图片 8"/>
          <p:cNvPicPr>
            <a:picLocks noChangeAspect="1"/>
          </p:cNvPicPr>
          <p:nvPr/>
        </p:nvPicPr>
        <p:blipFill>
          <a:blip r:embed="rId6"/>
          <a:stretch>
            <a:fillRect/>
          </a:stretch>
        </p:blipFill>
        <p:spPr>
          <a:xfrm>
            <a:off x="8333772" y="928630"/>
            <a:ext cx="3234201" cy="1384995"/>
          </a:xfrm>
          <a:prstGeom prst="rect">
            <a:avLst/>
          </a:prstGeom>
        </p:spPr>
      </p:pic>
      <p:sp>
        <p:nvSpPr>
          <p:cNvPr id="10" name="矩形 9"/>
          <p:cNvSpPr/>
          <p:nvPr/>
        </p:nvSpPr>
        <p:spPr>
          <a:xfrm>
            <a:off x="517241" y="5893437"/>
            <a:ext cx="11157517" cy="5847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r>
              <a:rPr lang="zh-CN" altLang="zh-CN" sz="1600" kern="100" dirty="0">
                <a:latin typeface="Microsoft YaHei Light" panose="020B0503020204020204" pitchFamily="34" charset="-122"/>
                <a:ea typeface="Microsoft YaHei Light" panose="020B0503020204020204" pitchFamily="34" charset="-122"/>
                <a:cs typeface="Times New Roman" panose="02020603050405020304" pitchFamily="18" charset="0"/>
              </a:rPr>
              <a:t>建立一个从场与波的信号处理（包括信号的采集、传输、变换、存储、器件、处理器）到信息的数据处理（包括数据的通信、处理、利用、认知）全过程，涉及从功能设计、软件设计、系统设计的项目全流程的工程认知型实践教学平台。</a:t>
            </a:r>
            <a:r>
              <a:rPr lang="zh-CN" altLang="zh-CN" sz="1600" dirty="0">
                <a:latin typeface="Microsoft YaHei Light" panose="020B0503020204020204" pitchFamily="34" charset="-122"/>
                <a:ea typeface="Microsoft YaHei Light" panose="020B0503020204020204" pitchFamily="34" charset="-122"/>
              </a:rPr>
              <a:t> </a:t>
            </a:r>
            <a:endParaRPr lang="zh-CN" altLang="en-US" sz="1600" dirty="0">
              <a:latin typeface="Microsoft YaHei Light" panose="020B0503020204020204" pitchFamily="34" charset="-122"/>
              <a:ea typeface="Microsoft YaHei Light" panose="020B0503020204020204" pitchFamily="34" charset="-122"/>
            </a:endParaRPr>
          </a:p>
        </p:txBody>
      </p:sp>
      <p:pic>
        <p:nvPicPr>
          <p:cNvPr id="12" name="图片 8"/>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333772" y="2632363"/>
            <a:ext cx="3234202" cy="1462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dirty="0"/>
              <a:t>工程认知实践 </a:t>
            </a:r>
            <a:r>
              <a:rPr kumimoji="1" lang="en-US" altLang="zh-CN" dirty="0"/>
              <a:t>—</a:t>
            </a:r>
            <a:r>
              <a:rPr kumimoji="1" lang="zh-CN" altLang="en-US" dirty="0"/>
              <a:t> 考核与预期</a:t>
            </a:r>
          </a:p>
        </p:txBody>
      </p:sp>
      <p:sp>
        <p:nvSpPr>
          <p:cNvPr id="2" name="矩形 1"/>
          <p:cNvSpPr/>
          <p:nvPr/>
        </p:nvSpPr>
        <p:spPr>
          <a:xfrm>
            <a:off x="5798916" y="823479"/>
            <a:ext cx="5505691" cy="5509200"/>
          </a:xfrm>
          <a:prstGeom prst="rect">
            <a:avLst/>
          </a:prstGeom>
        </p:spPr>
        <p:txBody>
          <a:bodyPr wrap="square">
            <a:spAutoFit/>
          </a:bodyPr>
          <a:lstStyle/>
          <a:p>
            <a:pPr>
              <a:lnSpc>
                <a:spcPct val="150000"/>
              </a:lnSpc>
            </a:pPr>
            <a:r>
              <a:rPr lang="zh-CN" altLang="en-US" sz="1600" b="1" dirty="0">
                <a:latin typeface="Microsoft YaHei Light" panose="020B0503020204020204" pitchFamily="34" charset="-122"/>
                <a:ea typeface="Microsoft YaHei Light" panose="020B0503020204020204" pitchFamily="34" charset="-122"/>
              </a:rPr>
              <a:t>学生能力提升：</a:t>
            </a:r>
            <a:endParaRPr lang="en-US" altLang="zh-CN" sz="1600" b="1" dirty="0">
              <a:latin typeface="Microsoft YaHei Light" panose="020B0503020204020204" pitchFamily="34" charset="-122"/>
              <a:ea typeface="Microsoft YaHei Light" panose="020B0503020204020204" pitchFamily="34" charset="-122"/>
            </a:endParaRP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能解释工业互联网技术的核心概念，系统组成，能熟悉工业互联网平台的体系架构及应用流程；</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了解传感器的数据采集、组网以及模块组成，根据需要选择合适的传感器构建传感器模块</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了解各类无线网络的传输性能、应用场景、网络问题分析及优化，能根据应用要求选择正确的网络传输方案</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了解主流的通信协议，根据要求选择或者设计相应的通信协议</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了解应用的策略控制概念，根据应用精度要求编写合适的策略控制类脚本</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能具备结合实际创新需求，完成需求分析和方案设计的能力。</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具有在需求分析、方案讨论和团队实验中的合作能力。</a:t>
            </a:r>
          </a:p>
          <a:p>
            <a:endParaRPr lang="zh-CN" altLang="en-US" sz="1600" dirty="0">
              <a:latin typeface="Microsoft YaHei Light" panose="020B0503020204020204" pitchFamily="34" charset="-122"/>
              <a:ea typeface="Microsoft YaHei Light" panose="020B0503020204020204" pitchFamily="34" charset="-122"/>
            </a:endParaRPr>
          </a:p>
        </p:txBody>
      </p:sp>
      <p:sp>
        <p:nvSpPr>
          <p:cNvPr id="4" name="矩形 3"/>
          <p:cNvSpPr/>
          <p:nvPr/>
        </p:nvSpPr>
        <p:spPr>
          <a:xfrm>
            <a:off x="733062" y="880515"/>
            <a:ext cx="4822786" cy="5262245"/>
          </a:xfrm>
          <a:prstGeom prst="rect">
            <a:avLst/>
          </a:prstGeom>
        </p:spPr>
        <p:txBody>
          <a:bodyPr wrap="square">
            <a:spAutoFit/>
          </a:bodyPr>
          <a:lstStyle/>
          <a:p>
            <a:pPr>
              <a:lnSpc>
                <a:spcPct val="150000"/>
              </a:lnSpc>
            </a:pPr>
            <a:r>
              <a:rPr lang="zh-CN" altLang="en-US" sz="1600" b="1" dirty="0">
                <a:latin typeface="Microsoft YaHei Light" panose="020B0503020204020204" pitchFamily="34" charset="-122"/>
                <a:ea typeface="Microsoft YaHei Light" panose="020B0503020204020204" pitchFamily="34" charset="-122"/>
              </a:rPr>
              <a:t>学生考核方式：</a:t>
            </a:r>
            <a:endParaRPr lang="en-US" altLang="zh-CN" sz="1600" b="1" dirty="0">
              <a:latin typeface="Microsoft YaHei Light" panose="020B0503020204020204" pitchFamily="34" charset="-122"/>
              <a:ea typeface="Microsoft YaHei Light" panose="020B0503020204020204" pitchFamily="34" charset="-122"/>
            </a:endParaRP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从底层传感器采集数据控制方式，其抽样频率与应用的适配情况；</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底层组网方式，其组网方式及健壮性与具体应用的适配情况；</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传输层网络配置方案的是否在传输性能、成本方面满足应用的需要；</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策略控制编制的脚本程序其实际运行时的控制精度的高低；</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通信协议类其选择的通信协议在实际运行中的效率是否满足应用需求；</a:t>
            </a:r>
          </a:p>
          <a:p>
            <a:pPr marL="342900" indent="-342900">
              <a:lnSpc>
                <a:spcPct val="150000"/>
              </a:lnSpc>
              <a:buFont typeface="+mj-lt"/>
              <a:buAutoNum type="arabicPeriod"/>
            </a:pPr>
            <a:r>
              <a:rPr lang="zh-CN" altLang="en-US" sz="1600" dirty="0">
                <a:latin typeface="Microsoft YaHei Light" panose="020B0503020204020204" pitchFamily="34" charset="-122"/>
                <a:ea typeface="Microsoft YaHei Light" panose="020B0503020204020204" pitchFamily="34" charset="-122"/>
              </a:rPr>
              <a:t>搭建的应用场景综合评价。</a:t>
            </a:r>
          </a:p>
          <a:p>
            <a:endParaRPr lang="zh-CN" altLang="en-US" sz="1600" dirty="0">
              <a:latin typeface="Microsoft YaHei Light" panose="020B0503020204020204" pitchFamily="34" charset="-122"/>
              <a:ea typeface="Microsoft YaHei Light" panose="020B0503020204020204" pitchFamily="34" charset="-122"/>
            </a:endParaRPr>
          </a:p>
          <a:p>
            <a:r>
              <a:rPr lang="zh-CN" altLang="en-US" sz="1600" dirty="0">
                <a:latin typeface="Microsoft YaHei Light" panose="020B0503020204020204" pitchFamily="34" charset="-122"/>
                <a:ea typeface="Microsoft YaHei Light" panose="020B0503020204020204" pitchFamily="34" charset="-122"/>
              </a:rPr>
              <a:t>考核以学生的最终搭建智能建筑应用作品考核为主，并选择有特色的作品进行展示 </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dirty="0"/>
              <a:t>工程认知实践 </a:t>
            </a:r>
            <a:r>
              <a:rPr kumimoji="1" lang="en-US" altLang="zh-CN" dirty="0"/>
              <a:t>—</a:t>
            </a:r>
            <a:r>
              <a:rPr kumimoji="1" lang="zh-CN" altLang="en-US" dirty="0"/>
              <a:t> 实验资料下载</a:t>
            </a:r>
          </a:p>
        </p:txBody>
      </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6851" y="934873"/>
            <a:ext cx="3207227" cy="3418763"/>
          </a:xfrm>
          <a:prstGeom prst="rect">
            <a:avLst/>
          </a:prstGeom>
        </p:spPr>
      </p:pic>
      <p:sp>
        <p:nvSpPr>
          <p:cNvPr id="4" name="矩形 3"/>
          <p:cNvSpPr/>
          <p:nvPr/>
        </p:nvSpPr>
        <p:spPr>
          <a:xfrm>
            <a:off x="9152972" y="4680573"/>
            <a:ext cx="2511189" cy="481863"/>
          </a:xfrm>
          <a:prstGeom prst="rect">
            <a:avLst/>
          </a:prstGeom>
        </p:spPr>
        <p:txBody>
          <a:bodyPr wrap="square">
            <a:spAutoFit/>
          </a:bodyPr>
          <a:lstStyle/>
          <a:p>
            <a:pPr>
              <a:lnSpc>
                <a:spcPct val="150000"/>
              </a:lnSpc>
            </a:pPr>
            <a:r>
              <a:rPr lang="zh-CN" altLang="en-US" sz="2000" kern="100" dirty="0">
                <a:latin typeface="宋体" panose="02010600030101010101" pitchFamily="2" charset="-122"/>
                <a:ea typeface="宋体" panose="02010600030101010101" pitchFamily="2" charset="-122"/>
                <a:cs typeface="Times New Roman" panose="02020603050405020304" pitchFamily="18" charset="0"/>
              </a:rPr>
              <a:t>无线网络连接</a:t>
            </a:r>
            <a:r>
              <a:rPr lang="zh-CN" altLang="zh-CN" sz="2000" dirty="0">
                <a:latin typeface="宋体" panose="02010600030101010101" pitchFamily="2" charset="-122"/>
                <a:ea typeface="宋体" panose="02010600030101010101" pitchFamily="2" charset="-122"/>
              </a:rPr>
              <a:t> </a:t>
            </a:r>
            <a:endParaRPr lang="zh-CN" altLang="en-US" sz="2000" dirty="0">
              <a:latin typeface="宋体" panose="02010600030101010101" pitchFamily="2" charset="-122"/>
              <a:ea typeface="宋体" panose="02010600030101010101" pitchFamily="2" charset="-122"/>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4146825" y="796295"/>
            <a:ext cx="3418764" cy="3695917"/>
          </a:xfrm>
          <a:prstGeom prst="rect">
            <a:avLst/>
          </a:prstGeom>
        </p:spPr>
      </p:pic>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18336" y="934871"/>
            <a:ext cx="4020697" cy="3418765"/>
          </a:xfrm>
          <a:prstGeom prst="rect">
            <a:avLst/>
          </a:prstGeom>
        </p:spPr>
      </p:pic>
      <p:sp>
        <p:nvSpPr>
          <p:cNvPr id="7" name="矩形 6"/>
          <p:cNvSpPr/>
          <p:nvPr/>
        </p:nvSpPr>
        <p:spPr>
          <a:xfrm>
            <a:off x="295103" y="4378944"/>
            <a:ext cx="3937466" cy="943528"/>
          </a:xfrm>
          <a:prstGeom prst="rect">
            <a:avLst/>
          </a:prstGeom>
        </p:spPr>
        <p:txBody>
          <a:bodyPr wrap="square">
            <a:spAutoFit/>
          </a:bodyPr>
          <a:lstStyle/>
          <a:p>
            <a:pPr>
              <a:lnSpc>
                <a:spcPct val="150000"/>
              </a:lnSpc>
            </a:pPr>
            <a:r>
              <a:rPr lang="zh-CN" altLang="en-US" sz="2000" kern="100" dirty="0">
                <a:latin typeface="宋体" panose="02010600030101010101" pitchFamily="2" charset="-122"/>
                <a:ea typeface="宋体" panose="02010600030101010101" pitchFamily="2" charset="-122"/>
                <a:cs typeface="Times New Roman" panose="02020603050405020304" pitchFamily="18" charset="0"/>
              </a:rPr>
              <a:t>实训指导书、实训课件、实训报告模板</a:t>
            </a:r>
            <a:r>
              <a:rPr lang="zh-CN" altLang="zh-CN" sz="2000" kern="100" dirty="0">
                <a:latin typeface="宋体" panose="02010600030101010101" pitchFamily="2" charset="-122"/>
                <a:ea typeface="宋体" panose="02010600030101010101" pitchFamily="2" charset="-122"/>
                <a:cs typeface="Times New Roman" panose="02020603050405020304" pitchFamily="18" charset="0"/>
              </a:rPr>
              <a:t>。</a:t>
            </a:r>
            <a:r>
              <a:rPr lang="en-US" altLang="zh-CN" sz="2000" kern="100" dirty="0">
                <a:latin typeface="宋体" panose="02010600030101010101" pitchFamily="2" charset="-122"/>
                <a:ea typeface="宋体" panose="02010600030101010101" pitchFamily="2" charset="-122"/>
                <a:cs typeface="Times New Roman" panose="02020603050405020304" pitchFamily="18" charset="0"/>
              </a:rPr>
              <a:t>\\192.168.15.200</a:t>
            </a:r>
            <a:r>
              <a:rPr lang="zh-CN" altLang="zh-CN" sz="2000" dirty="0">
                <a:latin typeface="宋体" panose="02010600030101010101" pitchFamily="2" charset="-122"/>
                <a:ea typeface="宋体" panose="02010600030101010101" pitchFamily="2" charset="-122"/>
              </a:rPr>
              <a:t> </a:t>
            </a:r>
            <a:endParaRPr lang="zh-CN" altLang="en-US" sz="2000" dirty="0">
              <a:latin typeface="宋体" panose="02010600030101010101" pitchFamily="2" charset="-122"/>
              <a:ea typeface="宋体" panose="02010600030101010101" pitchFamily="2" charset="-122"/>
            </a:endParaRPr>
          </a:p>
        </p:txBody>
      </p:sp>
      <p:sp>
        <p:nvSpPr>
          <p:cNvPr id="8" name="矩形 7"/>
          <p:cNvSpPr/>
          <p:nvPr/>
        </p:nvSpPr>
        <p:spPr>
          <a:xfrm>
            <a:off x="5049670" y="4697937"/>
            <a:ext cx="2393131" cy="487890"/>
          </a:xfrm>
          <a:prstGeom prst="rect">
            <a:avLst/>
          </a:prstGeom>
        </p:spPr>
        <p:txBody>
          <a:bodyPr wrap="square">
            <a:spAutoFit/>
          </a:bodyPr>
          <a:lstStyle/>
          <a:p>
            <a:pPr>
              <a:lnSpc>
                <a:spcPct val="150000"/>
              </a:lnSpc>
            </a:pPr>
            <a:r>
              <a:rPr lang="zh-CN" altLang="en-US" sz="2000" kern="100" dirty="0">
                <a:latin typeface="宋体" panose="02010600030101010101" pitchFamily="2" charset="-122"/>
                <a:ea typeface="宋体" panose="02010600030101010101" pitchFamily="2" charset="-122"/>
                <a:cs typeface="Times New Roman" panose="02020603050405020304" pitchFamily="18" charset="0"/>
              </a:rPr>
              <a:t>实验箱编号</a:t>
            </a:r>
            <a:r>
              <a:rPr lang="zh-CN" altLang="zh-CN" sz="2000" dirty="0">
                <a:latin typeface="宋体" panose="02010600030101010101" pitchFamily="2" charset="-122"/>
                <a:ea typeface="宋体" panose="02010600030101010101" pitchFamily="2" charset="-122"/>
              </a:rPr>
              <a:t> </a:t>
            </a:r>
            <a:endParaRPr lang="zh-CN" altLang="en-US" sz="2000" dirty="0">
              <a:latin typeface="宋体" panose="02010600030101010101" pitchFamily="2" charset="-122"/>
              <a:ea typeface="宋体" panose="02010600030101010101" pitchFamily="2" charset="-122"/>
            </a:endParaRPr>
          </a:p>
        </p:txBody>
      </p:sp>
      <p:sp>
        <p:nvSpPr>
          <p:cNvPr id="9" name="矩形 8"/>
          <p:cNvSpPr/>
          <p:nvPr/>
        </p:nvSpPr>
        <p:spPr>
          <a:xfrm>
            <a:off x="586852" y="5347781"/>
            <a:ext cx="11248978" cy="1113766"/>
          </a:xfrm>
          <a:prstGeom prst="rect">
            <a:avLst/>
          </a:prstGeom>
        </p:spPr>
        <p:txBody>
          <a:bodyPr wrap="square">
            <a:spAutoFit/>
          </a:bodyPr>
          <a:lstStyle/>
          <a:p>
            <a:pPr>
              <a:lnSpc>
                <a:spcPct val="150000"/>
              </a:lnSpc>
            </a:pPr>
            <a:r>
              <a:rPr lang="zh-CN" altLang="en-US" sz="2400" kern="100" dirty="0">
                <a:latin typeface="宋体" panose="02010600030101010101" pitchFamily="2" charset="-122"/>
                <a:ea typeface="宋体" panose="02010600030101010101" pitchFamily="2" charset="-122"/>
                <a:cs typeface="Times New Roman" panose="02020603050405020304" pitchFamily="18" charset="0"/>
              </a:rPr>
              <a:t>实践报告提交：</a:t>
            </a:r>
            <a:r>
              <a:rPr lang="en-US" altLang="zh-CN" sz="2400" kern="100" dirty="0">
                <a:solidFill>
                  <a:srgbClr val="FF0000"/>
                </a:solidFill>
                <a:latin typeface="宋体" panose="02010600030101010101" pitchFamily="2" charset="-122"/>
                <a:ea typeface="宋体" panose="02010600030101010101" pitchFamily="2" charset="-122"/>
                <a:cs typeface="Times New Roman" panose="02020603050405020304" pitchFamily="18" charset="0"/>
                <a:hlinkClick r:id="rId5">
                  <a:extLst>
                    <a:ext uri="{A12FA001-AC4F-418D-AE19-62706E023703}">
                      <ahyp:hlinkClr xmlns="" xmlns:ahyp="http://schemas.microsoft.com/office/drawing/2018/hyperlinkcolor" val="tx"/>
                    </a:ext>
                  </a:extLst>
                </a:hlinkClick>
              </a:rPr>
              <a:t>zhuc@zju.edu.cn</a:t>
            </a:r>
            <a:r>
              <a:rPr lang="en-US" altLang="zh-CN" sz="2400" kern="100" dirty="0">
                <a:latin typeface="宋体" panose="02010600030101010101" pitchFamily="2" charset="-122"/>
                <a:ea typeface="宋体" panose="02010600030101010101" pitchFamily="2" charset="-122"/>
                <a:cs typeface="Times New Roman" panose="02020603050405020304" pitchFamily="18" charset="0"/>
              </a:rPr>
              <a:t>,</a:t>
            </a:r>
            <a:r>
              <a:rPr lang="zh-CN" altLang="en-US" sz="2400" kern="100" dirty="0">
                <a:latin typeface="宋体" panose="02010600030101010101" pitchFamily="2" charset="-122"/>
                <a:ea typeface="宋体" panose="02010600030101010101" pitchFamily="2" charset="-122"/>
                <a:cs typeface="Times New Roman" panose="02020603050405020304" pitchFamily="18" charset="0"/>
              </a:rPr>
              <a:t>邮件主题：</a:t>
            </a:r>
            <a:r>
              <a:rPr lang="zh-CN" altLang="en-US" sz="2400" kern="100" dirty="0">
                <a:solidFill>
                  <a:srgbClr val="FF0000"/>
                </a:solidFill>
                <a:latin typeface="宋体" panose="02010600030101010101" pitchFamily="2" charset="-122"/>
                <a:ea typeface="宋体" panose="02010600030101010101" pitchFamily="2" charset="-122"/>
                <a:cs typeface="Times New Roman" panose="02020603050405020304" pitchFamily="18" charset="0"/>
              </a:rPr>
              <a:t>班级</a:t>
            </a:r>
            <a:r>
              <a:rPr lang="en-US" altLang="zh-CN" sz="2400" kern="100" dirty="0">
                <a:solidFill>
                  <a:srgbClr val="FF0000"/>
                </a:solidFill>
                <a:latin typeface="宋体" panose="02010600030101010101" pitchFamily="2" charset="-122"/>
                <a:ea typeface="宋体" panose="02010600030101010101" pitchFamily="2" charset="-122"/>
                <a:cs typeface="Times New Roman" panose="02020603050405020304" pitchFamily="18" charset="0"/>
              </a:rPr>
              <a:t>+</a:t>
            </a:r>
            <a:r>
              <a:rPr lang="zh-CN" altLang="en-US" sz="2400" kern="100" dirty="0">
                <a:solidFill>
                  <a:srgbClr val="FF0000"/>
                </a:solidFill>
                <a:latin typeface="宋体" panose="02010600030101010101" pitchFamily="2" charset="-122"/>
                <a:ea typeface="宋体" panose="02010600030101010101" pitchFamily="2" charset="-122"/>
                <a:cs typeface="Times New Roman" panose="02020603050405020304" pitchFamily="18" charset="0"/>
              </a:rPr>
              <a:t>组号</a:t>
            </a:r>
            <a:r>
              <a:rPr lang="en-US" altLang="zh-CN" sz="2400" kern="100" dirty="0">
                <a:solidFill>
                  <a:srgbClr val="FF0000"/>
                </a:solidFill>
                <a:latin typeface="宋体" panose="02010600030101010101" pitchFamily="2" charset="-122"/>
                <a:ea typeface="宋体" panose="02010600030101010101" pitchFamily="2" charset="-122"/>
                <a:cs typeface="Times New Roman" panose="02020603050405020304" pitchFamily="18" charset="0"/>
              </a:rPr>
              <a:t>+</a:t>
            </a:r>
            <a:r>
              <a:rPr lang="zh-CN" altLang="en-US" sz="2400" kern="100" dirty="0">
                <a:solidFill>
                  <a:srgbClr val="FF0000"/>
                </a:solidFill>
                <a:latin typeface="宋体" panose="02010600030101010101" pitchFamily="2" charset="-122"/>
                <a:ea typeface="宋体" panose="02010600030101010101" pitchFamily="2" charset="-122"/>
                <a:cs typeface="Times New Roman" panose="02020603050405020304" pitchFamily="18" charset="0"/>
              </a:rPr>
              <a:t>两人学号姓名</a:t>
            </a:r>
            <a:r>
              <a:rPr lang="en-US" altLang="zh-CN" sz="2400" kern="100" dirty="0">
                <a:solidFill>
                  <a:srgbClr val="FF0000"/>
                </a:solidFill>
                <a:latin typeface="宋体" panose="02010600030101010101" pitchFamily="2" charset="-122"/>
                <a:ea typeface="宋体" panose="02010600030101010101" pitchFamily="2" charset="-122"/>
                <a:cs typeface="Times New Roman" panose="02020603050405020304" pitchFamily="18" charset="0"/>
              </a:rPr>
              <a:t>+</a:t>
            </a:r>
            <a:r>
              <a:rPr lang="zh-CN" altLang="en-US" sz="2400" kern="100" dirty="0">
                <a:solidFill>
                  <a:srgbClr val="FF0000"/>
                </a:solidFill>
                <a:latin typeface="宋体" panose="02010600030101010101" pitchFamily="2" charset="-122"/>
                <a:ea typeface="宋体" panose="02010600030101010101" pitchFamily="2" charset="-122"/>
                <a:cs typeface="Times New Roman" panose="02020603050405020304" pitchFamily="18" charset="0"/>
              </a:rPr>
              <a:t>工业传感互联与云计算</a:t>
            </a:r>
            <a:r>
              <a:rPr lang="zh-CN" altLang="zh-CN" sz="2400" dirty="0">
                <a:solidFill>
                  <a:srgbClr val="FF0000"/>
                </a:solidFill>
                <a:latin typeface="宋体" panose="02010600030101010101" pitchFamily="2" charset="-122"/>
                <a:ea typeface="宋体" panose="02010600030101010101" pitchFamily="2" charset="-122"/>
              </a:rPr>
              <a:t> </a:t>
            </a:r>
            <a:endParaRPr lang="zh-CN" altLang="en-US" sz="2400" dirty="0">
              <a:solidFill>
                <a:srgbClr val="FF0000"/>
              </a:solidFill>
              <a:latin typeface="宋体" panose="02010600030101010101" pitchFamily="2" charset="-122"/>
              <a:ea typeface="宋体" panose="02010600030101010101" pitchFamily="2"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C678-756A-45BF-8D92-98C9B0CAF8C8}"/>
              </a:ext>
            </a:extLst>
          </p:cNvPr>
          <p:cNvSpPr>
            <a:spLocks noGrp="1"/>
          </p:cNvSpPr>
          <p:nvPr>
            <p:ph type="title"/>
          </p:nvPr>
        </p:nvSpPr>
        <p:spPr>
          <a:xfrm>
            <a:off x="716973" y="0"/>
            <a:ext cx="9829800" cy="1080656"/>
          </a:xfrm>
        </p:spPr>
        <p:txBody>
          <a:bodyPr>
            <a:normAutofit/>
          </a:bodyPr>
          <a:lstStyle/>
          <a:p>
            <a:r>
              <a:rPr lang="zh-CN" altLang="en-US" dirty="0"/>
              <a:t>新时代背景下工程实践训练的目的和要求</a:t>
            </a:r>
          </a:p>
        </p:txBody>
      </p:sp>
      <p:graphicFrame>
        <p:nvGraphicFramePr>
          <p:cNvPr id="5" name="图示 4">
            <a:extLst>
              <a:ext uri="{FF2B5EF4-FFF2-40B4-BE49-F238E27FC236}">
                <a16:creationId xmlns:a16="http://schemas.microsoft.com/office/drawing/2014/main" id="{66D1716C-CB56-4D56-B237-B8C4A6C38698}"/>
              </a:ext>
            </a:extLst>
          </p:cNvPr>
          <p:cNvGraphicFramePr/>
          <p:nvPr>
            <p:extLst>
              <p:ext uri="{D42A27DB-BD31-4B8C-83A1-F6EECF244321}">
                <p14:modId xmlns:p14="http://schemas.microsoft.com/office/powerpoint/2010/main" val="1453638712"/>
              </p:ext>
            </p:extLst>
          </p:nvPr>
        </p:nvGraphicFramePr>
        <p:xfrm>
          <a:off x="83703" y="1493167"/>
          <a:ext cx="10982615" cy="4445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60048284"/>
      </p:ext>
    </p:extLst>
  </p:cSld>
  <p:clrMapOvr>
    <a:masterClrMapping/>
  </p:clrMapOvr>
  <mc:AlternateContent xmlns:mc="http://schemas.openxmlformats.org/markup-compatibility/2006" xmlns:p14="http://schemas.microsoft.com/office/powerpoint/2010/main">
    <mc:Choice Requires="p14">
      <p:transition spd="slow" p14:dur="2000" advTm="29416"/>
    </mc:Choice>
    <mc:Fallback xmlns="">
      <p:transition spd="slow" advTm="29416"/>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90C678-756A-45BF-8D92-98C9B0CAF8C8}"/>
              </a:ext>
            </a:extLst>
          </p:cNvPr>
          <p:cNvSpPr>
            <a:spLocks noGrp="1"/>
          </p:cNvSpPr>
          <p:nvPr>
            <p:ph type="title"/>
          </p:nvPr>
        </p:nvSpPr>
        <p:spPr>
          <a:xfrm>
            <a:off x="761794" y="179964"/>
            <a:ext cx="8529430" cy="733149"/>
          </a:xfrm>
        </p:spPr>
        <p:txBody>
          <a:bodyPr>
            <a:normAutofit/>
          </a:bodyPr>
          <a:lstStyle/>
          <a:p>
            <a:r>
              <a:rPr lang="zh-CN" altLang="en-US" dirty="0"/>
              <a:t>新时代背景下工程实践训练的目的和要求</a:t>
            </a:r>
          </a:p>
        </p:txBody>
      </p:sp>
      <p:graphicFrame>
        <p:nvGraphicFramePr>
          <p:cNvPr id="4" name="图示 3">
            <a:extLst>
              <a:ext uri="{FF2B5EF4-FFF2-40B4-BE49-F238E27FC236}">
                <a16:creationId xmlns:a16="http://schemas.microsoft.com/office/drawing/2014/main" id="{4697AF14-F029-4390-8885-066EEB27B1E2}"/>
              </a:ext>
            </a:extLst>
          </p:cNvPr>
          <p:cNvGraphicFramePr/>
          <p:nvPr>
            <p:extLst>
              <p:ext uri="{D42A27DB-BD31-4B8C-83A1-F6EECF244321}">
                <p14:modId xmlns:p14="http://schemas.microsoft.com/office/powerpoint/2010/main" val="4288166687"/>
              </p:ext>
            </p:extLst>
          </p:nvPr>
        </p:nvGraphicFramePr>
        <p:xfrm>
          <a:off x="761794" y="3428999"/>
          <a:ext cx="10668412" cy="32490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内容占位符 2">
            <a:extLst>
              <a:ext uri="{FF2B5EF4-FFF2-40B4-BE49-F238E27FC236}">
                <a16:creationId xmlns:a16="http://schemas.microsoft.com/office/drawing/2014/main" id="{FCC1EBFB-4BB9-458A-9E5B-1D63DF2EE634}"/>
              </a:ext>
            </a:extLst>
          </p:cNvPr>
          <p:cNvSpPr>
            <a:spLocks noGrp="1"/>
          </p:cNvSpPr>
          <p:nvPr>
            <p:ph idx="1"/>
          </p:nvPr>
        </p:nvSpPr>
        <p:spPr>
          <a:xfrm>
            <a:off x="260904" y="1228558"/>
            <a:ext cx="6014947" cy="2048515"/>
          </a:xfrm>
          <a:ln w="19050">
            <a:solidFill>
              <a:srgbClr val="44546A"/>
            </a:solidFill>
          </a:ln>
        </p:spPr>
        <p:txBody>
          <a:bodyPr>
            <a:normAutofit fontScale="85000" lnSpcReduction="10000"/>
          </a:bodyPr>
          <a:lstStyle/>
          <a:p>
            <a:pPr>
              <a:lnSpc>
                <a:spcPct val="130000"/>
              </a:lnSpc>
              <a:spcBef>
                <a:spcPts val="600"/>
              </a:spcBef>
            </a:pPr>
            <a:r>
              <a:rPr lang="zh-CN" altLang="en-US" sz="2400" b="1" dirty="0"/>
              <a:t>全国数以千计的本科和高职院校工程训练中心</a:t>
            </a:r>
            <a:endParaRPr lang="en-US" altLang="zh-CN" sz="2400" b="1" dirty="0"/>
          </a:p>
          <a:p>
            <a:pPr lvl="1">
              <a:lnSpc>
                <a:spcPct val="130000"/>
              </a:lnSpc>
              <a:spcBef>
                <a:spcPts val="600"/>
              </a:spcBef>
            </a:pPr>
            <a:r>
              <a:rPr lang="zh-CN" altLang="en-US" sz="2000" b="1" dirty="0">
                <a:solidFill>
                  <a:srgbClr val="FF0000"/>
                </a:solidFill>
              </a:rPr>
              <a:t>香港理工大学工业中心（</a:t>
            </a:r>
            <a:r>
              <a:rPr lang="en-US" altLang="zh-CN" sz="2000" b="1" dirty="0">
                <a:solidFill>
                  <a:srgbClr val="FF0000"/>
                </a:solidFill>
              </a:rPr>
              <a:t>Industrial Centre)</a:t>
            </a:r>
            <a:endParaRPr lang="zh-CN" altLang="en-US" sz="2000" b="1" dirty="0">
              <a:solidFill>
                <a:srgbClr val="FF0000"/>
              </a:solidFill>
            </a:endParaRPr>
          </a:p>
          <a:p>
            <a:pPr lvl="1">
              <a:lnSpc>
                <a:spcPct val="130000"/>
              </a:lnSpc>
              <a:spcBef>
                <a:spcPts val="600"/>
              </a:spcBef>
            </a:pPr>
            <a:r>
              <a:rPr lang="zh-CN" altLang="en-US" sz="2000" b="1" dirty="0">
                <a:solidFill>
                  <a:srgbClr val="FF0000"/>
                </a:solidFill>
              </a:rPr>
              <a:t>清华大学基础工业训练中心（</a:t>
            </a:r>
            <a:r>
              <a:rPr lang="en-US" altLang="zh-CN" sz="2000" b="1" dirty="0" err="1">
                <a:solidFill>
                  <a:srgbClr val="FF0000"/>
                </a:solidFill>
              </a:rPr>
              <a:t>iCenter</a:t>
            </a:r>
            <a:r>
              <a:rPr lang="zh-CN" altLang="en-US" sz="2000" b="1" dirty="0">
                <a:solidFill>
                  <a:srgbClr val="FF0000"/>
                </a:solidFill>
              </a:rPr>
              <a:t>）</a:t>
            </a:r>
            <a:endParaRPr lang="en-US" altLang="zh-CN" sz="2000" b="1" dirty="0">
              <a:solidFill>
                <a:srgbClr val="FF0000"/>
              </a:solidFill>
            </a:endParaRPr>
          </a:p>
          <a:p>
            <a:pPr>
              <a:lnSpc>
                <a:spcPct val="130000"/>
              </a:lnSpc>
              <a:spcBef>
                <a:spcPts val="600"/>
              </a:spcBef>
            </a:pPr>
            <a:r>
              <a:rPr lang="zh-CN" altLang="en-US" sz="2400" b="1" dirty="0"/>
              <a:t>新时代卓越工程师培养对工程创新实训提出了更高的要求</a:t>
            </a:r>
            <a:endParaRPr lang="en-US" altLang="zh-CN" sz="2400" b="1" dirty="0"/>
          </a:p>
        </p:txBody>
      </p:sp>
      <p:pic>
        <p:nvPicPr>
          <p:cNvPr id="8" name="图片 7">
            <a:extLst>
              <a:ext uri="{FF2B5EF4-FFF2-40B4-BE49-F238E27FC236}">
                <a16:creationId xmlns:a16="http://schemas.microsoft.com/office/drawing/2014/main" id="{4755DE8B-A981-4EA1-9C0B-C1700B7E06C2}"/>
              </a:ext>
            </a:extLst>
          </p:cNvPr>
          <p:cNvPicPr>
            <a:picLocks noChangeAspect="1"/>
          </p:cNvPicPr>
          <p:nvPr/>
        </p:nvPicPr>
        <p:blipFill>
          <a:blip r:embed="rId8"/>
          <a:stretch>
            <a:fillRect/>
          </a:stretch>
        </p:blipFill>
        <p:spPr>
          <a:xfrm>
            <a:off x="6389441" y="1251276"/>
            <a:ext cx="5541656" cy="2003078"/>
          </a:xfrm>
          <a:prstGeom prst="rect">
            <a:avLst/>
          </a:prstGeom>
        </p:spPr>
      </p:pic>
    </p:spTree>
    <p:extLst>
      <p:ext uri="{BB962C8B-B14F-4D97-AF65-F5344CB8AC3E}">
        <p14:creationId xmlns:p14="http://schemas.microsoft.com/office/powerpoint/2010/main" val="4206747721"/>
      </p:ext>
    </p:extLst>
  </p:cSld>
  <p:clrMapOvr>
    <a:masterClrMapping/>
  </p:clrMapOvr>
  <mc:AlternateContent xmlns:mc="http://schemas.openxmlformats.org/markup-compatibility/2006" xmlns:p14="http://schemas.microsoft.com/office/powerpoint/2010/main">
    <mc:Choice Requires="p14">
      <p:transition spd="slow" p14:dur="2000" advTm="53184"/>
    </mc:Choice>
    <mc:Fallback xmlns="">
      <p:transition spd="slow" advTm="53184"/>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2B87AE-D339-4F91-99FB-F2450882B02E}"/>
              </a:ext>
            </a:extLst>
          </p:cNvPr>
          <p:cNvSpPr>
            <a:spLocks noGrp="1"/>
          </p:cNvSpPr>
          <p:nvPr>
            <p:ph type="title"/>
          </p:nvPr>
        </p:nvSpPr>
        <p:spPr>
          <a:xfrm>
            <a:off x="760268" y="154552"/>
            <a:ext cx="8529430" cy="733149"/>
          </a:xfrm>
        </p:spPr>
        <p:txBody>
          <a:bodyPr/>
          <a:lstStyle/>
          <a:p>
            <a:r>
              <a:rPr lang="zh-CN" altLang="en-US" dirty="0"/>
              <a:t>新时代背景下工程实践训练的目的和要求</a:t>
            </a:r>
          </a:p>
        </p:txBody>
      </p:sp>
      <p:pic>
        <p:nvPicPr>
          <p:cNvPr id="4" name="图片 3">
            <a:extLst>
              <a:ext uri="{FF2B5EF4-FFF2-40B4-BE49-F238E27FC236}">
                <a16:creationId xmlns:a16="http://schemas.microsoft.com/office/drawing/2014/main" id="{4B730EF9-4F16-49D3-8F5B-7B151E0E71C9}"/>
              </a:ext>
            </a:extLst>
          </p:cNvPr>
          <p:cNvPicPr>
            <a:picLocks noChangeAspect="1"/>
          </p:cNvPicPr>
          <p:nvPr/>
        </p:nvPicPr>
        <p:blipFill rotWithShape="1">
          <a:blip r:embed="rId2"/>
          <a:srcRect l="694" t="5615" r="16835" b="-644"/>
          <a:stretch/>
        </p:blipFill>
        <p:spPr>
          <a:xfrm>
            <a:off x="711227" y="2195658"/>
            <a:ext cx="4552084" cy="4239660"/>
          </a:xfrm>
          <a:prstGeom prst="rect">
            <a:avLst/>
          </a:prstGeom>
        </p:spPr>
      </p:pic>
      <p:pic>
        <p:nvPicPr>
          <p:cNvPr id="5" name="图片 4">
            <a:extLst>
              <a:ext uri="{FF2B5EF4-FFF2-40B4-BE49-F238E27FC236}">
                <a16:creationId xmlns:a16="http://schemas.microsoft.com/office/drawing/2014/main" id="{456BAC26-34A5-4C48-9DC7-06C3F43A98C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5340926" y="2281857"/>
            <a:ext cx="6385215" cy="4172974"/>
          </a:xfrm>
          <a:prstGeom prst="rect">
            <a:avLst/>
          </a:prstGeom>
        </p:spPr>
      </p:pic>
      <p:sp>
        <p:nvSpPr>
          <p:cNvPr id="6" name="文本框 5">
            <a:extLst>
              <a:ext uri="{FF2B5EF4-FFF2-40B4-BE49-F238E27FC236}">
                <a16:creationId xmlns:a16="http://schemas.microsoft.com/office/drawing/2014/main" id="{944D7F75-29E8-4E7D-A03E-F57AFFA63C50}"/>
              </a:ext>
            </a:extLst>
          </p:cNvPr>
          <p:cNvSpPr txBox="1"/>
          <p:nvPr/>
        </p:nvSpPr>
        <p:spPr>
          <a:xfrm>
            <a:off x="711227" y="1330234"/>
            <a:ext cx="4785879" cy="799706"/>
          </a:xfrm>
          <a:prstGeom prst="rect">
            <a:avLst/>
          </a:prstGeom>
          <a:noFill/>
        </p:spPr>
        <p:txBody>
          <a:bodyPr wrap="square" rtlCol="0">
            <a:spAutoFit/>
          </a:bodyPr>
          <a:lstStyle/>
          <a:p>
            <a:pPr algn="just">
              <a:lnSpc>
                <a:spcPct val="120000"/>
              </a:lnSpc>
            </a:pPr>
            <a:r>
              <a:rPr lang="zh-CN" altLang="en-US" sz="2000" b="1" dirty="0">
                <a:latin typeface="+mn-ea"/>
              </a:rPr>
              <a:t>清华大学基础工业中心：集全校多学科力量打造实验室科研探索国家级精品课程</a:t>
            </a:r>
            <a:endParaRPr lang="en-US" altLang="zh-CN" sz="2000" b="1" dirty="0">
              <a:latin typeface="+mn-ea"/>
            </a:endParaRPr>
          </a:p>
        </p:txBody>
      </p:sp>
      <p:sp>
        <p:nvSpPr>
          <p:cNvPr id="7" name="矩形 6">
            <a:extLst>
              <a:ext uri="{FF2B5EF4-FFF2-40B4-BE49-F238E27FC236}">
                <a16:creationId xmlns:a16="http://schemas.microsoft.com/office/drawing/2014/main" id="{E3CC5B53-9E01-4C6E-862F-BADEDD1DDC87}"/>
              </a:ext>
            </a:extLst>
          </p:cNvPr>
          <p:cNvSpPr/>
          <p:nvPr/>
        </p:nvSpPr>
        <p:spPr>
          <a:xfrm>
            <a:off x="5995555" y="1330234"/>
            <a:ext cx="4998028" cy="799706"/>
          </a:xfrm>
          <a:prstGeom prst="rect">
            <a:avLst/>
          </a:prstGeom>
        </p:spPr>
        <p:txBody>
          <a:bodyPr wrap="square">
            <a:spAutoFit/>
          </a:bodyPr>
          <a:lstStyle/>
          <a:p>
            <a:pPr algn="just">
              <a:lnSpc>
                <a:spcPct val="120000"/>
              </a:lnSpc>
            </a:pPr>
            <a:r>
              <a:rPr lang="zh-CN" altLang="en-US" sz="2000" b="1" dirty="0">
                <a:latin typeface="+mn-ea"/>
              </a:rPr>
              <a:t>上海交通大学学生创新中心：探索基于 </a:t>
            </a:r>
            <a:r>
              <a:rPr lang="en-US" altLang="zh-CN" sz="2000" b="1" dirty="0">
                <a:latin typeface="+mn-ea"/>
              </a:rPr>
              <a:t>Fab-Lab2.0 </a:t>
            </a:r>
            <a:r>
              <a:rPr lang="zh-CN" altLang="en-US" sz="2000" b="1" dirty="0">
                <a:latin typeface="+mn-ea"/>
              </a:rPr>
              <a:t>平台的实践创新人才培养模式</a:t>
            </a:r>
          </a:p>
        </p:txBody>
      </p:sp>
    </p:spTree>
    <p:extLst>
      <p:ext uri="{BB962C8B-B14F-4D97-AF65-F5344CB8AC3E}">
        <p14:creationId xmlns:p14="http://schemas.microsoft.com/office/powerpoint/2010/main" val="463538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24">
            <a:extLst>
              <a:ext uri="{FF2B5EF4-FFF2-40B4-BE49-F238E27FC236}">
                <a16:creationId xmlns:a16="http://schemas.microsoft.com/office/drawing/2014/main" id="{846E43D5-CCA9-45AB-BC86-558D2D471787}"/>
              </a:ext>
            </a:extLst>
          </p:cNvPr>
          <p:cNvSpPr/>
          <p:nvPr/>
        </p:nvSpPr>
        <p:spPr>
          <a:xfrm>
            <a:off x="1050504" y="1322956"/>
            <a:ext cx="10090992" cy="1233544"/>
          </a:xfrm>
          <a:prstGeom prst="rect">
            <a:avLst/>
          </a:prstGeom>
          <a:solidFill>
            <a:srgbClr val="025483"/>
          </a:solidFill>
          <a:ln w="3175" cap="flat" cmpd="sng" algn="ctr">
            <a:noFill/>
            <a:prstDash val="solid"/>
            <a:miter lim="800000"/>
          </a:ln>
          <a:effectLst/>
        </p:spPr>
        <p:txBody>
          <a:bodyPr bIns="144000" rtlCol="0" anchor="b" anchorCtr="1"/>
          <a:lstStyle/>
          <a:p>
            <a:pPr marL="0" marR="0" lvl="0" indent="0" algn="l" defTabSz="457200" rtl="0" eaLnBrk="1" fontAlgn="auto" latinLnBrk="0" hangingPunct="1">
              <a:lnSpc>
                <a:spcPct val="150000"/>
              </a:lnSpc>
              <a:spcBef>
                <a:spcPts val="600"/>
              </a:spcBef>
              <a:spcAft>
                <a:spcPts val="0"/>
              </a:spcAft>
              <a:buClrTx/>
              <a:buSzTx/>
              <a:buFontTx/>
              <a:buNone/>
              <a:tabLst/>
              <a:defRPr/>
            </a:pPr>
            <a:endParaRPr kumimoji="0" lang="en-US" altLang="zh-CN" sz="1600" b="0" i="0" u="none" strike="noStrike" kern="0" cap="none" spc="0" normalizeH="0" baseline="0" noProof="0" dirty="0">
              <a:ln>
                <a:noFill/>
              </a:ln>
              <a:solidFill>
                <a:prstClr val="white"/>
              </a:solidFill>
              <a:effectLst/>
              <a:uLnTx/>
              <a:uFillTx/>
              <a:cs typeface="+mn-ea"/>
              <a:sym typeface="+mn-lt"/>
            </a:endParaRPr>
          </a:p>
          <a:p>
            <a:pPr marL="0" marR="0" lvl="0" indent="0" algn="l" defTabSz="457200" rtl="0" eaLnBrk="1" fontAlgn="auto" latinLnBrk="0" hangingPunct="1">
              <a:lnSpc>
                <a:spcPct val="150000"/>
              </a:lnSpc>
              <a:spcBef>
                <a:spcPts val="600"/>
              </a:spcBef>
              <a:spcAft>
                <a:spcPts val="0"/>
              </a:spcAft>
              <a:buClrTx/>
              <a:buSzTx/>
              <a:buFontTx/>
              <a:buNone/>
              <a:tabLst/>
              <a:defRPr/>
            </a:pPr>
            <a:endParaRPr kumimoji="0" lang="en-US" altLang="zh-CN" sz="1600" b="0" i="0" u="none" strike="noStrike" kern="0" cap="none" spc="0" normalizeH="0" baseline="0" noProof="0" dirty="0">
              <a:ln>
                <a:noFill/>
              </a:ln>
              <a:solidFill>
                <a:prstClr val="white"/>
              </a:solidFill>
              <a:effectLst/>
              <a:uLnTx/>
              <a:uFillTx/>
              <a:cs typeface="+mn-ea"/>
              <a:sym typeface="+mn-lt"/>
            </a:endParaRPr>
          </a:p>
          <a:p>
            <a:pPr marL="0" marR="0" lvl="0" indent="0" algn="l" defTabSz="457200" rtl="0" eaLnBrk="1" fontAlgn="auto" latinLnBrk="0" hangingPunct="1">
              <a:lnSpc>
                <a:spcPct val="130000"/>
              </a:lnSpc>
              <a:spcBef>
                <a:spcPts val="1800"/>
              </a:spcBef>
              <a:spcAft>
                <a:spcPts val="0"/>
              </a:spcAft>
              <a:buClrTx/>
              <a:buSzTx/>
              <a:buFontTx/>
              <a:buNone/>
              <a:tabLst/>
              <a:defRPr/>
            </a:pPr>
            <a:r>
              <a:rPr kumimoji="0" lang="zh-CN" altLang="en-US" b="1" i="0" u="none" strike="noStrike" kern="0" cap="none" spc="0" normalizeH="0" baseline="0" noProof="0" dirty="0">
                <a:ln>
                  <a:noFill/>
                </a:ln>
                <a:solidFill>
                  <a:prstClr val="white"/>
                </a:solidFill>
                <a:effectLst/>
                <a:uLnTx/>
                <a:uFillTx/>
                <a:cs typeface="+mn-ea"/>
                <a:sym typeface="+mn-lt"/>
              </a:rPr>
              <a:t>工程专业学位研究生实验实践类的通识课程</a:t>
            </a:r>
            <a:r>
              <a:rPr kumimoji="0" lang="zh-CN" altLang="en-US" b="0" i="0" u="none" strike="noStrike" kern="0" cap="none" spc="0" normalizeH="0" baseline="0" noProof="0" dirty="0">
                <a:ln>
                  <a:noFill/>
                </a:ln>
                <a:solidFill>
                  <a:prstClr val="white"/>
                </a:solidFill>
                <a:effectLst/>
                <a:uLnTx/>
                <a:uFillTx/>
                <a:cs typeface="+mn-ea"/>
                <a:sym typeface="+mn-lt"/>
              </a:rPr>
              <a:t>或全校其它专业或年级的劳育选修课程：加强工程专业学位研究生对工程领域高级知识技能和创新性综合系统的全面认知，</a:t>
            </a:r>
            <a:r>
              <a:rPr kumimoji="0" lang="zh-CN" altLang="en-US" b="1" i="0" u="none" strike="noStrike" kern="0" cap="none" spc="0" normalizeH="0" baseline="0" noProof="0" dirty="0">
                <a:ln>
                  <a:noFill/>
                </a:ln>
                <a:solidFill>
                  <a:prstClr val="white"/>
                </a:solidFill>
                <a:effectLst/>
                <a:uLnTx/>
                <a:uFillTx/>
                <a:cs typeface="+mn-ea"/>
                <a:sym typeface="+mn-lt"/>
              </a:rPr>
              <a:t>与企业实习实践课程</a:t>
            </a:r>
            <a:r>
              <a:rPr lang="zh-CN" altLang="en-US" b="1" kern="0" dirty="0">
                <a:solidFill>
                  <a:prstClr val="white"/>
                </a:solidFill>
                <a:cs typeface="+mn-ea"/>
                <a:sym typeface="+mn-lt"/>
              </a:rPr>
              <a:t>相互衔接</a:t>
            </a:r>
            <a:endParaRPr kumimoji="0" lang="en-US" altLang="zh-CN" b="1" i="0" u="none" strike="noStrike" kern="0" cap="none" spc="0" normalizeH="0" baseline="0" noProof="0" dirty="0">
              <a:ln>
                <a:noFill/>
              </a:ln>
              <a:solidFill>
                <a:prstClr val="white"/>
              </a:solidFill>
              <a:effectLst/>
              <a:uLnTx/>
              <a:uFillTx/>
              <a:cs typeface="+mn-ea"/>
              <a:sym typeface="+mn-lt"/>
            </a:endParaRPr>
          </a:p>
        </p:txBody>
      </p:sp>
      <p:cxnSp>
        <p:nvCxnSpPr>
          <p:cNvPr id="22" name="직선 연결선 32">
            <a:extLst>
              <a:ext uri="{FF2B5EF4-FFF2-40B4-BE49-F238E27FC236}">
                <a16:creationId xmlns:a16="http://schemas.microsoft.com/office/drawing/2014/main" id="{2203100F-F3CB-45C0-9EBA-74FCA8BE252F}"/>
              </a:ext>
            </a:extLst>
          </p:cNvPr>
          <p:cNvCxnSpPr>
            <a:cxnSpLocks/>
          </p:cNvCxnSpPr>
          <p:nvPr/>
        </p:nvCxnSpPr>
        <p:spPr>
          <a:xfrm flipH="1">
            <a:off x="3501678" y="2914924"/>
            <a:ext cx="5441066" cy="0"/>
          </a:xfrm>
          <a:prstGeom prst="line">
            <a:avLst/>
          </a:prstGeom>
          <a:solidFill>
            <a:sysClr val="window" lastClr="FFFFFF">
              <a:lumMod val="65000"/>
            </a:sysClr>
          </a:solidFill>
          <a:ln w="28575" cap="flat" cmpd="sng" algn="ctr">
            <a:solidFill>
              <a:schemeClr val="accent3">
                <a:lumMod val="75000"/>
              </a:schemeClr>
            </a:solidFill>
            <a:prstDash val="solid"/>
            <a:miter lim="800000"/>
            <a:headEnd type="oval" w="med" len="med"/>
            <a:tailEnd type="oval" w="med" len="med"/>
          </a:ln>
          <a:effectLst/>
        </p:spPr>
      </p:cxnSp>
      <p:cxnSp>
        <p:nvCxnSpPr>
          <p:cNvPr id="24" name="직선 연결선 33">
            <a:extLst>
              <a:ext uri="{FF2B5EF4-FFF2-40B4-BE49-F238E27FC236}">
                <a16:creationId xmlns:a16="http://schemas.microsoft.com/office/drawing/2014/main" id="{C41AF90A-FD01-4085-8C3A-0B7B8FFF747E}"/>
              </a:ext>
            </a:extLst>
          </p:cNvPr>
          <p:cNvCxnSpPr>
            <a:cxnSpLocks/>
          </p:cNvCxnSpPr>
          <p:nvPr/>
        </p:nvCxnSpPr>
        <p:spPr>
          <a:xfrm>
            <a:off x="3501678" y="2914924"/>
            <a:ext cx="0" cy="330873"/>
          </a:xfrm>
          <a:prstGeom prst="line">
            <a:avLst/>
          </a:prstGeom>
          <a:solidFill>
            <a:sysClr val="window" lastClr="FFFFFF">
              <a:lumMod val="65000"/>
            </a:sysClr>
          </a:solidFill>
          <a:ln w="28575" cap="flat" cmpd="sng" algn="ctr">
            <a:solidFill>
              <a:schemeClr val="accent3">
                <a:lumMod val="75000"/>
              </a:schemeClr>
            </a:solidFill>
            <a:prstDash val="solid"/>
            <a:miter lim="800000"/>
            <a:headEnd type="oval" w="med" len="med"/>
            <a:tailEnd type="oval" w="med" len="med"/>
          </a:ln>
          <a:effectLst/>
        </p:spPr>
      </p:cxnSp>
      <p:cxnSp>
        <p:nvCxnSpPr>
          <p:cNvPr id="25" name="직선 연결선 34">
            <a:extLst>
              <a:ext uri="{FF2B5EF4-FFF2-40B4-BE49-F238E27FC236}">
                <a16:creationId xmlns:a16="http://schemas.microsoft.com/office/drawing/2014/main" id="{423CABC9-CC3A-4708-B625-506008A4F840}"/>
              </a:ext>
            </a:extLst>
          </p:cNvPr>
          <p:cNvCxnSpPr>
            <a:cxnSpLocks/>
          </p:cNvCxnSpPr>
          <p:nvPr/>
        </p:nvCxnSpPr>
        <p:spPr>
          <a:xfrm flipH="1">
            <a:off x="8942743" y="2914924"/>
            <a:ext cx="1" cy="338205"/>
          </a:xfrm>
          <a:prstGeom prst="line">
            <a:avLst/>
          </a:prstGeom>
          <a:solidFill>
            <a:sysClr val="window" lastClr="FFFFFF">
              <a:lumMod val="65000"/>
            </a:sysClr>
          </a:solidFill>
          <a:ln w="28575" cap="flat" cmpd="sng" algn="ctr">
            <a:solidFill>
              <a:schemeClr val="accent3">
                <a:lumMod val="75000"/>
              </a:schemeClr>
            </a:solidFill>
            <a:prstDash val="solid"/>
            <a:miter lim="800000"/>
            <a:headEnd type="oval" w="med" len="med"/>
            <a:tailEnd type="oval" w="med" len="med"/>
          </a:ln>
          <a:effectLst/>
        </p:spPr>
      </p:cxnSp>
      <p:cxnSp>
        <p:nvCxnSpPr>
          <p:cNvPr id="26" name="직선 연결선 35">
            <a:extLst>
              <a:ext uri="{FF2B5EF4-FFF2-40B4-BE49-F238E27FC236}">
                <a16:creationId xmlns:a16="http://schemas.microsoft.com/office/drawing/2014/main" id="{AD89C399-C3FB-4C99-89F2-630854E49419}"/>
              </a:ext>
            </a:extLst>
          </p:cNvPr>
          <p:cNvCxnSpPr>
            <a:cxnSpLocks/>
          </p:cNvCxnSpPr>
          <p:nvPr/>
        </p:nvCxnSpPr>
        <p:spPr>
          <a:xfrm>
            <a:off x="6131170" y="2571910"/>
            <a:ext cx="1" cy="353294"/>
          </a:xfrm>
          <a:prstGeom prst="line">
            <a:avLst/>
          </a:prstGeom>
          <a:solidFill>
            <a:sysClr val="window" lastClr="FFFFFF">
              <a:lumMod val="65000"/>
            </a:sysClr>
          </a:solidFill>
          <a:ln w="28575" cap="flat" cmpd="sng" algn="ctr">
            <a:solidFill>
              <a:schemeClr val="accent3">
                <a:lumMod val="75000"/>
              </a:schemeClr>
            </a:solidFill>
            <a:prstDash val="solid"/>
            <a:miter lim="800000"/>
            <a:headEnd type="oval" w="med" len="med"/>
            <a:tailEnd type="oval" w="med" len="med"/>
          </a:ln>
          <a:effectLst/>
        </p:spPr>
      </p:cxnSp>
      <p:sp>
        <p:nvSpPr>
          <p:cNvPr id="27" name="직사각형 48">
            <a:extLst>
              <a:ext uri="{FF2B5EF4-FFF2-40B4-BE49-F238E27FC236}">
                <a16:creationId xmlns:a16="http://schemas.microsoft.com/office/drawing/2014/main" id="{296EA70B-BB0E-4972-A28D-FA8A7E8499E0}"/>
              </a:ext>
            </a:extLst>
          </p:cNvPr>
          <p:cNvSpPr/>
          <p:nvPr/>
        </p:nvSpPr>
        <p:spPr>
          <a:xfrm>
            <a:off x="1055698" y="3739867"/>
            <a:ext cx="4871122" cy="2601151"/>
          </a:xfrm>
          <a:prstGeom prst="rect">
            <a:avLst/>
          </a:prstGeom>
          <a:noFill/>
          <a:ln w="12700" cap="flat" cmpd="sng" algn="ctr">
            <a:solidFill>
              <a:srgbClr val="516485"/>
            </a:solidFill>
            <a:prstDash val="solid"/>
            <a:miter lim="800000"/>
          </a:ln>
          <a:effectLst/>
        </p:spPr>
        <p:txBody>
          <a:bodyPr tIns="720000" rtlCol="0" anchor="t" anchorCtr="1"/>
          <a:lstStyle/>
          <a:p>
            <a:pPr marL="285750" lvl="0" indent="-285750" algn="just" defTabSz="457200">
              <a:lnSpc>
                <a:spcPct val="150000"/>
              </a:lnSpc>
              <a:buFont typeface="Wingdings" panose="05000000000000000000" pitchFamily="2" charset="2"/>
              <a:buChar char="l"/>
              <a:defRPr/>
            </a:pPr>
            <a:r>
              <a:rPr lang="zh-CN" altLang="en-US" sz="1600" kern="0" dirty="0">
                <a:solidFill>
                  <a:prstClr val="black">
                    <a:lumMod val="100000"/>
                  </a:prstClr>
                </a:solidFill>
                <a:cs typeface="+mn-ea"/>
                <a:sym typeface="+mn-lt"/>
              </a:rPr>
              <a:t>通过理虚实结合的模块化教学，加强学生对</a:t>
            </a:r>
            <a:r>
              <a:rPr lang="zh-CN" altLang="en-US" sz="1600" b="1" kern="0" dirty="0">
                <a:solidFill>
                  <a:prstClr val="black">
                    <a:lumMod val="100000"/>
                  </a:prstClr>
                </a:solidFill>
                <a:cs typeface="+mn-ea"/>
                <a:sym typeface="+mn-lt"/>
              </a:rPr>
              <a:t>工程设计、制造、测试、分析</a:t>
            </a:r>
            <a:r>
              <a:rPr lang="zh-CN" altLang="en-US" sz="1600" kern="0" dirty="0">
                <a:solidFill>
                  <a:prstClr val="black">
                    <a:lumMod val="100000"/>
                  </a:prstClr>
                </a:solidFill>
                <a:cs typeface="+mn-ea"/>
                <a:sym typeface="+mn-lt"/>
              </a:rPr>
              <a:t>等基本过程的完整体验</a:t>
            </a:r>
            <a:endParaRPr lang="en-US" altLang="zh-CN" sz="1600" kern="0" dirty="0">
              <a:solidFill>
                <a:prstClr val="black">
                  <a:lumMod val="100000"/>
                </a:prstClr>
              </a:solidFill>
              <a:cs typeface="+mn-ea"/>
              <a:sym typeface="+mn-lt"/>
            </a:endParaRPr>
          </a:p>
          <a:p>
            <a:pPr marL="285750" lvl="0" indent="-285750" algn="just" defTabSz="457200">
              <a:lnSpc>
                <a:spcPct val="150000"/>
              </a:lnSpc>
              <a:buFont typeface="Wingdings" panose="05000000000000000000" pitchFamily="2" charset="2"/>
              <a:buChar char="l"/>
              <a:defRPr/>
            </a:pPr>
            <a:r>
              <a:rPr lang="zh-CN" altLang="en-US" sz="1600" kern="0" dirty="0">
                <a:solidFill>
                  <a:prstClr val="black">
                    <a:lumMod val="100000"/>
                  </a:prstClr>
                </a:solidFill>
                <a:cs typeface="+mn-ea"/>
                <a:sym typeface="+mn-lt"/>
              </a:rPr>
              <a:t>构建工程创新所需的</a:t>
            </a:r>
            <a:r>
              <a:rPr lang="zh-CN" altLang="en-US" sz="1600" b="1" kern="0" dirty="0">
                <a:solidFill>
                  <a:prstClr val="black">
                    <a:lumMod val="100000"/>
                  </a:prstClr>
                </a:solidFill>
                <a:cs typeface="+mn-ea"/>
                <a:sym typeface="+mn-lt"/>
              </a:rPr>
              <a:t>工具链、知识链和资源链</a:t>
            </a:r>
            <a:r>
              <a:rPr lang="zh-CN" altLang="en-US" sz="1600" kern="0" dirty="0">
                <a:solidFill>
                  <a:prstClr val="black">
                    <a:lumMod val="100000"/>
                  </a:prstClr>
                </a:solidFill>
                <a:cs typeface="+mn-ea"/>
                <a:sym typeface="+mn-lt"/>
              </a:rPr>
              <a:t>，掌握必要的高阶工程综合技能</a:t>
            </a:r>
            <a:endParaRPr lang="en-US" altLang="zh-CN" sz="1600" kern="0" dirty="0">
              <a:solidFill>
                <a:prstClr val="black">
                  <a:lumMod val="100000"/>
                </a:prstClr>
              </a:solidFill>
              <a:cs typeface="+mn-ea"/>
              <a:sym typeface="+mn-lt"/>
            </a:endParaRPr>
          </a:p>
          <a:p>
            <a:pPr marL="285750" lvl="0" indent="-285750" algn="just" defTabSz="457200">
              <a:lnSpc>
                <a:spcPct val="150000"/>
              </a:lnSpc>
              <a:buFont typeface="Wingdings" panose="05000000000000000000" pitchFamily="2" charset="2"/>
              <a:buChar char="l"/>
              <a:defRPr/>
            </a:pPr>
            <a:r>
              <a:rPr lang="zh-CN" altLang="en-US" sz="1600" kern="0" dirty="0">
                <a:solidFill>
                  <a:prstClr val="black">
                    <a:lumMod val="100000"/>
                  </a:prstClr>
                </a:solidFill>
                <a:cs typeface="+mn-ea"/>
                <a:sym typeface="+mn-lt"/>
              </a:rPr>
              <a:t>强化</a:t>
            </a:r>
            <a:r>
              <a:rPr lang="zh-CN" altLang="en-US" sz="1600" b="1" kern="0" dirty="0">
                <a:solidFill>
                  <a:prstClr val="black">
                    <a:lumMod val="100000"/>
                  </a:prstClr>
                </a:solidFill>
                <a:cs typeface="+mn-ea"/>
                <a:sym typeface="+mn-lt"/>
              </a:rPr>
              <a:t>质量、效率、标准、环保、安全等工程意识</a:t>
            </a:r>
            <a:endParaRPr kumimoji="0" lang="en-US" altLang="zh-CN" sz="1600" b="1" i="0" u="none" strike="noStrike" kern="0" cap="none" spc="0" normalizeH="0" baseline="0" noProof="0" dirty="0">
              <a:ln>
                <a:noFill/>
              </a:ln>
              <a:solidFill>
                <a:prstClr val="black">
                  <a:lumMod val="100000"/>
                </a:prstClr>
              </a:solidFill>
              <a:effectLst/>
              <a:uLnTx/>
              <a:uFillTx/>
              <a:cs typeface="+mn-ea"/>
              <a:sym typeface="+mn-lt"/>
            </a:endParaRPr>
          </a:p>
        </p:txBody>
      </p:sp>
      <p:sp>
        <p:nvSpPr>
          <p:cNvPr id="28" name="직사각형 50">
            <a:extLst>
              <a:ext uri="{FF2B5EF4-FFF2-40B4-BE49-F238E27FC236}">
                <a16:creationId xmlns:a16="http://schemas.microsoft.com/office/drawing/2014/main" id="{8BAEEF6D-F144-4D92-BE60-D5C95513F088}"/>
              </a:ext>
            </a:extLst>
          </p:cNvPr>
          <p:cNvSpPr/>
          <p:nvPr/>
        </p:nvSpPr>
        <p:spPr>
          <a:xfrm>
            <a:off x="1055688" y="3253129"/>
            <a:ext cx="4871119" cy="433698"/>
          </a:xfrm>
          <a:prstGeom prst="rect">
            <a:avLst/>
          </a:prstGeom>
          <a:solidFill>
            <a:srgbClr val="025483"/>
          </a:solidFill>
          <a:ln w="3175" cap="flat" cmpd="sng" algn="ctr">
            <a:no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cs typeface="+mn-ea"/>
              <a:sym typeface="+mn-lt"/>
            </a:endParaRPr>
          </a:p>
        </p:txBody>
      </p:sp>
      <p:sp>
        <p:nvSpPr>
          <p:cNvPr id="33" name="speed">
            <a:extLst>
              <a:ext uri="{FF2B5EF4-FFF2-40B4-BE49-F238E27FC236}">
                <a16:creationId xmlns:a16="http://schemas.microsoft.com/office/drawing/2014/main" id="{75C0A51B-7658-40E8-A2D5-A20DC0B31DDB}"/>
              </a:ext>
            </a:extLst>
          </p:cNvPr>
          <p:cNvSpPr txBox="1">
            <a:spLocks noChangeArrowheads="1"/>
          </p:cNvSpPr>
          <p:nvPr/>
        </p:nvSpPr>
        <p:spPr bwMode="auto">
          <a:xfrm>
            <a:off x="1055687" y="3335516"/>
            <a:ext cx="4871119" cy="307777"/>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bodyPr>
          <a:lstStyle>
            <a:defPPr>
              <a:defRPr lang="ko-KR"/>
            </a:defPPr>
            <a:lvl1pPr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1pPr>
            <a:lvl2pPr marL="4572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2pPr>
            <a:lvl3pPr marL="9144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3pPr>
            <a:lvl4pPr marL="13716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4pPr>
            <a:lvl5pPr marL="18288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5pPr>
            <a:lvl6pPr marL="22860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6pPr>
            <a:lvl7pPr marL="27432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7pPr>
            <a:lvl8pPr marL="32004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8pPr>
            <a:lvl9pPr marL="36576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9pPr>
          </a:lstStyle>
          <a:p>
            <a:pPr marL="0" marR="0" lvl="0" indent="0" algn="ctr" defTabSz="457200" rtl="0" eaLnBrk="1" fontAlgn="base" latinLnBrk="1" hangingPunct="1">
              <a:lnSpc>
                <a:spcPct val="100000"/>
              </a:lnSpc>
              <a:spcBef>
                <a:spcPct val="0"/>
              </a:spcBef>
              <a:spcAft>
                <a:spcPct val="0"/>
              </a:spcAft>
              <a:buClr>
                <a:prstClr val="white"/>
              </a:buClr>
              <a:buSzTx/>
              <a:buFontTx/>
              <a:buNone/>
              <a:tabLst/>
              <a:defRPr/>
            </a:pPr>
            <a:r>
              <a:rPr kumimoji="1" lang="zh-CN" altLang="en-US" sz="2000" b="1" i="0" u="none" strike="noStrike" kern="1200" cap="none" spc="0" normalizeH="0" baseline="0" noProof="0" dirty="0">
                <a:ln>
                  <a:noFill/>
                </a:ln>
                <a:solidFill>
                  <a:srgbClr val="FADE40"/>
                </a:solidFill>
                <a:effectLst/>
                <a:uLnTx/>
                <a:uFillTx/>
                <a:latin typeface="+mn-lt"/>
                <a:ea typeface="+mn-ea"/>
                <a:cs typeface="+mn-ea"/>
                <a:sym typeface="+mn-lt"/>
              </a:rPr>
              <a:t>课程目标 </a:t>
            </a:r>
            <a:r>
              <a:rPr kumimoji="1" lang="en-US" altLang="zh-CN" sz="2000" b="1" i="0" u="none" strike="noStrike" kern="1200" cap="none" spc="0" normalizeH="0" baseline="0" noProof="0" dirty="0">
                <a:ln>
                  <a:noFill/>
                </a:ln>
                <a:solidFill>
                  <a:srgbClr val="FADE40"/>
                </a:solidFill>
                <a:effectLst/>
                <a:uLnTx/>
                <a:uFillTx/>
                <a:latin typeface="+mn-lt"/>
                <a:ea typeface="+mn-ea"/>
                <a:cs typeface="+mn-ea"/>
                <a:sym typeface="+mn-lt"/>
              </a:rPr>
              <a:t>1</a:t>
            </a:r>
            <a:r>
              <a:rPr kumimoji="1" lang="zh-CN" altLang="en-US" sz="2000" b="1" i="0" u="none" strike="noStrike" kern="1200" cap="none" spc="0" normalizeH="0" baseline="0" noProof="0" dirty="0">
                <a:ln>
                  <a:noFill/>
                </a:ln>
                <a:solidFill>
                  <a:srgbClr val="FADE40"/>
                </a:solidFill>
                <a:effectLst/>
                <a:uLnTx/>
                <a:uFillTx/>
                <a:latin typeface="+mn-lt"/>
                <a:ea typeface="+mn-ea"/>
                <a:cs typeface="+mn-ea"/>
                <a:sym typeface="+mn-lt"/>
              </a:rPr>
              <a:t>：强化工程意识，培养综合技能</a:t>
            </a:r>
            <a:endParaRPr kumimoji="1" lang="en-US" altLang="zh-CN" sz="2000" b="1" i="0" u="none" strike="noStrike" kern="1200" cap="none" spc="0" normalizeH="0" baseline="0" noProof="0" dirty="0">
              <a:ln>
                <a:noFill/>
              </a:ln>
              <a:solidFill>
                <a:srgbClr val="FADE40"/>
              </a:solidFill>
              <a:effectLst/>
              <a:uLnTx/>
              <a:uFillTx/>
              <a:latin typeface="+mn-lt"/>
              <a:ea typeface="+mn-ea"/>
              <a:cs typeface="+mn-ea"/>
              <a:sym typeface="+mn-lt"/>
            </a:endParaRPr>
          </a:p>
        </p:txBody>
      </p:sp>
      <p:sp>
        <p:nvSpPr>
          <p:cNvPr id="34" name="Freeform 16">
            <a:extLst>
              <a:ext uri="{FF2B5EF4-FFF2-40B4-BE49-F238E27FC236}">
                <a16:creationId xmlns:a16="http://schemas.microsoft.com/office/drawing/2014/main" id="{FABAB748-A829-4FB3-8C09-9545C8C4CFB3}"/>
              </a:ext>
            </a:extLst>
          </p:cNvPr>
          <p:cNvSpPr>
            <a:spLocks noEditPoints="1"/>
          </p:cNvSpPr>
          <p:nvPr/>
        </p:nvSpPr>
        <p:spPr bwMode="auto">
          <a:xfrm>
            <a:off x="8667340" y="3845971"/>
            <a:ext cx="536304" cy="536304"/>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06 w 236"/>
              <a:gd name="T11" fmla="*/ 171 h 236"/>
              <a:gd name="T12" fmla="*/ 54 w 236"/>
              <a:gd name="T13" fmla="*/ 163 h 236"/>
              <a:gd name="T14" fmla="*/ 54 w 236"/>
              <a:gd name="T15" fmla="*/ 121 h 236"/>
              <a:gd name="T16" fmla="*/ 106 w 236"/>
              <a:gd name="T17" fmla="*/ 121 h 236"/>
              <a:gd name="T18" fmla="*/ 106 w 236"/>
              <a:gd name="T19" fmla="*/ 171 h 236"/>
              <a:gd name="T20" fmla="*/ 106 w 236"/>
              <a:gd name="T21" fmla="*/ 114 h 236"/>
              <a:gd name="T22" fmla="*/ 54 w 236"/>
              <a:gd name="T23" fmla="*/ 114 h 236"/>
              <a:gd name="T24" fmla="*/ 54 w 236"/>
              <a:gd name="T25" fmla="*/ 72 h 236"/>
              <a:gd name="T26" fmla="*/ 106 w 236"/>
              <a:gd name="T27" fmla="*/ 64 h 236"/>
              <a:gd name="T28" fmla="*/ 106 w 236"/>
              <a:gd name="T29" fmla="*/ 114 h 236"/>
              <a:gd name="T30" fmla="*/ 182 w 236"/>
              <a:gd name="T31" fmla="*/ 182 h 236"/>
              <a:gd name="T32" fmla="*/ 113 w 236"/>
              <a:gd name="T33" fmla="*/ 172 h 236"/>
              <a:gd name="T34" fmla="*/ 113 w 236"/>
              <a:gd name="T35" fmla="*/ 121 h 236"/>
              <a:gd name="T36" fmla="*/ 182 w 236"/>
              <a:gd name="T37" fmla="*/ 121 h 236"/>
              <a:gd name="T38" fmla="*/ 182 w 236"/>
              <a:gd name="T39" fmla="*/ 182 h 236"/>
              <a:gd name="T40" fmla="*/ 182 w 236"/>
              <a:gd name="T41" fmla="*/ 114 h 236"/>
              <a:gd name="T42" fmla="*/ 113 w 236"/>
              <a:gd name="T43" fmla="*/ 114 h 236"/>
              <a:gd name="T44" fmla="*/ 113 w 236"/>
              <a:gd name="T45" fmla="*/ 63 h 236"/>
              <a:gd name="T46" fmla="*/ 182 w 236"/>
              <a:gd name="T47" fmla="*/ 53 h 236"/>
              <a:gd name="T48" fmla="*/ 182 w 236"/>
              <a:gd name="T49" fmla="*/ 1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06" y="171"/>
                </a:moveTo>
                <a:cubicBezTo>
                  <a:pt x="54" y="163"/>
                  <a:pt x="54" y="163"/>
                  <a:pt x="54" y="163"/>
                </a:cubicBezTo>
                <a:cubicBezTo>
                  <a:pt x="54" y="121"/>
                  <a:pt x="54" y="121"/>
                  <a:pt x="54" y="121"/>
                </a:cubicBezTo>
                <a:cubicBezTo>
                  <a:pt x="106" y="121"/>
                  <a:pt x="106" y="121"/>
                  <a:pt x="106" y="121"/>
                </a:cubicBezTo>
                <a:lnTo>
                  <a:pt x="106" y="171"/>
                </a:lnTo>
                <a:close/>
                <a:moveTo>
                  <a:pt x="106" y="114"/>
                </a:moveTo>
                <a:cubicBezTo>
                  <a:pt x="54" y="114"/>
                  <a:pt x="54" y="114"/>
                  <a:pt x="54" y="114"/>
                </a:cubicBezTo>
                <a:cubicBezTo>
                  <a:pt x="54" y="72"/>
                  <a:pt x="54" y="72"/>
                  <a:pt x="54" y="72"/>
                </a:cubicBezTo>
                <a:cubicBezTo>
                  <a:pt x="106" y="64"/>
                  <a:pt x="106" y="64"/>
                  <a:pt x="106" y="64"/>
                </a:cubicBezTo>
                <a:lnTo>
                  <a:pt x="106" y="114"/>
                </a:lnTo>
                <a:close/>
                <a:moveTo>
                  <a:pt x="182" y="182"/>
                </a:moveTo>
                <a:cubicBezTo>
                  <a:pt x="113" y="172"/>
                  <a:pt x="113" y="172"/>
                  <a:pt x="113" y="172"/>
                </a:cubicBezTo>
                <a:cubicBezTo>
                  <a:pt x="113" y="121"/>
                  <a:pt x="113" y="121"/>
                  <a:pt x="113" y="121"/>
                </a:cubicBezTo>
                <a:cubicBezTo>
                  <a:pt x="182" y="121"/>
                  <a:pt x="182" y="121"/>
                  <a:pt x="182" y="121"/>
                </a:cubicBezTo>
                <a:lnTo>
                  <a:pt x="182" y="182"/>
                </a:lnTo>
                <a:close/>
                <a:moveTo>
                  <a:pt x="182" y="114"/>
                </a:moveTo>
                <a:cubicBezTo>
                  <a:pt x="113" y="114"/>
                  <a:pt x="113" y="114"/>
                  <a:pt x="113" y="114"/>
                </a:cubicBezTo>
                <a:cubicBezTo>
                  <a:pt x="113" y="63"/>
                  <a:pt x="113" y="63"/>
                  <a:pt x="113" y="63"/>
                </a:cubicBezTo>
                <a:cubicBezTo>
                  <a:pt x="182" y="53"/>
                  <a:pt x="182" y="53"/>
                  <a:pt x="182" y="53"/>
                </a:cubicBezTo>
                <a:lnTo>
                  <a:pt x="182" y="114"/>
                </a:lnTo>
                <a:close/>
              </a:path>
            </a:pathLst>
          </a:custGeom>
          <a:solidFill>
            <a:srgbClr val="025483"/>
          </a:solidFill>
          <a:ln>
            <a:noFill/>
          </a:ln>
        </p:spPr>
        <p:txBody>
          <a:bodyPr vert="horz" wrap="square" lIns="182832" tIns="91416" rIns="182832" bIns="91416" numCol="1" anchor="t" anchorCtr="0" compatLnSpc="1"/>
          <a:lstStyle/>
          <a:p>
            <a:pPr marL="0" marR="0" lvl="0" indent="0" algn="l" defTabSz="1828165" rtl="0" eaLnBrk="1" fontAlgn="auto" latinLnBrk="0" hangingPunct="1">
              <a:lnSpc>
                <a:spcPct val="150000"/>
              </a:lnSpc>
              <a:spcBef>
                <a:spcPts val="0"/>
              </a:spcBef>
              <a:spcAft>
                <a:spcPts val="0"/>
              </a:spcAft>
              <a:buClrTx/>
              <a:buSzTx/>
              <a:buFontTx/>
              <a:buNone/>
              <a:tabLst/>
              <a:defRPr/>
            </a:pPr>
            <a:endParaRPr kumimoji="0" lang="en-GB" sz="3600" b="0" i="0" u="none" strike="noStrike" kern="0" cap="none" spc="0" normalizeH="0" baseline="0" noProof="0">
              <a:ln>
                <a:noFill/>
              </a:ln>
              <a:solidFill>
                <a:sysClr val="windowText" lastClr="000000"/>
              </a:solidFill>
              <a:effectLst/>
              <a:uLnTx/>
              <a:uFillTx/>
              <a:cs typeface="+mn-ea"/>
              <a:sym typeface="+mn-lt"/>
            </a:endParaRPr>
          </a:p>
        </p:txBody>
      </p:sp>
      <p:sp>
        <p:nvSpPr>
          <p:cNvPr id="35" name="Freeform 30">
            <a:extLst>
              <a:ext uri="{FF2B5EF4-FFF2-40B4-BE49-F238E27FC236}">
                <a16:creationId xmlns:a16="http://schemas.microsoft.com/office/drawing/2014/main" id="{2C67EAC1-6EB6-4A55-BF24-B4ECA74B14FB}"/>
              </a:ext>
            </a:extLst>
          </p:cNvPr>
          <p:cNvSpPr>
            <a:spLocks noEditPoints="1"/>
          </p:cNvSpPr>
          <p:nvPr/>
        </p:nvSpPr>
        <p:spPr bwMode="auto">
          <a:xfrm>
            <a:off x="3206479" y="3866483"/>
            <a:ext cx="536304" cy="536304"/>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rgbClr val="025483"/>
          </a:solidFill>
          <a:ln>
            <a:noFill/>
          </a:ln>
        </p:spPr>
        <p:txBody>
          <a:bodyPr vert="horz" wrap="square" lIns="182832" tIns="91416" rIns="182832" bIns="91416" numCol="1" anchor="t" anchorCtr="0" compatLnSpc="1"/>
          <a:lstStyle/>
          <a:p>
            <a:pPr marL="0" marR="0" lvl="0" indent="0" algn="l" defTabSz="1828165" rtl="0" eaLnBrk="1" fontAlgn="auto" latinLnBrk="0" hangingPunct="1">
              <a:lnSpc>
                <a:spcPct val="150000"/>
              </a:lnSpc>
              <a:spcBef>
                <a:spcPts val="0"/>
              </a:spcBef>
              <a:spcAft>
                <a:spcPts val="0"/>
              </a:spcAft>
              <a:buClrTx/>
              <a:buSzTx/>
              <a:buFontTx/>
              <a:buNone/>
              <a:tabLst/>
              <a:defRPr/>
            </a:pPr>
            <a:endParaRPr kumimoji="0" lang="en-GB" sz="3600" b="0" i="0" u="none" strike="noStrike" kern="0" cap="none" spc="0" normalizeH="0" baseline="0" noProof="0">
              <a:ln>
                <a:noFill/>
              </a:ln>
              <a:solidFill>
                <a:sysClr val="windowText" lastClr="000000"/>
              </a:solidFill>
              <a:effectLst/>
              <a:uLnTx/>
              <a:uFillTx/>
              <a:cs typeface="+mn-ea"/>
              <a:sym typeface="+mn-lt"/>
            </a:endParaRPr>
          </a:p>
        </p:txBody>
      </p:sp>
      <p:sp>
        <p:nvSpPr>
          <p:cNvPr id="41" name="직사각형 50">
            <a:extLst>
              <a:ext uri="{FF2B5EF4-FFF2-40B4-BE49-F238E27FC236}">
                <a16:creationId xmlns:a16="http://schemas.microsoft.com/office/drawing/2014/main" id="{3E7C9857-6C47-4D46-AE13-449B403B605B}"/>
              </a:ext>
            </a:extLst>
          </p:cNvPr>
          <p:cNvSpPr/>
          <p:nvPr/>
        </p:nvSpPr>
        <p:spPr>
          <a:xfrm>
            <a:off x="6095984" y="3283949"/>
            <a:ext cx="5040316" cy="433697"/>
          </a:xfrm>
          <a:prstGeom prst="rect">
            <a:avLst/>
          </a:prstGeom>
          <a:solidFill>
            <a:srgbClr val="025483"/>
          </a:solidFill>
          <a:ln w="3175" cap="flat" cmpd="sng" algn="ctr">
            <a:no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ko-KR" altLang="en-US" sz="1600" b="0" i="0" u="none" strike="noStrike" kern="0" cap="none" spc="0" normalizeH="0" baseline="0" noProof="0">
              <a:ln>
                <a:noFill/>
              </a:ln>
              <a:solidFill>
                <a:prstClr val="white"/>
              </a:solidFill>
              <a:effectLst/>
              <a:uLnTx/>
              <a:uFillTx/>
              <a:cs typeface="+mn-ea"/>
              <a:sym typeface="+mn-lt"/>
            </a:endParaRPr>
          </a:p>
        </p:txBody>
      </p:sp>
      <p:sp>
        <p:nvSpPr>
          <p:cNvPr id="42" name="speed">
            <a:extLst>
              <a:ext uri="{FF2B5EF4-FFF2-40B4-BE49-F238E27FC236}">
                <a16:creationId xmlns:a16="http://schemas.microsoft.com/office/drawing/2014/main" id="{378B432C-BAB0-4231-847B-EAAA238CDC9B}"/>
              </a:ext>
            </a:extLst>
          </p:cNvPr>
          <p:cNvSpPr txBox="1">
            <a:spLocks noChangeArrowheads="1"/>
          </p:cNvSpPr>
          <p:nvPr/>
        </p:nvSpPr>
        <p:spPr bwMode="auto">
          <a:xfrm>
            <a:off x="6193772" y="3355102"/>
            <a:ext cx="4878523" cy="307777"/>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bodyPr>
          <a:lstStyle>
            <a:defPPr>
              <a:defRPr lang="ko-KR"/>
            </a:defPPr>
            <a:lvl1pPr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1pPr>
            <a:lvl2pPr marL="4572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2pPr>
            <a:lvl3pPr marL="9144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3pPr>
            <a:lvl4pPr marL="13716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4pPr>
            <a:lvl5pPr marL="18288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5pPr>
            <a:lvl6pPr marL="22860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6pPr>
            <a:lvl7pPr marL="27432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7pPr>
            <a:lvl8pPr marL="32004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8pPr>
            <a:lvl9pPr marL="36576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9pPr>
          </a:lstStyle>
          <a:p>
            <a:pPr marL="0" marR="0" lvl="0" indent="0" algn="ctr" defTabSz="457200" rtl="0" eaLnBrk="1" fontAlgn="base" latinLnBrk="1" hangingPunct="1">
              <a:lnSpc>
                <a:spcPct val="100000"/>
              </a:lnSpc>
              <a:spcBef>
                <a:spcPct val="0"/>
              </a:spcBef>
              <a:spcAft>
                <a:spcPct val="0"/>
              </a:spcAft>
              <a:buClr>
                <a:prstClr val="white"/>
              </a:buClr>
              <a:buSzTx/>
              <a:buFontTx/>
              <a:buNone/>
              <a:tabLst/>
              <a:defRPr/>
            </a:pPr>
            <a:r>
              <a:rPr kumimoji="1" lang="zh-CN" altLang="en-US" sz="2000" b="1" i="0" u="none" strike="noStrike" kern="1200" cap="none" spc="0" normalizeH="0" baseline="0" noProof="0" dirty="0">
                <a:ln>
                  <a:noFill/>
                </a:ln>
                <a:solidFill>
                  <a:srgbClr val="FADE40"/>
                </a:solidFill>
                <a:effectLst/>
                <a:uLnTx/>
                <a:uFillTx/>
                <a:latin typeface="+mn-lt"/>
                <a:ea typeface="+mn-ea"/>
                <a:cs typeface="+mn-ea"/>
                <a:sym typeface="+mn-lt"/>
              </a:rPr>
              <a:t>课程目标 </a:t>
            </a:r>
            <a:r>
              <a:rPr kumimoji="1" lang="en-US" altLang="zh-CN" sz="2000" b="1" i="0" u="none" strike="noStrike" kern="1200" cap="none" spc="0" normalizeH="0" baseline="0" noProof="0" dirty="0">
                <a:ln>
                  <a:noFill/>
                </a:ln>
                <a:solidFill>
                  <a:srgbClr val="FADE40"/>
                </a:solidFill>
                <a:effectLst/>
                <a:uLnTx/>
                <a:uFillTx/>
                <a:latin typeface="+mn-lt"/>
                <a:ea typeface="+mn-ea"/>
                <a:cs typeface="+mn-ea"/>
                <a:sym typeface="+mn-lt"/>
              </a:rPr>
              <a:t>2</a:t>
            </a:r>
            <a:r>
              <a:rPr kumimoji="1" lang="zh-CN" altLang="en-US" sz="2000" b="1" i="0" u="none" strike="noStrike" kern="1200" cap="none" spc="0" normalizeH="0" baseline="0" noProof="0" dirty="0">
                <a:ln>
                  <a:noFill/>
                </a:ln>
                <a:solidFill>
                  <a:srgbClr val="FADE40"/>
                </a:solidFill>
                <a:effectLst/>
                <a:uLnTx/>
                <a:uFillTx/>
                <a:latin typeface="+mn-lt"/>
                <a:ea typeface="+mn-ea"/>
                <a:cs typeface="+mn-ea"/>
                <a:sym typeface="+mn-lt"/>
              </a:rPr>
              <a:t>：增强系统观念，加深产业认知</a:t>
            </a:r>
            <a:endParaRPr kumimoji="1" lang="en-US" altLang="ko-KR" sz="2000" b="1" i="0" u="none" strike="noStrike" kern="1200" cap="none" spc="0" normalizeH="0" baseline="0" noProof="0" dirty="0">
              <a:ln>
                <a:noFill/>
              </a:ln>
              <a:solidFill>
                <a:srgbClr val="FADE40"/>
              </a:solidFill>
              <a:effectLst/>
              <a:uLnTx/>
              <a:uFillTx/>
              <a:latin typeface="+mn-lt"/>
              <a:ea typeface="+mn-ea"/>
              <a:cs typeface="+mn-ea"/>
              <a:sym typeface="+mn-lt"/>
            </a:endParaRPr>
          </a:p>
        </p:txBody>
      </p:sp>
      <p:sp>
        <p:nvSpPr>
          <p:cNvPr id="43" name="speed">
            <a:extLst>
              <a:ext uri="{FF2B5EF4-FFF2-40B4-BE49-F238E27FC236}">
                <a16:creationId xmlns:a16="http://schemas.microsoft.com/office/drawing/2014/main" id="{5AF8474E-3337-473B-AA8C-CF153B487229}"/>
              </a:ext>
            </a:extLst>
          </p:cNvPr>
          <p:cNvSpPr txBox="1">
            <a:spLocks noChangeArrowheads="1"/>
          </p:cNvSpPr>
          <p:nvPr/>
        </p:nvSpPr>
        <p:spPr bwMode="auto">
          <a:xfrm>
            <a:off x="4607609" y="1327358"/>
            <a:ext cx="2886543" cy="442323"/>
          </a:xfrm>
          <a:prstGeom prst="rect">
            <a:avLst/>
          </a:prstGeom>
          <a:noFill/>
          <a:scene3d>
            <a:camera prst="orthographicFront">
              <a:rot lat="0" lon="0" rev="0"/>
            </a:camera>
            <a:lightRig rig="threePt" dir="t"/>
          </a:scene3d>
          <a:sp3d prstMaterial="matte">
            <a:bevelT w="1270" h="1270"/>
          </a:sp3d>
        </p:spPr>
        <p:txBody>
          <a:bodyPr wrap="square" lIns="0" tIns="0" rIns="0" bIns="0" anchor="ctr" anchorCtr="1">
            <a:normAutofit/>
          </a:bodyPr>
          <a:lstStyle>
            <a:defPPr>
              <a:defRPr lang="ko-KR"/>
            </a:defPPr>
            <a:lvl1pPr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1pPr>
            <a:lvl2pPr marL="4572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2pPr>
            <a:lvl3pPr marL="9144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3pPr>
            <a:lvl4pPr marL="13716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4pPr>
            <a:lvl5pPr marL="1828800" algn="l" rtl="0" fontAlgn="base" latinLnBrk="1">
              <a:spcBef>
                <a:spcPct val="0"/>
              </a:spcBef>
              <a:spcAft>
                <a:spcPct val="0"/>
              </a:spcAft>
              <a:defRPr kumimoji="1" kern="1200">
                <a:solidFill>
                  <a:schemeClr val="tx1"/>
                </a:solidFill>
                <a:latin typeface="Gulim" panose="020B0600000101010101" pitchFamily="50" charset="-127"/>
                <a:ea typeface="Gulim" panose="020B0600000101010101" pitchFamily="50" charset="-127"/>
                <a:cs typeface="+mn-cs"/>
              </a:defRPr>
            </a:lvl5pPr>
            <a:lvl6pPr marL="22860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6pPr>
            <a:lvl7pPr marL="27432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7pPr>
            <a:lvl8pPr marL="32004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8pPr>
            <a:lvl9pPr marL="3657600" algn="l" defTabSz="914400" rtl="0" eaLnBrk="1" latinLnBrk="1" hangingPunct="1">
              <a:defRPr kumimoji="1" kern="1200">
                <a:solidFill>
                  <a:schemeClr val="tx1"/>
                </a:solidFill>
                <a:latin typeface="Gulim" panose="020B0600000101010101" pitchFamily="50" charset="-127"/>
                <a:ea typeface="Gulim" panose="020B0600000101010101" pitchFamily="50" charset="-127"/>
                <a:cs typeface="+mn-cs"/>
              </a:defRPr>
            </a:lvl9pPr>
          </a:lstStyle>
          <a:p>
            <a:pPr marL="0" marR="0" lvl="0" indent="0" algn="ctr" defTabSz="457200" rtl="0" eaLnBrk="1" fontAlgn="base" latinLnBrk="1" hangingPunct="1">
              <a:lnSpc>
                <a:spcPct val="100000"/>
              </a:lnSpc>
              <a:spcBef>
                <a:spcPct val="0"/>
              </a:spcBef>
              <a:spcAft>
                <a:spcPct val="0"/>
              </a:spcAft>
              <a:buClr>
                <a:prstClr val="white"/>
              </a:buClr>
              <a:buSzTx/>
              <a:buFontTx/>
              <a:buNone/>
              <a:tabLst/>
              <a:defRPr/>
            </a:pPr>
            <a:r>
              <a:rPr kumimoji="1" lang="zh-CN" altLang="en-US" sz="2000" b="1" i="0" u="none" strike="noStrike" kern="1200" cap="none" spc="0" normalizeH="0" baseline="0" noProof="0" dirty="0">
                <a:ln>
                  <a:noFill/>
                </a:ln>
                <a:solidFill>
                  <a:srgbClr val="FADE40"/>
                </a:solidFill>
                <a:effectLst/>
                <a:uLnTx/>
                <a:uFillTx/>
                <a:latin typeface="+mn-lt"/>
                <a:ea typeface="+mn-ea"/>
                <a:cs typeface="+mn-ea"/>
                <a:sym typeface="+mn-lt"/>
              </a:rPr>
              <a:t>课程定位</a:t>
            </a:r>
            <a:endParaRPr kumimoji="1" lang="en-US" altLang="zh-CN" sz="2000" b="1" i="0" u="none" strike="noStrike" kern="1200" cap="none" spc="0" normalizeH="0" baseline="0" noProof="0" dirty="0">
              <a:ln>
                <a:noFill/>
              </a:ln>
              <a:solidFill>
                <a:srgbClr val="FADE40"/>
              </a:solidFill>
              <a:effectLst/>
              <a:uLnTx/>
              <a:uFillTx/>
              <a:latin typeface="+mn-lt"/>
              <a:ea typeface="+mn-ea"/>
              <a:cs typeface="+mn-ea"/>
              <a:sym typeface="+mn-lt"/>
            </a:endParaRPr>
          </a:p>
        </p:txBody>
      </p:sp>
      <p:sp>
        <p:nvSpPr>
          <p:cNvPr id="49" name="직사각형 48">
            <a:extLst>
              <a:ext uri="{FF2B5EF4-FFF2-40B4-BE49-F238E27FC236}">
                <a16:creationId xmlns:a16="http://schemas.microsoft.com/office/drawing/2014/main" id="{B2A9A1D4-07AC-4A56-8D60-0447C4D37661}"/>
              </a:ext>
            </a:extLst>
          </p:cNvPr>
          <p:cNvSpPr/>
          <p:nvPr/>
        </p:nvSpPr>
        <p:spPr>
          <a:xfrm>
            <a:off x="6096000" y="3772021"/>
            <a:ext cx="5040302" cy="2587102"/>
          </a:xfrm>
          <a:prstGeom prst="rect">
            <a:avLst/>
          </a:prstGeom>
          <a:noFill/>
          <a:ln w="12700" cap="flat" cmpd="sng" algn="ctr">
            <a:solidFill>
              <a:srgbClr val="516485"/>
            </a:solidFill>
            <a:prstDash val="solid"/>
            <a:miter lim="800000"/>
          </a:ln>
          <a:effectLst/>
        </p:spPr>
        <p:txBody>
          <a:bodyPr lIns="180000" tIns="720000" rtlCol="0" anchor="t" anchorCtr="1"/>
          <a:lstStyle/>
          <a:p>
            <a:pPr marL="285750" lvl="0" indent="-285750" algn="just" defTabSz="457200">
              <a:lnSpc>
                <a:spcPct val="150000"/>
              </a:lnSpc>
              <a:buFont typeface="Wingdings" panose="05000000000000000000" pitchFamily="2" charset="2"/>
              <a:buChar char="l"/>
              <a:defRPr/>
            </a:pPr>
            <a:r>
              <a:rPr lang="zh-CN" altLang="en-US" sz="1600" kern="0" dirty="0">
                <a:solidFill>
                  <a:prstClr val="black">
                    <a:lumMod val="100000"/>
                  </a:prstClr>
                </a:solidFill>
                <a:cs typeface="+mn-ea"/>
                <a:sym typeface="+mn-lt"/>
              </a:rPr>
              <a:t>通过</a:t>
            </a:r>
            <a:r>
              <a:rPr lang="zh-CN" altLang="en-US" sz="1600" b="1" kern="0" dirty="0">
                <a:solidFill>
                  <a:prstClr val="black">
                    <a:lumMod val="100000"/>
                  </a:prstClr>
                </a:solidFill>
                <a:cs typeface="+mn-ea"/>
                <a:sym typeface="+mn-lt"/>
              </a:rPr>
              <a:t>综合性的工程创新系统</a:t>
            </a:r>
            <a:r>
              <a:rPr lang="zh-CN" altLang="en-US" sz="1600" kern="0" dirty="0">
                <a:solidFill>
                  <a:prstClr val="black">
                    <a:lumMod val="100000"/>
                  </a:prstClr>
                </a:solidFill>
                <a:cs typeface="+mn-ea"/>
                <a:sym typeface="+mn-lt"/>
              </a:rPr>
              <a:t>开发实践，促进学生对复杂工程系统及相关多学科交叉专业的综合认知</a:t>
            </a:r>
            <a:endParaRPr lang="en-US" altLang="zh-CN" sz="1600" kern="0" dirty="0">
              <a:solidFill>
                <a:prstClr val="black">
                  <a:lumMod val="100000"/>
                </a:prstClr>
              </a:solidFill>
              <a:cs typeface="+mn-ea"/>
              <a:sym typeface="+mn-lt"/>
            </a:endParaRPr>
          </a:p>
          <a:p>
            <a:pPr marL="285750" lvl="0" indent="-285750" algn="just" defTabSz="457200">
              <a:lnSpc>
                <a:spcPct val="150000"/>
              </a:lnSpc>
              <a:buFont typeface="Wingdings" panose="05000000000000000000" pitchFamily="2" charset="2"/>
              <a:buChar char="l"/>
              <a:defRPr/>
            </a:pPr>
            <a:r>
              <a:rPr lang="zh-CN" altLang="en-US" sz="1600" kern="0" dirty="0">
                <a:solidFill>
                  <a:prstClr val="black">
                    <a:lumMod val="100000"/>
                  </a:prstClr>
                </a:solidFill>
                <a:cs typeface="+mn-ea"/>
                <a:sym typeface="+mn-lt"/>
              </a:rPr>
              <a:t>了解</a:t>
            </a:r>
            <a:r>
              <a:rPr lang="zh-CN" altLang="en-US" sz="1600" b="1" kern="0" dirty="0">
                <a:solidFill>
                  <a:prstClr val="black">
                    <a:lumMod val="100000"/>
                  </a:prstClr>
                </a:solidFill>
                <a:cs typeface="+mn-ea"/>
                <a:sym typeface="+mn-lt"/>
              </a:rPr>
              <a:t>系统集成、协同管理和创新开发</a:t>
            </a:r>
            <a:r>
              <a:rPr lang="zh-CN" altLang="en-US" sz="1600" kern="0" dirty="0">
                <a:solidFill>
                  <a:prstClr val="black">
                    <a:lumMod val="100000"/>
                  </a:prstClr>
                </a:solidFill>
                <a:cs typeface="+mn-ea"/>
                <a:sym typeface="+mn-lt"/>
              </a:rPr>
              <a:t>的基本方法</a:t>
            </a:r>
            <a:endParaRPr lang="en-US" altLang="zh-CN" sz="1600" kern="0" dirty="0">
              <a:solidFill>
                <a:prstClr val="black">
                  <a:lumMod val="100000"/>
                </a:prstClr>
              </a:solidFill>
              <a:cs typeface="+mn-ea"/>
              <a:sym typeface="+mn-lt"/>
            </a:endParaRPr>
          </a:p>
          <a:p>
            <a:pPr marL="285750" lvl="0" indent="-285750" algn="just" defTabSz="457200">
              <a:lnSpc>
                <a:spcPct val="150000"/>
              </a:lnSpc>
              <a:buFont typeface="Wingdings" panose="05000000000000000000" pitchFamily="2" charset="2"/>
              <a:buChar char="l"/>
              <a:defRPr/>
            </a:pPr>
            <a:r>
              <a:rPr lang="zh-CN" altLang="en-US" sz="1600" kern="0" dirty="0">
                <a:solidFill>
                  <a:prstClr val="black">
                    <a:lumMod val="100000"/>
                  </a:prstClr>
                </a:solidFill>
                <a:cs typeface="+mn-ea"/>
                <a:sym typeface="+mn-lt"/>
              </a:rPr>
              <a:t>培养其</a:t>
            </a:r>
            <a:r>
              <a:rPr lang="zh-CN" altLang="en-US" sz="1600" b="1" kern="0" dirty="0">
                <a:solidFill>
                  <a:prstClr val="black">
                    <a:lumMod val="100000"/>
                  </a:prstClr>
                </a:solidFill>
                <a:cs typeface="+mn-ea"/>
                <a:sym typeface="+mn-lt"/>
              </a:rPr>
              <a:t>系统性思维</a:t>
            </a:r>
            <a:r>
              <a:rPr lang="zh-CN" altLang="en-US" sz="1600" kern="0" dirty="0">
                <a:solidFill>
                  <a:prstClr val="black">
                    <a:lumMod val="100000"/>
                  </a:prstClr>
                </a:solidFill>
                <a:cs typeface="+mn-ea"/>
                <a:sym typeface="+mn-lt"/>
              </a:rPr>
              <a:t>和运用多学科综合知识发现并解决问题的</a:t>
            </a:r>
            <a:r>
              <a:rPr lang="zh-CN" altLang="en-US" sz="1600" b="1" kern="0" dirty="0">
                <a:solidFill>
                  <a:prstClr val="black">
                    <a:lumMod val="100000"/>
                  </a:prstClr>
                </a:solidFill>
                <a:cs typeface="+mn-ea"/>
                <a:sym typeface="+mn-lt"/>
              </a:rPr>
              <a:t>工程创新能力</a:t>
            </a:r>
            <a:endParaRPr kumimoji="0" lang="en-US" altLang="zh-CN" sz="1600" b="1" i="0" u="none" strike="noStrike" kern="0" cap="none" spc="0" normalizeH="0" baseline="0" noProof="0" dirty="0">
              <a:ln>
                <a:noFill/>
              </a:ln>
              <a:solidFill>
                <a:prstClr val="black">
                  <a:lumMod val="100000"/>
                </a:prstClr>
              </a:solidFill>
              <a:effectLst/>
              <a:uLnTx/>
              <a:uFillTx/>
              <a:cs typeface="+mn-ea"/>
              <a:sym typeface="+mn-lt"/>
            </a:endParaRPr>
          </a:p>
        </p:txBody>
      </p:sp>
      <p:sp>
        <p:nvSpPr>
          <p:cNvPr id="2" name="标题 1">
            <a:extLst>
              <a:ext uri="{FF2B5EF4-FFF2-40B4-BE49-F238E27FC236}">
                <a16:creationId xmlns:a16="http://schemas.microsoft.com/office/drawing/2014/main" id="{00F124EF-138B-4578-BCCB-1C2CFCDB0AD7}"/>
              </a:ext>
            </a:extLst>
          </p:cNvPr>
          <p:cNvSpPr>
            <a:spLocks noGrp="1"/>
          </p:cNvSpPr>
          <p:nvPr>
            <p:ph type="title"/>
          </p:nvPr>
        </p:nvSpPr>
        <p:spPr/>
        <p:txBody>
          <a:bodyPr/>
          <a:lstStyle/>
          <a:p>
            <a:r>
              <a:rPr lang="zh-CN" altLang="en-US" dirty="0"/>
              <a:t>本课程的目标与定位</a:t>
            </a:r>
          </a:p>
        </p:txBody>
      </p:sp>
    </p:spTree>
    <p:custDataLst>
      <p:tags r:id="rId1"/>
    </p:custDataLst>
    <p:extLst>
      <p:ext uri="{BB962C8B-B14F-4D97-AF65-F5344CB8AC3E}">
        <p14:creationId xmlns:p14="http://schemas.microsoft.com/office/powerpoint/2010/main" val="658776988"/>
      </p:ext>
    </p:extLst>
  </p:cSld>
  <p:clrMapOvr>
    <a:masterClrMapping/>
  </p:clrMapOvr>
  <mc:AlternateContent xmlns:mc="http://schemas.openxmlformats.org/markup-compatibility/2006" xmlns:p14="http://schemas.microsoft.com/office/powerpoint/2010/main">
    <mc:Choice Requires="p14">
      <p:transition spd="slow" p14:dur="2000" advTm="43936"/>
    </mc:Choice>
    <mc:Fallback xmlns="">
      <p:transition spd="slow" advTm="43936"/>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0" y="281852"/>
            <a:ext cx="95250" cy="48204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2" name="五边形 11"/>
          <p:cNvSpPr/>
          <p:nvPr/>
        </p:nvSpPr>
        <p:spPr>
          <a:xfrm>
            <a:off x="123824" y="281852"/>
            <a:ext cx="628650" cy="482047"/>
          </a:xfrm>
          <a:prstGeom prst="homePlate">
            <a:avLst/>
          </a:prstGeom>
          <a:solidFill>
            <a:srgbClr val="003F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graphicFrame>
        <p:nvGraphicFramePr>
          <p:cNvPr id="2" name="图示 1">
            <a:extLst>
              <a:ext uri="{FF2B5EF4-FFF2-40B4-BE49-F238E27FC236}">
                <a16:creationId xmlns:a16="http://schemas.microsoft.com/office/drawing/2014/main" id="{EB28C49D-9F4F-4DAC-BDC4-DF7F39C9A10B}"/>
              </a:ext>
            </a:extLst>
          </p:cNvPr>
          <p:cNvGraphicFramePr/>
          <p:nvPr>
            <p:extLst>
              <p:ext uri="{D42A27DB-BD31-4B8C-83A1-F6EECF244321}">
                <p14:modId xmlns:p14="http://schemas.microsoft.com/office/powerpoint/2010/main" val="1959570712"/>
              </p:ext>
            </p:extLst>
          </p:nvPr>
        </p:nvGraphicFramePr>
        <p:xfrm>
          <a:off x="2021609" y="1464726"/>
          <a:ext cx="8128000" cy="48945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对话气泡: 圆角矩形 4">
            <a:extLst>
              <a:ext uri="{FF2B5EF4-FFF2-40B4-BE49-F238E27FC236}">
                <a16:creationId xmlns:a16="http://schemas.microsoft.com/office/drawing/2014/main" id="{1E3A4CC8-2A9A-4BF2-9909-485D262E0B04}"/>
              </a:ext>
            </a:extLst>
          </p:cNvPr>
          <p:cNvSpPr/>
          <p:nvPr/>
        </p:nvSpPr>
        <p:spPr>
          <a:xfrm>
            <a:off x="51955" y="2519795"/>
            <a:ext cx="1907308" cy="2473037"/>
          </a:xfrm>
          <a:prstGeom prst="wedgeRoundRectCallout">
            <a:avLst>
              <a:gd name="adj1" fmla="val 52052"/>
              <a:gd name="adj2" fmla="val 61887"/>
              <a:gd name="adj3" fmla="val 16667"/>
            </a:avLst>
          </a:prstGeom>
          <a:solidFill>
            <a:srgbClr val="3E6C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4000" marR="0" lvl="0" indent="-144000" algn="just"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zh-CN" altLang="en-US" sz="1800" b="1" i="0" u="none" strike="noStrike" kern="1200" cap="none" spc="0" normalizeH="0" baseline="0" noProof="0" dirty="0">
                <a:ln>
                  <a:noFill/>
                </a:ln>
                <a:solidFill>
                  <a:prstClr val="white"/>
                </a:solidFill>
                <a:effectLst/>
                <a:uLnTx/>
                <a:uFillTx/>
                <a:cs typeface="+mn-ea"/>
                <a:sym typeface="+mn-lt"/>
              </a:rPr>
              <a:t>构建</a:t>
            </a:r>
            <a:r>
              <a:rPr kumimoji="0" lang="zh-CN" altLang="en-US" sz="1800" b="1" i="0" u="none" strike="noStrike" kern="1200" cap="none" spc="0" normalizeH="0" baseline="0" noProof="0" dirty="0">
                <a:ln>
                  <a:noFill/>
                </a:ln>
                <a:solidFill>
                  <a:srgbClr val="FFC000"/>
                </a:solidFill>
                <a:effectLst/>
                <a:uLnTx/>
                <a:uFillTx/>
                <a:cs typeface="+mn-ea"/>
                <a:sym typeface="+mn-lt"/>
              </a:rPr>
              <a:t>工具链、知识链和资源链</a:t>
            </a:r>
            <a:r>
              <a:rPr kumimoji="0" lang="zh-CN" altLang="en-US" sz="1800" b="1" i="0" u="none" strike="noStrike" kern="1200" cap="none" spc="0" normalizeH="0" baseline="0" noProof="0" dirty="0">
                <a:ln>
                  <a:noFill/>
                </a:ln>
                <a:solidFill>
                  <a:prstClr val="white"/>
                </a:solidFill>
                <a:effectLst/>
                <a:uLnTx/>
                <a:uFillTx/>
                <a:cs typeface="+mn-ea"/>
                <a:sym typeface="+mn-lt"/>
              </a:rPr>
              <a:t>，掌握必备工程技能</a:t>
            </a:r>
          </a:p>
          <a:p>
            <a:pPr marL="144000" lvl="0" indent="-144000" algn="just">
              <a:spcBef>
                <a:spcPts val="600"/>
              </a:spcBef>
              <a:buFont typeface="Arial" panose="020B0604020202020204" pitchFamily="34" charset="0"/>
              <a:buChar char="•"/>
            </a:pPr>
            <a:r>
              <a:rPr lang="zh-CN" altLang="en-US" b="1" dirty="0">
                <a:solidFill>
                  <a:prstClr val="white"/>
                </a:solidFill>
                <a:cs typeface="+mn-ea"/>
                <a:sym typeface="+mn-lt"/>
              </a:rPr>
              <a:t>培养</a:t>
            </a:r>
            <a:r>
              <a:rPr lang="zh-CN" altLang="en-US" b="1" dirty="0">
                <a:solidFill>
                  <a:srgbClr val="FFC000"/>
                </a:solidFill>
                <a:cs typeface="+mn-ea"/>
                <a:sym typeface="+mn-lt"/>
              </a:rPr>
              <a:t>质量、效率、标准、环保、安全等</a:t>
            </a:r>
            <a:r>
              <a:rPr kumimoji="0" lang="zh-CN" altLang="en-US" sz="1800" b="1" i="0" u="none" strike="noStrike" kern="1200" cap="none" spc="0" normalizeH="0" baseline="0" noProof="0" dirty="0">
                <a:ln>
                  <a:noFill/>
                </a:ln>
                <a:solidFill>
                  <a:srgbClr val="FFC000"/>
                </a:solidFill>
                <a:effectLst/>
                <a:uLnTx/>
                <a:uFillTx/>
                <a:cs typeface="+mn-ea"/>
                <a:sym typeface="+mn-lt"/>
              </a:rPr>
              <a:t>工程意识</a:t>
            </a:r>
          </a:p>
        </p:txBody>
      </p:sp>
      <p:sp>
        <p:nvSpPr>
          <p:cNvPr id="10" name="对话气泡: 圆角矩形 9">
            <a:extLst>
              <a:ext uri="{FF2B5EF4-FFF2-40B4-BE49-F238E27FC236}">
                <a16:creationId xmlns:a16="http://schemas.microsoft.com/office/drawing/2014/main" id="{F720EAA0-AD40-4F8E-B9C2-D57E7B2F7365}"/>
              </a:ext>
            </a:extLst>
          </p:cNvPr>
          <p:cNvSpPr/>
          <p:nvPr/>
        </p:nvSpPr>
        <p:spPr>
          <a:xfrm>
            <a:off x="10232737" y="2615045"/>
            <a:ext cx="1907308" cy="2473037"/>
          </a:xfrm>
          <a:prstGeom prst="wedgeRoundRectCallout">
            <a:avLst>
              <a:gd name="adj1" fmla="val -53366"/>
              <a:gd name="adj2" fmla="val 61677"/>
              <a:gd name="adj3" fmla="val 16667"/>
            </a:avLst>
          </a:prstGeom>
          <a:solidFill>
            <a:srgbClr val="3E6C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4000" marR="0" lvl="0" indent="-144000" algn="just"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zh-CN" altLang="en-US" sz="1800" b="1" i="0" u="none" strike="noStrike" kern="1200" cap="none" spc="0" normalizeH="0" baseline="0" noProof="0" dirty="0">
                <a:ln>
                  <a:noFill/>
                </a:ln>
                <a:solidFill>
                  <a:prstClr val="white"/>
                </a:solidFill>
                <a:effectLst/>
                <a:uLnTx/>
                <a:uFillTx/>
                <a:cs typeface="+mn-ea"/>
                <a:sym typeface="+mn-lt"/>
              </a:rPr>
              <a:t>促进对产业和工程系统及相关交叉专业领域的</a:t>
            </a:r>
            <a:r>
              <a:rPr kumimoji="0" lang="zh-CN" altLang="en-US" sz="1800" b="1" i="0" u="none" strike="noStrike" kern="1200" cap="none" spc="0" normalizeH="0" baseline="0" noProof="0" dirty="0">
                <a:ln>
                  <a:noFill/>
                </a:ln>
                <a:solidFill>
                  <a:srgbClr val="FFC000"/>
                </a:solidFill>
                <a:effectLst/>
                <a:uLnTx/>
                <a:uFillTx/>
                <a:cs typeface="+mn-ea"/>
                <a:sym typeface="+mn-lt"/>
              </a:rPr>
              <a:t>综合认知</a:t>
            </a:r>
            <a:endParaRPr kumimoji="0" lang="en-US" altLang="zh-CN" sz="1800" b="1" i="0" u="none" strike="noStrike" kern="1200" cap="none" spc="0" normalizeH="0" baseline="0" noProof="0" dirty="0">
              <a:ln>
                <a:noFill/>
              </a:ln>
              <a:solidFill>
                <a:srgbClr val="FFC000"/>
              </a:solidFill>
              <a:effectLst/>
              <a:uLnTx/>
              <a:uFillTx/>
              <a:cs typeface="+mn-ea"/>
              <a:sym typeface="+mn-lt"/>
            </a:endParaRPr>
          </a:p>
          <a:p>
            <a:pPr marL="144000" marR="0" lvl="0" indent="-144000" algn="just"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zh-CN" altLang="en-US" sz="1800" b="1" i="0" u="none" strike="noStrike" kern="1200" cap="none" spc="0" normalizeH="0" baseline="0" noProof="0" dirty="0">
                <a:ln>
                  <a:noFill/>
                </a:ln>
                <a:solidFill>
                  <a:prstClr val="white"/>
                </a:solidFill>
                <a:effectLst/>
                <a:uLnTx/>
                <a:uFillTx/>
                <a:cs typeface="+mn-ea"/>
                <a:sym typeface="+mn-lt"/>
              </a:rPr>
              <a:t>培养</a:t>
            </a:r>
            <a:r>
              <a:rPr kumimoji="0" lang="zh-CN" altLang="en-US" sz="1800" b="1" i="0" u="none" strike="noStrike" kern="1200" cap="none" spc="0" normalizeH="0" baseline="0" noProof="0" dirty="0">
                <a:ln>
                  <a:noFill/>
                </a:ln>
                <a:solidFill>
                  <a:srgbClr val="FFC000"/>
                </a:solidFill>
                <a:effectLst/>
                <a:uLnTx/>
                <a:uFillTx/>
                <a:cs typeface="+mn-ea"/>
                <a:sym typeface="+mn-lt"/>
              </a:rPr>
              <a:t>系统性思维</a:t>
            </a:r>
            <a:r>
              <a:rPr kumimoji="0" lang="zh-CN" altLang="en-US" sz="1800" b="1" i="0" u="none" strike="noStrike" kern="1200" cap="none" spc="0" normalizeH="0" baseline="0" noProof="0" dirty="0">
                <a:ln>
                  <a:noFill/>
                </a:ln>
                <a:solidFill>
                  <a:prstClr val="white"/>
                </a:solidFill>
                <a:effectLst/>
                <a:uLnTx/>
                <a:uFillTx/>
                <a:cs typeface="+mn-ea"/>
                <a:sym typeface="+mn-lt"/>
              </a:rPr>
              <a:t>，了解系统</a:t>
            </a:r>
            <a:r>
              <a:rPr kumimoji="0" lang="zh-CN" altLang="en-US" sz="1800" b="1" i="0" u="none" strike="noStrike" kern="1200" cap="none" spc="0" normalizeH="0" baseline="0" noProof="0" dirty="0">
                <a:ln>
                  <a:noFill/>
                </a:ln>
                <a:solidFill>
                  <a:srgbClr val="FFC000"/>
                </a:solidFill>
                <a:effectLst/>
                <a:uLnTx/>
                <a:uFillTx/>
                <a:cs typeface="+mn-ea"/>
                <a:sym typeface="+mn-lt"/>
              </a:rPr>
              <a:t>协同创新</a:t>
            </a:r>
            <a:r>
              <a:rPr kumimoji="0" lang="zh-CN" altLang="en-US" sz="1800" b="1" i="0" u="none" strike="noStrike" kern="1200" cap="none" spc="0" normalizeH="0" baseline="0" noProof="0" dirty="0">
                <a:ln>
                  <a:noFill/>
                </a:ln>
                <a:solidFill>
                  <a:prstClr val="white"/>
                </a:solidFill>
                <a:effectLst/>
                <a:uLnTx/>
                <a:uFillTx/>
                <a:cs typeface="+mn-ea"/>
                <a:sym typeface="+mn-lt"/>
              </a:rPr>
              <a:t>的基本方法</a:t>
            </a:r>
          </a:p>
        </p:txBody>
      </p:sp>
      <p:sp>
        <p:nvSpPr>
          <p:cNvPr id="3" name="标题 2">
            <a:extLst>
              <a:ext uri="{FF2B5EF4-FFF2-40B4-BE49-F238E27FC236}">
                <a16:creationId xmlns:a16="http://schemas.microsoft.com/office/drawing/2014/main" id="{5C3E0C77-B48A-44A2-AD97-153C37152D71}"/>
              </a:ext>
            </a:extLst>
          </p:cNvPr>
          <p:cNvSpPr>
            <a:spLocks noGrp="1"/>
          </p:cNvSpPr>
          <p:nvPr>
            <p:ph type="title"/>
          </p:nvPr>
        </p:nvSpPr>
        <p:spPr>
          <a:xfrm>
            <a:off x="838200" y="179963"/>
            <a:ext cx="8529430" cy="733149"/>
          </a:xfrm>
        </p:spPr>
        <p:txBody>
          <a:bodyPr/>
          <a:lstStyle/>
          <a:p>
            <a:r>
              <a:rPr lang="zh-CN" altLang="en-US" dirty="0"/>
              <a:t>课程总体架构</a:t>
            </a:r>
          </a:p>
        </p:txBody>
      </p:sp>
    </p:spTree>
    <p:custDataLst>
      <p:tags r:id="rId1"/>
    </p:custDataLst>
    <p:extLst>
      <p:ext uri="{BB962C8B-B14F-4D97-AF65-F5344CB8AC3E}">
        <p14:creationId xmlns:p14="http://schemas.microsoft.com/office/powerpoint/2010/main" val="2314507295"/>
      </p:ext>
    </p:extLst>
  </p:cSld>
  <p:clrMapOvr>
    <a:masterClrMapping/>
  </p:clrMapOvr>
  <mc:AlternateContent xmlns:mc="http://schemas.openxmlformats.org/markup-compatibility/2006" xmlns:p14="http://schemas.microsoft.com/office/powerpoint/2010/main">
    <mc:Choice Requires="p14">
      <p:transition spd="slow" p14:dur="2000" advTm="19926"/>
    </mc:Choice>
    <mc:Fallback xmlns="">
      <p:transition spd="slow" advTm="19926"/>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96BD82A5-2A8E-4BD1-A3D3-2AB7E5AB7BE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18723" y="1432729"/>
            <a:ext cx="3381932" cy="250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图片 12">
            <a:extLst>
              <a:ext uri="{FF2B5EF4-FFF2-40B4-BE49-F238E27FC236}">
                <a16:creationId xmlns:a16="http://schemas.microsoft.com/office/drawing/2014/main" id="{8B376006-399F-4FB6-86CB-E011B0F12AF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918723" y="3980097"/>
            <a:ext cx="3381932" cy="26083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 name="图示 1">
            <a:extLst>
              <a:ext uri="{FF2B5EF4-FFF2-40B4-BE49-F238E27FC236}">
                <a16:creationId xmlns:a16="http://schemas.microsoft.com/office/drawing/2014/main" id="{8B360A1A-9308-4F58-A75B-E21238975474}"/>
              </a:ext>
            </a:extLst>
          </p:cNvPr>
          <p:cNvGraphicFramePr/>
          <p:nvPr>
            <p:extLst>
              <p:ext uri="{D42A27DB-BD31-4B8C-83A1-F6EECF244321}">
                <p14:modId xmlns:p14="http://schemas.microsoft.com/office/powerpoint/2010/main" val="1781692804"/>
              </p:ext>
            </p:extLst>
          </p:nvPr>
        </p:nvGraphicFramePr>
        <p:xfrm>
          <a:off x="891345" y="1119946"/>
          <a:ext cx="6901838" cy="546851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3" name="标题 2">
            <a:extLst>
              <a:ext uri="{FF2B5EF4-FFF2-40B4-BE49-F238E27FC236}">
                <a16:creationId xmlns:a16="http://schemas.microsoft.com/office/drawing/2014/main" id="{2664F2C6-8899-445D-95ED-E3BAD65BB167}"/>
              </a:ext>
            </a:extLst>
          </p:cNvPr>
          <p:cNvSpPr>
            <a:spLocks noGrp="1"/>
          </p:cNvSpPr>
          <p:nvPr>
            <p:ph type="title"/>
          </p:nvPr>
        </p:nvSpPr>
        <p:spPr/>
        <p:txBody>
          <a:bodyPr/>
          <a:lstStyle/>
          <a:p>
            <a:r>
              <a:rPr lang="zh-CN" altLang="en-US" dirty="0"/>
              <a:t>课程教学与考核</a:t>
            </a:r>
          </a:p>
        </p:txBody>
      </p:sp>
    </p:spTree>
    <p:custDataLst>
      <p:tags r:id="rId1"/>
    </p:custDataLst>
    <p:extLst>
      <p:ext uri="{BB962C8B-B14F-4D97-AF65-F5344CB8AC3E}">
        <p14:creationId xmlns:p14="http://schemas.microsoft.com/office/powerpoint/2010/main" val="2215562512"/>
      </p:ext>
    </p:extLst>
  </p:cSld>
  <p:clrMapOvr>
    <a:masterClrMapping/>
  </p:clrMapOvr>
  <mc:AlternateContent xmlns:mc="http://schemas.openxmlformats.org/markup-compatibility/2006" xmlns:p14="http://schemas.microsoft.com/office/powerpoint/2010/main">
    <mc:Choice Requires="p14">
      <p:transition spd="slow" p14:dur="2000" advTm="6167"/>
    </mc:Choice>
    <mc:Fallback xmlns="">
      <p:transition spd="slow" advTm="6167"/>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 name="TIMING" val="|4"/>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dafocdwe">
      <a:majorFont>
        <a:latin typeface="Times New Roman"/>
        <a:ea typeface="微软雅黑"/>
        <a:cs typeface=""/>
      </a:majorFont>
      <a:minorFont>
        <a:latin typeface="Times New Roman"/>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自定义 6">
      <a:dk1>
        <a:sysClr val="windowText" lastClr="000000"/>
      </a:dk1>
      <a:lt1>
        <a:sysClr val="window" lastClr="FFFFFF"/>
      </a:lt1>
      <a:dk2>
        <a:srgbClr val="44546A"/>
      </a:dk2>
      <a:lt2>
        <a:srgbClr val="E7E6E6"/>
      </a:lt2>
      <a:accent1>
        <a:srgbClr val="333F50"/>
      </a:accent1>
      <a:accent2>
        <a:srgbClr val="CA8F45"/>
      </a:accent2>
      <a:accent3>
        <a:srgbClr val="333F50"/>
      </a:accent3>
      <a:accent4>
        <a:srgbClr val="CA8F45"/>
      </a:accent4>
      <a:accent5>
        <a:srgbClr val="333F50"/>
      </a:accent5>
      <a:accent6>
        <a:srgbClr val="CA8F45"/>
      </a:accent6>
      <a:hlink>
        <a:srgbClr val="333F50"/>
      </a:hlink>
      <a:folHlink>
        <a:srgbClr val="CA8F45"/>
      </a:folHlink>
    </a:clrScheme>
    <a:fontScheme name="dafocdwe">
      <a:majorFont>
        <a:latin typeface="Times New Roman"/>
        <a:ea typeface="微软雅黑"/>
        <a:cs typeface=""/>
      </a:majorFont>
      <a:minorFont>
        <a:latin typeface="Times New Roman"/>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41451</TotalTime>
  <Words>8033</Words>
  <Application>Microsoft Office PowerPoint</Application>
  <PresentationFormat>宽屏</PresentationFormat>
  <Paragraphs>928</Paragraphs>
  <Slides>40</Slides>
  <Notes>26</Notes>
  <HiddenSlides>0</HiddenSlides>
  <MMClips>0</MMClips>
  <ScaleCrop>false</ScaleCrop>
  <HeadingPairs>
    <vt:vector size="8" baseType="variant">
      <vt:variant>
        <vt:lpstr>已用的字体</vt:lpstr>
      </vt:variant>
      <vt:variant>
        <vt:i4>17</vt:i4>
      </vt:variant>
      <vt:variant>
        <vt:lpstr>主题</vt:lpstr>
      </vt:variant>
      <vt:variant>
        <vt:i4>2</vt:i4>
      </vt:variant>
      <vt:variant>
        <vt:lpstr>嵌入 OLE 服务器</vt:lpstr>
      </vt:variant>
      <vt:variant>
        <vt:i4>0</vt:i4>
      </vt:variant>
      <vt:variant>
        <vt:lpstr>幻灯片标题</vt:lpstr>
      </vt:variant>
      <vt:variant>
        <vt:i4>40</vt:i4>
      </vt:variant>
    </vt:vector>
  </HeadingPairs>
  <TitlesOfParts>
    <vt:vector size="59" baseType="lpstr">
      <vt:lpstr>.AppleSystemUIFont</vt:lpstr>
      <vt:lpstr>-apple-system</vt:lpstr>
      <vt:lpstr>Helvetica Neue</vt:lpstr>
      <vt:lpstr>MetricHPE Light</vt:lpstr>
      <vt:lpstr>Microsoft YaHei Light</vt:lpstr>
      <vt:lpstr>等线</vt:lpstr>
      <vt:lpstr>思源黑体</vt:lpstr>
      <vt:lpstr>SimSun</vt:lpstr>
      <vt:lpstr>SimSun</vt:lpstr>
      <vt:lpstr>Microsoft YaHei</vt:lpstr>
      <vt:lpstr>Microsoft YaHei</vt:lpstr>
      <vt:lpstr>Arial</vt:lpstr>
      <vt:lpstr>Arial</vt:lpstr>
      <vt:lpstr>Elephant</vt:lpstr>
      <vt:lpstr>Helvetica</vt:lpstr>
      <vt:lpstr>Times New Roman</vt:lpstr>
      <vt:lpstr>Wingdings</vt:lpstr>
      <vt:lpstr>Office 主题​​</vt:lpstr>
      <vt:lpstr>自定义设计方案</vt:lpstr>
      <vt:lpstr>PowerPoint 演示文稿</vt:lpstr>
      <vt:lpstr>PowerPoint 演示文稿</vt:lpstr>
      <vt:lpstr>课程背景与意义</vt:lpstr>
      <vt:lpstr>新时代背景下工程实践训练的目的和要求</vt:lpstr>
      <vt:lpstr>新时代背景下工程实践训练的目的和要求</vt:lpstr>
      <vt:lpstr>新时代背景下工程实践训练的目的和要求</vt:lpstr>
      <vt:lpstr>本课程的目标与定位</vt:lpstr>
      <vt:lpstr>课程总体架构</vt:lpstr>
      <vt:lpstr>课程教学与考核</vt:lpstr>
      <vt:lpstr>教学安排</vt:lpstr>
      <vt:lpstr>PowerPoint 演示文稿</vt:lpstr>
      <vt:lpstr>中国制造-数字经济时代最强音</vt:lpstr>
      <vt:lpstr>数字经济时代</vt:lpstr>
      <vt:lpstr>PowerPoint 演示文稿</vt:lpstr>
      <vt:lpstr>工业互联网 5大能力 2大重点 3大环节</vt:lpstr>
      <vt:lpstr>工业互联网的挑战-端</vt:lpstr>
      <vt:lpstr>工业互联网的挑战-网</vt:lpstr>
      <vt:lpstr>工业互联网的挑战-云</vt:lpstr>
      <vt:lpstr>云计算 — 按需使用庞大的云上计算资源</vt:lpstr>
      <vt:lpstr>云计算 — 工业互联网平台基础</vt:lpstr>
      <vt:lpstr>云计算 — 边缘计算</vt:lpstr>
      <vt:lpstr>边缘计算应用场景-特斯拉</vt:lpstr>
      <vt:lpstr>工业互联网 — 设备/产品集成接入</vt:lpstr>
      <vt:lpstr>工业互联网 — 网络互联</vt:lpstr>
      <vt:lpstr>工业互联网 — 信息集成/数据融合</vt:lpstr>
      <vt:lpstr>工业互联网 — 数据平台和云平台</vt:lpstr>
      <vt:lpstr>工业互联网 — 安全</vt:lpstr>
      <vt:lpstr>工业互联网 — 创新变革方向</vt:lpstr>
      <vt:lpstr>PowerPoint 演示文稿</vt:lpstr>
      <vt:lpstr>PowerPoint 演示文稿</vt:lpstr>
      <vt:lpstr>工业互联网案例分析— 智慧赋能北京大兴国际机场</vt:lpstr>
      <vt:lpstr>工业互联网案例分析— 构建数字孪生工厂应用</vt:lpstr>
      <vt:lpstr>工业互联网案例分析 — 生产过程全域感知可视化</vt:lpstr>
      <vt:lpstr>工业互联网案例分析 — 质量/能耗过程分析优化</vt:lpstr>
      <vt:lpstr>PowerPoint 演示文稿</vt:lpstr>
      <vt:lpstr>工程认知实践 — 实训课程体系</vt:lpstr>
      <vt:lpstr>工程认知实践 — 系统组成</vt:lpstr>
      <vt:lpstr>工程认知实践 — 考核与预期</vt:lpstr>
      <vt:lpstr>工程认知实践 — 实验资料下载</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zizi</dc:creator>
  <cp:lastModifiedBy>朱辰</cp:lastModifiedBy>
  <cp:revision>1463</cp:revision>
  <dcterms:created xsi:type="dcterms:W3CDTF">2018-01-04T03:06:00Z</dcterms:created>
  <dcterms:modified xsi:type="dcterms:W3CDTF">2023-02-16T08:18:12Z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2052-11.1.0.9305</vt:lpwstr>
  </property>
</Properties>
</file>